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diagrams/data1.xml" ContentType="application/vnd.openxmlformats-officedocument.drawingml.diagramData+xml"/>
  <Override PartName="/ppt/diagrams/data13.xml" ContentType="application/vnd.openxmlformats-officedocument.drawingml.diagramData+xml"/>
  <Override PartName="/ppt/diagrams/data12.xml" ContentType="application/vnd.openxmlformats-officedocument.drawingml.diagramData+xml"/>
  <Override PartName="/ppt/diagrams/data1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29.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0.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139.xml" ContentType="application/vnd.openxmlformats-officedocument.presentationml.slide+xml"/>
  <Override PartName="/ppt/slides/slide2.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54.xml" ContentType="application/vnd.openxmlformats-officedocument.presentationml.slide+xml"/>
  <Override PartName="/ppt/slides/slide153.xml" ContentType="application/vnd.openxmlformats-officedocument.presentationml.slide+xml"/>
  <Override PartName="/ppt/slides/slide152.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29.xml" ContentType="application/vnd.openxmlformats-officedocument.presentationml.slide+xml"/>
  <Override PartName="/ppt/slides/slide140.xml" ContentType="application/vnd.openxmlformats-officedocument.presentationml.slide+xml"/>
  <Override PartName="/ppt/slides/slide127.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28.xml" ContentType="application/vnd.openxmlformats-officedocument.presentationml.slide+xml"/>
  <Override PartName="/ppt/slides/slide110.xml" ContentType="application/vnd.openxmlformats-officedocument.presentationml.slide+xml"/>
  <Override PartName="/ppt/slides/slide100.xml" ContentType="application/vnd.openxmlformats-officedocument.presentationml.slide+xml"/>
  <Override PartName="/ppt/slides/slide112.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0.xml" ContentType="application/vnd.openxmlformats-officedocument.presentationml.slide+xml"/>
  <Override PartName="/ppt/slides/slide111.xml" ContentType="application/vnd.openxmlformats-officedocument.presentationml.slide+xml"/>
  <Override PartName="/ppt/slides/slide118.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9.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7.xml" ContentType="application/vnd.openxmlformats-officedocument.presentationml.slide+xml"/>
  <Override PartName="/ppt/notesSlides/notesSlide126.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27.xml" ContentType="application/vnd.openxmlformats-officedocument.presentationml.notesSlide+xml"/>
  <Override PartName="/ppt/notesSlides/notesSlide124.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21.xml" ContentType="application/vnd.openxmlformats-officedocument.presentationml.notesSlide+xml"/>
  <Override PartName="/ppt/notesSlides/notesSlide125.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41.xml" ContentType="application/vnd.openxmlformats-officedocument.presentationml.notesSlide+xml"/>
  <Override PartName="/ppt/slideMasters/slideMaster1.xml" ContentType="application/vnd.openxmlformats-officedocument.presentationml.slideMaster+xml"/>
  <Override PartName="/ppt/notesSlides/notesSlide139.xml" ContentType="application/vnd.openxmlformats-officedocument.presentationml.notesSlide+xml"/>
  <Override PartName="/ppt/notesSlides/notesSlide138.xml" ContentType="application/vnd.openxmlformats-officedocument.presentationml.notesSlide+xml"/>
  <Override PartName="/ppt/notesSlides/notesSlide137.xml" ContentType="application/vnd.openxmlformats-officedocument.presentationml.notesSlide+xml"/>
  <Override PartName="/ppt/notesSlides/notesSlide136.xml" ContentType="application/vnd.openxmlformats-officedocument.presentationml.notesSlide+xml"/>
  <Override PartName="/ppt/notesSlides/notesSlide135.xml" ContentType="application/vnd.openxmlformats-officedocument.presentationml.notesSlide+xml"/>
  <Override PartName="/ppt/notesSlides/notesSlide134.xml" ContentType="application/vnd.openxmlformats-officedocument.presentationml.notesSlide+xml"/>
  <Override PartName="/ppt/notesSlides/notesSlide133.xml" ContentType="application/vnd.openxmlformats-officedocument.presentationml.notesSlide+xml"/>
  <Override PartName="/ppt/notesSlides/notesSlide130.xml" ContentType="application/vnd.openxmlformats-officedocument.presentationml.notesSlide+xml"/>
  <Override PartName="/ppt/notesSlides/notesSlide120.xml" ContentType="application/vnd.openxmlformats-officedocument.presentationml.notesSlide+xml"/>
  <Override PartName="/ppt/notesSlides/notesSlide140.xml" ContentType="application/vnd.openxmlformats-officedocument.presentationml.notesSlide+xml"/>
  <Override PartName="/ppt/notesSlides/notesSlide118.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41.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slideLayouts/slideLayout1.xml" ContentType="application/vnd.openxmlformats-officedocument.presentationml.slideLayout+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slideLayouts/slideLayout2.xml" ContentType="application/vnd.openxmlformats-officedocument.presentationml.slideLayou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2.xml" ContentType="application/vnd.openxmlformats-officedocument.presentationml.slideLayout+xml"/>
  <Override PartName="/ppt/notesSlides/notesSlide26.xml" ContentType="application/vnd.openxmlformats-officedocument.presentationml.notesSlide+xml"/>
  <Override PartName="/ppt/slideLayouts/slideLayout6.xml" ContentType="application/vnd.openxmlformats-officedocument.presentationml.slideLayout+xml"/>
  <Override PartName="/ppt/notesSlides/notesSlide27.xml" ContentType="application/vnd.openxmlformats-officedocument.presentationml.notesSlide+xml"/>
  <Override PartName="/ppt/slideLayouts/slideLayout5.xml" ContentType="application/vnd.openxmlformats-officedocument.presentationml.slideLayou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slideLayouts/slideLayout7.xml" ContentType="application/vnd.openxmlformats-officedocument.presentationml.slideLayout+xml"/>
  <Override PartName="/ppt/notesSlides/notesSlide25.xml" ContentType="application/vnd.openxmlformats-officedocument.presentationml.notesSlide+xml"/>
  <Override PartName="/ppt/slideLayouts/slideLayout8.xml" ContentType="application/vnd.openxmlformats-officedocument.presentationml.slideLayout+xml"/>
  <Override PartName="/ppt/notesSlides/notesSlide21.xml" ContentType="application/vnd.openxmlformats-officedocument.presentationml.notesSlide+xml"/>
  <Override PartName="/ppt/slideLayouts/slideLayout11.xml" ContentType="application/vnd.openxmlformats-officedocument.presentationml.slideLayout+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23.xml" ContentType="application/vnd.openxmlformats-officedocument.presentationml.notesSlide+xml"/>
  <Override PartName="/ppt/slideLayouts/slideLayout9.xml" ContentType="application/vnd.openxmlformats-officedocument.presentationml.slideLayout+xml"/>
  <Override PartName="/ppt/notesSlides/notesSlide24.xml" ContentType="application/vnd.openxmlformats-officedocument.presentationml.notesSlide+xml"/>
  <Override PartName="/ppt/notesSlides/notesSlide68.xml" ContentType="application/vnd.openxmlformats-officedocument.presentationml.notesSlide+xml"/>
  <Override PartName="/ppt/notesSlides/notesSlide119.xml" ContentType="application/vnd.openxmlformats-officedocument.presentationml.notesSlide+xml"/>
  <Override PartName="/ppt/notesSlides/notesSlide70.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2.xml" ContentType="application/vnd.openxmlformats-officedocument.presentationml.notesSlide+xml"/>
  <Override PartName="/ppt/notesSlides/notesSlide111.xml" ContentType="application/vnd.openxmlformats-officedocument.presentationml.notesSlide+xml"/>
  <Override PartName="/ppt/notesSlides/notesSlide110.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88.xml" ContentType="application/vnd.openxmlformats-officedocument.presentationml.notesSlide+xml"/>
  <Override PartName="/ppt/notesSlides/notesSlide69.xml" ContentType="application/vnd.openxmlformats-officedocument.presentationml.notesSlide+xml"/>
  <Override PartName="/ppt/notesSlides/notesSlide86.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83.xml" ContentType="application/vnd.openxmlformats-officedocument.presentationml.notesSlide+xml"/>
  <Override PartName="/ppt/notesSlides/notesSlide87.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quickStyle9.xml" ContentType="application/vnd.openxmlformats-officedocument.drawingml.diagramStyle+xml"/>
  <Override PartName="/ppt/charts/style8.xml" ContentType="application/vnd.ms-office.chartstyle+xml"/>
  <Override PartName="/ppt/charts/chart8.xml" ContentType="application/vnd.openxmlformats-officedocument.drawingml.chart+xml"/>
  <Override PartName="/ppt/charts/colors8.xml" ContentType="application/vnd.ms-office.chartcolorstyle+xml"/>
  <Override PartName="/ppt/charts/style7.xml" ContentType="application/vnd.ms-office.chartstyle+xml"/>
  <Override PartName="/ppt/charts/chart7.xml" ContentType="application/vnd.openxmlformats-officedocument.drawingml.chart+xml"/>
  <Override PartName="/ppt/charts/colors7.xml" ContentType="application/vnd.ms-office.chartcolorstyle+xml"/>
  <Override PartName="/ppt/charts/style9.xml" ContentType="application/vnd.ms-office.chartstyle+xml"/>
  <Override PartName="/ppt/charts/colors6.xml" ContentType="application/vnd.ms-office.chartcolorstyle+xml"/>
  <Override PartName="/ppt/diagrams/layout3.xml" ContentType="application/vnd.openxmlformats-officedocument.drawingml.diagramLayout+xml"/>
  <Override PartName="/ppt/diagrams/layout13.xml" ContentType="application/vnd.openxmlformats-officedocument.drawingml.diagramLayout+xml"/>
  <Override PartName="/ppt/diagrams/quickStyle13.xml" ContentType="application/vnd.openxmlformats-officedocument.drawingml.diagramStyle+xml"/>
  <Override PartName="/ppt/charts/colors9.xml" ContentType="application/vnd.ms-office.chartcolorstyle+xml"/>
  <Override PartName="/ppt/charts/chart9.xml" ContentType="application/vnd.openxmlformats-officedocument.drawingml.chart+xml"/>
  <Override PartName="/ppt/charts/chart6.xml" ContentType="application/vnd.openxmlformats-officedocument.drawingml.chart+xml"/>
  <Override PartName="/ppt/diagrams/quickStyle3.xml" ContentType="application/vnd.openxmlformats-officedocument.drawingml.diagramStyle+xml"/>
  <Override PartName="/ppt/charts/style5.xml" ContentType="application/vnd.ms-office.chartstyle+xml"/>
  <Override PartName="/ppt/charts/chart5.xml" ContentType="application/vnd.openxmlformats-officedocument.drawingml.chart+xml"/>
  <Override PartName="/ppt/charts/colors4.xml" ContentType="application/vnd.ms-office.chartcolorstyle+xml"/>
  <Override PartName="/ppt/charts/style4.xml" ContentType="application/vnd.ms-office.chartstyle+xml"/>
  <Override PartName="/ppt/charts/chart4.xml" ContentType="application/vnd.openxmlformats-officedocument.drawingml.chart+xml"/>
  <Override PartName="/ppt/charts/colors5.xml" ContentType="application/vnd.ms-office.chartcolorstyle+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colors13.xml" ContentType="application/vnd.openxmlformats-officedocument.drawingml.diagramColors+xml"/>
  <Override PartName="/ppt/charts/style6.xml" ContentType="application/vnd.ms-office.chartstyle+xml"/>
  <Override PartName="/ppt/diagrams/drawing3.xml" ContentType="application/vnd.ms-office.drawingml.diagramDrawing+xml"/>
  <Override PartName="/ppt/charts/colors3.xml" ContentType="application/vnd.ms-office.chartcolorstyle+xml"/>
  <Override PartName="/ppt/charts/colors14.xml" ContentType="application/vnd.ms-office.chartcolorstyle+xml"/>
  <Override PartName="/ppt/charts/style14.xml" ContentType="application/vnd.ms-office.chartstyle+xml"/>
  <Override PartName="/ppt/charts/chart14.xml" ContentType="application/vnd.openxmlformats-officedocument.drawingml.chart+xml"/>
  <Override PartName="/ppt/diagrams/drawing4.xml" ContentType="application/vnd.ms-office.drawingml.diagramDrawing+xml"/>
  <Override PartName="/ppt/charts/chart15.xml" ContentType="application/vnd.openxmlformats-officedocument.drawingml.chart+xml"/>
  <Override PartName="/ppt/diagrams/colors4.xml" ContentType="application/vnd.openxmlformats-officedocument.drawingml.diagramColors+xml"/>
  <Override PartName="/ppt/diagrams/quickStyle4.xml" ContentType="application/vnd.openxmlformats-officedocument.drawingml.diagramStyle+xml"/>
  <Override PartName="/ppt/diagrams/layout4.xml" ContentType="application/vnd.openxmlformats-officedocument.drawingml.diagramLayout+xml"/>
  <Override PartName="/ppt/charts/style11.xml" ContentType="application/vnd.ms-office.chartstyle+xml"/>
  <Override PartName="/ppt/charts/chart11.xml" ContentType="application/vnd.openxmlformats-officedocument.drawingml.chart+xml"/>
  <Override PartName="/ppt/charts/colors10.xml" ContentType="application/vnd.ms-office.chartcolorstyle+xml"/>
  <Override PartName="/ppt/charts/style10.xml" ContentType="application/vnd.ms-office.chartstyle+xml"/>
  <Override PartName="/ppt/charts/chart10.xml" ContentType="application/vnd.openxmlformats-officedocument.drawingml.chart+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3.xml" ContentType="application/vnd.ms-office.chartcolorstyle+xml"/>
  <Override PartName="/ppt/charts/style13.xml" ContentType="application/vnd.ms-office.chartstyle+xml"/>
  <Override PartName="/ppt/charts/chart13.xml" ContentType="application/vnd.openxmlformats-officedocument.drawingml.chart+xml"/>
  <Override PartName="/ppt/charts/colors12.xml" ContentType="application/vnd.ms-office.chartcolorstyle+xml"/>
  <Override PartName="/ppt/diagrams/colors3.xml" ContentType="application/vnd.openxmlformats-officedocument.drawingml.diagramColors+xml"/>
  <Override PartName="/ppt/charts/chart3.xml" ContentType="application/vnd.openxmlformats-officedocument.drawingml.chart+xml"/>
  <Override PartName="/ppt/diagrams/colors9.xml" ContentType="application/vnd.openxmlformats-officedocument.drawingml.diagramColors+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heme/theme2.xml" ContentType="application/vnd.openxmlformats-officedocument.theme+xml"/>
  <Override PartName="/ppt/diagrams/drawing13.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charts/colors2.xml" ContentType="application/vnd.ms-office.chartcolorstyle+xml"/>
  <Override PartName="/ppt/charts/style2.xml" ContentType="application/vnd.ms-office.chartstyle+xml"/>
  <Override PartName="/ppt/charts/chart2.xml" ContentType="application/vnd.openxmlformats-officedocument.drawingml.chart+xml"/>
  <Override PartName="/ppt/diagrams/drawing1.xml" ContentType="application/vnd.ms-office.drawingml.diagramDrawing+xml"/>
  <Override PartName="/ppt/diagrams/colors1.xml" ContentType="application/vnd.openxmlformats-officedocument.drawingml.diagramColors+xml"/>
  <Override PartName="/ppt/charts/style1.xml" ContentType="application/vnd.ms-office.chartstyle+xml"/>
  <Override PartName="/ppt/charts/chart1.xml" ContentType="application/vnd.openxmlformats-officedocument.drawingml.chart+xml"/>
  <Override PartName="/ppt/diagrams/drawing10.xml" ContentType="application/vnd.ms-office.drawingml.diagramDrawing+xml"/>
  <Override PartName="/ppt/charts/colors1.xml" ContentType="application/vnd.ms-office.chartcolorstyle+xml"/>
  <Override PartName="/ppt/charts/style3.xml" ContentType="application/vnd.ms-office.chartstyle+xml"/>
  <Override PartName="/ppt/charts/style15.xml" ContentType="application/vnd.ms-office.chartstyle+xml"/>
  <Override PartName="/ppt/charts/colors28.xml" ContentType="application/vnd.ms-office.chartcolorstyle+xml"/>
  <Override PartName="/ppt/charts/style28.xml" ContentType="application/vnd.ms-office.chartstyle+xml"/>
  <Override PartName="/ppt/charts/chart28.xml" ContentType="application/vnd.openxmlformats-officedocument.drawingml.chart+xml"/>
  <Override PartName="/ppt/charts/colors27.xml" ContentType="application/vnd.ms-office.chartcolorstyle+xml"/>
  <Override PartName="/ppt/charts/style27.xml" ContentType="application/vnd.ms-office.chartstyle+xml"/>
  <Override PartName="/ppt/charts/chart27.xml" ContentType="application/vnd.openxmlformats-officedocument.drawingml.chart+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diagrams/colors8.xml" ContentType="application/vnd.openxmlformats-officedocument.drawingml.diagramColors+xml"/>
  <Override PartName="/ppt/diagrams/quickStyle8.xml" ContentType="application/vnd.openxmlformats-officedocument.drawingml.diagramStyle+xml"/>
  <Override PartName="/ppt/diagrams/layout8.xml" ContentType="application/vnd.openxmlformats-officedocument.drawingml.diagramLayout+xml"/>
  <Override PartName="/ppt/diagrams/layout10.xml" ContentType="application/vnd.openxmlformats-officedocument.drawingml.diagramLayout+xml"/>
  <Override PartName="/ppt/diagrams/quickStyle10.xml" ContentType="application/vnd.openxmlformats-officedocument.drawingml.diagramStyle+xml"/>
  <Override PartName="/ppt/charts/colors26.xml" ContentType="application/vnd.ms-office.chartcolorstyle+xml"/>
  <Override PartName="/ppt/charts/style26.xml" ContentType="application/vnd.ms-office.chartstyle+xml"/>
  <Override PartName="/ppt/charts/chart26.xml" ContentType="application/vnd.openxmlformats-officedocument.drawingml.chart+xml"/>
  <Override PartName="/ppt/charts/chart25.xml" ContentType="application/vnd.openxmlformats-officedocument.drawingml.chart+xml"/>
  <Override PartName="/ppt/charts/colors24.xml" ContentType="application/vnd.ms-office.chartcolorstyle+xml"/>
  <Override PartName="/ppt/charts/style24.xml" ContentType="application/vnd.ms-office.chartstyle+xml"/>
  <Override PartName="/ppt/charts/chart24.xml" ContentType="application/vnd.openxmlformats-officedocument.drawingml.chart+xml"/>
  <Override PartName="/ppt/charts/style25.xml" ContentType="application/vnd.ms-office.chartstyle+xml"/>
  <Override PartName="/ppt/charts/colors25.xml" ContentType="application/vnd.ms-office.chartcolorstyle+xml"/>
  <Override PartName="/ppt/notesMasters/notesMaster1.xml" ContentType="application/vnd.openxmlformats-officedocument.presentationml.notesMaster+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diagrams/layout7.xml" ContentType="application/vnd.openxmlformats-officedocument.drawingml.diagramLayout+xml"/>
  <Override PartName="/ppt/diagrams/colors10.xml" ContentType="application/vnd.openxmlformats-officedocument.drawingml.diagramColors+xml"/>
  <Override PartName="/ppt/diagrams/drawing8.xml" ContentType="application/vnd.ms-office.drawingml.diagramDrawing+xml"/>
  <Override PartName="/ppt/charts/chart30.xml" ContentType="application/vnd.openxmlformats-officedocument.drawingml.chart+xml"/>
  <Override PartName="/ppt/charts/style30.xml" ContentType="application/vnd.ms-office.chartstyle+xml"/>
  <Override PartName="/ppt/diagrams/layout9.xml" ContentType="application/vnd.openxmlformats-officedocument.drawingml.diagramLayout+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rawing9.xml" ContentType="application/vnd.ms-office.drawingml.diagramDrawing+xml"/>
  <Override PartName="/ppt/charts/chart32.xml" ContentType="application/vnd.openxmlformats-officedocument.drawingml.chart+xml"/>
  <Override PartName="/ppt/charts/colors31.xml" ContentType="application/vnd.ms-office.chartcolorstyle+xml"/>
  <Override PartName="/ppt/charts/style31.xml" ContentType="application/vnd.ms-office.chartstyle+xml"/>
  <Override PartName="/ppt/charts/chart31.xml" ContentType="application/vnd.openxmlformats-officedocument.drawingml.chart+xml"/>
  <Override PartName="/ppt/charts/colors30.xml" ContentType="application/vnd.ms-office.chartcolorstyle+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colors33.xml" ContentType="application/vnd.ms-office.chartcolorstyle+xml"/>
  <Override PartName="/ppt/charts/style33.xml" ContentType="application/vnd.ms-office.chartstyle+xml"/>
  <Override PartName="/ppt/charts/colors23.xml" ContentType="application/vnd.ms-office.chartcolorstyle+xml"/>
  <Override PartName="/ppt/charts/style23.xml" ContentType="application/vnd.ms-office.chartstyle+xml"/>
  <Override PartName="/ppt/charts/chart23.xml" ContentType="application/vnd.openxmlformats-officedocument.drawingml.chart+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7.xml" ContentType="application/vnd.ms-office.chartcolorstyle+xml"/>
  <Override PartName="/ppt/charts/colors22.xml" ContentType="application/vnd.ms-office.chartcolorstyle+xml"/>
  <Override PartName="/ppt/charts/style21.xml" ContentType="application/vnd.ms-office.chartstyle+xml"/>
  <Override PartName="/ppt/charts/chart21.xml" ContentType="application/vnd.openxmlformats-officedocument.drawingml.chart+xml"/>
  <Override PartName="/ppt/charts/colors20.xml" ContentType="application/vnd.ms-office.chartcolorstyle+xml"/>
  <Override PartName="/ppt/charts/style20.xml" ContentType="application/vnd.ms-office.chartstyle+xml"/>
  <Override PartName="/ppt/charts/chart20.xml" ContentType="application/vnd.openxmlformats-officedocument.drawingml.chart+xml"/>
  <Override PartName="/ppt/charts/colors21.xml" ContentType="application/vnd.ms-office.chartcolorstyle+xml"/>
  <Override PartName="/ppt/diagrams/layout6.xml" ContentType="application/vnd.openxmlformats-officedocument.drawingml.diagramLayout+xml"/>
  <Override PartName="/ppt/diagrams/quickStyle6.xml" ContentType="application/vnd.openxmlformats-officedocument.drawingml.diagramStyle+xml"/>
  <Override PartName="/ppt/charts/style22.xml" ContentType="application/vnd.ms-office.chartstyle+xml"/>
  <Override PartName="/ppt/charts/chart22.xml" ContentType="application/vnd.openxmlformats-officedocument.drawingml.chart+xml"/>
  <Override PartName="/ppt/diagrams/drawing6.xml" ContentType="application/vnd.ms-office.drawingml.diagramDrawing+xml"/>
  <Override PartName="/ppt/diagrams/colors6.xml" ContentType="application/vnd.openxmlformats-officedocument.drawingml.diagramColors+xml"/>
  <Override PartName="/ppt/theme/theme1.xml" ContentType="application/vnd.openxmlformats-officedocument.theme+xml"/>
  <Override PartName="/ppt/charts/colors19.xml" ContentType="application/vnd.ms-office.chartcolorstyle+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diagrams/drawing5.xml" ContentType="application/vnd.ms-office.drawingml.diagramDrawing+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2"/>
  </p:notesMasterIdLst>
  <p:sldIdLst>
    <p:sldId id="441" r:id="rId2"/>
    <p:sldId id="263" r:id="rId3"/>
    <p:sldId id="257" r:id="rId4"/>
    <p:sldId id="453" r:id="rId5"/>
    <p:sldId id="454" r:id="rId6"/>
    <p:sldId id="452" r:id="rId7"/>
    <p:sldId id="267" r:id="rId8"/>
    <p:sldId id="448" r:id="rId9"/>
    <p:sldId id="449" r:id="rId10"/>
    <p:sldId id="265" r:id="rId11"/>
    <p:sldId id="394" r:id="rId12"/>
    <p:sldId id="268" r:id="rId13"/>
    <p:sldId id="280" r:id="rId14"/>
    <p:sldId id="378" r:id="rId15"/>
    <p:sldId id="388" r:id="rId16"/>
    <p:sldId id="395" r:id="rId17"/>
    <p:sldId id="396" r:id="rId18"/>
    <p:sldId id="443" r:id="rId19"/>
    <p:sldId id="287" r:id="rId20"/>
    <p:sldId id="397" r:id="rId21"/>
    <p:sldId id="392" r:id="rId22"/>
    <p:sldId id="266" r:id="rId23"/>
    <p:sldId id="270" r:id="rId24"/>
    <p:sldId id="271" r:id="rId25"/>
    <p:sldId id="379" r:id="rId26"/>
    <p:sldId id="380" r:id="rId27"/>
    <p:sldId id="399" r:id="rId28"/>
    <p:sldId id="382" r:id="rId29"/>
    <p:sldId id="383" r:id="rId30"/>
    <p:sldId id="400" r:id="rId31"/>
    <p:sldId id="445" r:id="rId32"/>
    <p:sldId id="446" r:id="rId33"/>
    <p:sldId id="387" r:id="rId34"/>
    <p:sldId id="398" r:id="rId35"/>
    <p:sldId id="272" r:id="rId36"/>
    <p:sldId id="274" r:id="rId37"/>
    <p:sldId id="275" r:id="rId38"/>
    <p:sldId id="276" r:id="rId39"/>
    <p:sldId id="273" r:id="rId40"/>
    <p:sldId id="277" r:id="rId41"/>
    <p:sldId id="281" r:id="rId42"/>
    <p:sldId id="411" r:id="rId43"/>
    <p:sldId id="455" r:id="rId44"/>
    <p:sldId id="285" r:id="rId45"/>
    <p:sldId id="286" r:id="rId46"/>
    <p:sldId id="289" r:id="rId47"/>
    <p:sldId id="290" r:id="rId48"/>
    <p:sldId id="291" r:id="rId49"/>
    <p:sldId id="292" r:id="rId50"/>
    <p:sldId id="293" r:id="rId51"/>
    <p:sldId id="294" r:id="rId52"/>
    <p:sldId id="440" r:id="rId53"/>
    <p:sldId id="295" r:id="rId54"/>
    <p:sldId id="296" r:id="rId55"/>
    <p:sldId id="297" r:id="rId56"/>
    <p:sldId id="298" r:id="rId57"/>
    <p:sldId id="442" r:id="rId58"/>
    <p:sldId id="414" r:id="rId59"/>
    <p:sldId id="300" r:id="rId60"/>
    <p:sldId id="301" r:id="rId61"/>
    <p:sldId id="415" r:id="rId62"/>
    <p:sldId id="302" r:id="rId63"/>
    <p:sldId id="420" r:id="rId64"/>
    <p:sldId id="402" r:id="rId65"/>
    <p:sldId id="403" r:id="rId66"/>
    <p:sldId id="404" r:id="rId67"/>
    <p:sldId id="401" r:id="rId68"/>
    <p:sldId id="303" r:id="rId69"/>
    <p:sldId id="304" r:id="rId70"/>
    <p:sldId id="405" r:id="rId71"/>
    <p:sldId id="305" r:id="rId72"/>
    <p:sldId id="417" r:id="rId73"/>
    <p:sldId id="406" r:id="rId74"/>
    <p:sldId id="306" r:id="rId75"/>
    <p:sldId id="307" r:id="rId76"/>
    <p:sldId id="308" r:id="rId77"/>
    <p:sldId id="309" r:id="rId78"/>
    <p:sldId id="407" r:id="rId79"/>
    <p:sldId id="408" r:id="rId80"/>
    <p:sldId id="310" r:id="rId81"/>
    <p:sldId id="409" r:id="rId82"/>
    <p:sldId id="311" r:id="rId83"/>
    <p:sldId id="418" r:id="rId84"/>
    <p:sldId id="419" r:id="rId85"/>
    <p:sldId id="421" r:id="rId86"/>
    <p:sldId id="312" r:id="rId87"/>
    <p:sldId id="313" r:id="rId88"/>
    <p:sldId id="423" r:id="rId89"/>
    <p:sldId id="315" r:id="rId90"/>
    <p:sldId id="316" r:id="rId91"/>
    <p:sldId id="314" r:id="rId92"/>
    <p:sldId id="438" r:id="rId93"/>
    <p:sldId id="427" r:id="rId94"/>
    <p:sldId id="352" r:id="rId95"/>
    <p:sldId id="428" r:id="rId96"/>
    <p:sldId id="429" r:id="rId97"/>
    <p:sldId id="317" r:id="rId98"/>
    <p:sldId id="426" r:id="rId99"/>
    <p:sldId id="319" r:id="rId100"/>
    <p:sldId id="320" r:id="rId101"/>
    <p:sldId id="321" r:id="rId102"/>
    <p:sldId id="323" r:id="rId103"/>
    <p:sldId id="324" r:id="rId104"/>
    <p:sldId id="325" r:id="rId105"/>
    <p:sldId id="327" r:id="rId106"/>
    <p:sldId id="328" r:id="rId107"/>
    <p:sldId id="329" r:id="rId108"/>
    <p:sldId id="436" r:id="rId109"/>
    <p:sldId id="437" r:id="rId110"/>
    <p:sldId id="330" r:id="rId111"/>
    <p:sldId id="331" r:id="rId112"/>
    <p:sldId id="456" r:id="rId113"/>
    <p:sldId id="332" r:id="rId114"/>
    <p:sldId id="337" r:id="rId115"/>
    <p:sldId id="338" r:id="rId116"/>
    <p:sldId id="333" r:id="rId117"/>
    <p:sldId id="334" r:id="rId118"/>
    <p:sldId id="335" r:id="rId119"/>
    <p:sldId id="336" r:id="rId120"/>
    <p:sldId id="339" r:id="rId121"/>
    <p:sldId id="340" r:id="rId122"/>
    <p:sldId id="341" r:id="rId123"/>
    <p:sldId id="342" r:id="rId124"/>
    <p:sldId id="343" r:id="rId125"/>
    <p:sldId id="344" r:id="rId126"/>
    <p:sldId id="345" r:id="rId127"/>
    <p:sldId id="433" r:id="rId128"/>
    <p:sldId id="346" r:id="rId129"/>
    <p:sldId id="439" r:id="rId130"/>
    <p:sldId id="347" r:id="rId131"/>
    <p:sldId id="348" r:id="rId132"/>
    <p:sldId id="349" r:id="rId133"/>
    <p:sldId id="350" r:id="rId134"/>
    <p:sldId id="353" r:id="rId135"/>
    <p:sldId id="434" r:id="rId136"/>
    <p:sldId id="354" r:id="rId137"/>
    <p:sldId id="457" r:id="rId138"/>
    <p:sldId id="355" r:id="rId139"/>
    <p:sldId id="356" r:id="rId140"/>
    <p:sldId id="357" r:id="rId141"/>
    <p:sldId id="358" r:id="rId142"/>
    <p:sldId id="359" r:id="rId143"/>
    <p:sldId id="360" r:id="rId144"/>
    <p:sldId id="361" r:id="rId145"/>
    <p:sldId id="362" r:id="rId146"/>
    <p:sldId id="363" r:id="rId147"/>
    <p:sldId id="364" r:id="rId148"/>
    <p:sldId id="365" r:id="rId149"/>
    <p:sldId id="366" r:id="rId150"/>
    <p:sldId id="367" r:id="rId151"/>
    <p:sldId id="368" r:id="rId152"/>
    <p:sldId id="369" r:id="rId153"/>
    <p:sldId id="370" r:id="rId154"/>
    <p:sldId id="374" r:id="rId155"/>
    <p:sldId id="375" r:id="rId156"/>
    <p:sldId id="376" r:id="rId157"/>
    <p:sldId id="371" r:id="rId158"/>
    <p:sldId id="373" r:id="rId159"/>
    <p:sldId id="260" r:id="rId160"/>
    <p:sldId id="261" r:id="rId16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B2E8"/>
    <a:srgbClr val="406FC4"/>
    <a:srgbClr val="E7F0F9"/>
    <a:srgbClr val="FFB7B7"/>
    <a:srgbClr val="FCEBE0"/>
    <a:srgbClr val="333F50"/>
    <a:srgbClr val="FCEEE4"/>
    <a:srgbClr val="00B050"/>
    <a:srgbClr val="C00000"/>
    <a:srgbClr val="5866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4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16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accent5">
                    <a:lumMod val="50000"/>
                  </a:schemeClr>
                </a:solidFill>
                <a:latin typeface="+mn-lt"/>
                <a:ea typeface="+mn-ea"/>
                <a:cs typeface="+mn-cs"/>
              </a:defRPr>
            </a:pPr>
            <a:r>
              <a:rPr lang="en-IN" sz="2000" b="1">
                <a:solidFill>
                  <a:schemeClr val="accent5">
                    <a:lumMod val="50000"/>
                  </a:schemeClr>
                </a:solidFill>
              </a:rPr>
              <a:t>Starting fund and eventual value</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accent5">
                  <a:lumMod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[Book1]Sheet1!$B$1</c:f>
              <c:strCache>
                <c:ptCount val="1"/>
                <c:pt idx="0">
                  <c:v>Started with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[Book1]Sheet1!$A$2:$A$9</c:f>
              <c:strCache>
                <c:ptCount val="7"/>
                <c:pt idx="0">
                  <c:v>Hewlett Packard</c:v>
                </c:pt>
                <c:pt idx="1">
                  <c:v>Threadless</c:v>
                </c:pt>
                <c:pt idx="2">
                  <c:v>Dell</c:v>
                </c:pt>
                <c:pt idx="3">
                  <c:v>Spanx</c:v>
                </c:pt>
                <c:pt idx="4">
                  <c:v>American Apparel</c:v>
                </c:pt>
                <c:pt idx="5">
                  <c:v>Whole Foods</c:v>
                </c:pt>
                <c:pt idx="6">
                  <c:v>Under Armor</c:v>
                </c:pt>
              </c:strCache>
            </c:strRef>
          </c:cat>
          <c:val>
            <c:numRef>
              <c:f>[Book1]Sheet1!$B$2:$B$9</c:f>
              <c:numCache>
                <c:formatCode>General</c:formatCode>
                <c:ptCount val="8"/>
                <c:pt idx="0">
                  <c:v>538</c:v>
                </c:pt>
                <c:pt idx="1">
                  <c:v>1000</c:v>
                </c:pt>
                <c:pt idx="2">
                  <c:v>1000</c:v>
                </c:pt>
                <c:pt idx="3">
                  <c:v>5000</c:v>
                </c:pt>
                <c:pt idx="4" formatCode="#,##0">
                  <c:v>10000</c:v>
                </c:pt>
                <c:pt idx="5" formatCode="#,##0">
                  <c:v>45000</c:v>
                </c:pt>
                <c:pt idx="6" formatCode="#,##0">
                  <c:v>60000</c:v>
                </c:pt>
              </c:numCache>
            </c:numRef>
          </c:val>
          <c:extLst>
            <c:ext xmlns:c16="http://schemas.microsoft.com/office/drawing/2014/chart" uri="{C3380CC4-5D6E-409C-BE32-E72D297353CC}">
              <c16:uniqueId val="{00000000-D637-44B0-A12B-1D1D13DE8071}"/>
            </c:ext>
          </c:extLst>
        </c:ser>
        <c:dLbls>
          <c:showLegendKey val="0"/>
          <c:showVal val="0"/>
          <c:showCatName val="0"/>
          <c:showSerName val="0"/>
          <c:showPercent val="0"/>
          <c:showBubbleSize val="0"/>
        </c:dLbls>
        <c:gapWidth val="219"/>
        <c:axId val="-1201489472"/>
        <c:axId val="-1201488384"/>
      </c:barChart>
      <c:lineChart>
        <c:grouping val="standard"/>
        <c:varyColors val="0"/>
        <c:ser>
          <c:idx val="1"/>
          <c:order val="1"/>
          <c:tx>
            <c:strRef>
              <c:f>[Book1]Sheet1!$C$1</c:f>
              <c:strCache>
                <c:ptCount val="1"/>
                <c:pt idx="0">
                  <c:v>Value</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[Book1]Sheet1!$A$2:$A$9</c:f>
              <c:strCache>
                <c:ptCount val="7"/>
                <c:pt idx="0">
                  <c:v>Hewlett Packard</c:v>
                </c:pt>
                <c:pt idx="1">
                  <c:v>Threadless</c:v>
                </c:pt>
                <c:pt idx="2">
                  <c:v>Dell</c:v>
                </c:pt>
                <c:pt idx="3">
                  <c:v>Spanx</c:v>
                </c:pt>
                <c:pt idx="4">
                  <c:v>American Apparel</c:v>
                </c:pt>
                <c:pt idx="5">
                  <c:v>Whole Foods</c:v>
                </c:pt>
                <c:pt idx="6">
                  <c:v>Under Armor</c:v>
                </c:pt>
              </c:strCache>
            </c:strRef>
          </c:cat>
          <c:val>
            <c:numRef>
              <c:f>[Book1]Sheet1!$C$2:$C$9</c:f>
              <c:numCache>
                <c:formatCode>General</c:formatCode>
                <c:ptCount val="8"/>
                <c:pt idx="0">
                  <c:v>33</c:v>
                </c:pt>
                <c:pt idx="1">
                  <c:v>1</c:v>
                </c:pt>
                <c:pt idx="2">
                  <c:v>36</c:v>
                </c:pt>
                <c:pt idx="3">
                  <c:v>1</c:v>
                </c:pt>
                <c:pt idx="4">
                  <c:v>1</c:v>
                </c:pt>
                <c:pt idx="5">
                  <c:v>14</c:v>
                </c:pt>
                <c:pt idx="6">
                  <c:v>7</c:v>
                </c:pt>
              </c:numCache>
            </c:numRef>
          </c:val>
          <c:smooth val="0"/>
          <c:extLst>
            <c:ext xmlns:c16="http://schemas.microsoft.com/office/drawing/2014/chart" uri="{C3380CC4-5D6E-409C-BE32-E72D297353CC}">
              <c16:uniqueId val="{00000001-D637-44B0-A12B-1D1D13DE8071}"/>
            </c:ext>
          </c:extLst>
        </c:ser>
        <c:dLbls>
          <c:showLegendKey val="0"/>
          <c:showVal val="0"/>
          <c:showCatName val="0"/>
          <c:showSerName val="0"/>
          <c:showPercent val="0"/>
          <c:showBubbleSize val="0"/>
        </c:dLbls>
        <c:marker val="1"/>
        <c:smooth val="0"/>
        <c:axId val="-1274978160"/>
        <c:axId val="-1201490016"/>
      </c:lineChart>
      <c:catAx>
        <c:axId val="-1274978160"/>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IN" sz="1400" b="1" dirty="0" smtClean="0"/>
                  <a:t>Company</a:t>
                </a:r>
                <a:endParaRPr lang="en-IN" sz="1400" b="1" dirty="0"/>
              </a:p>
            </c:rich>
          </c:tx>
          <c:layout>
            <c:manualLayout>
              <c:xMode val="edge"/>
              <c:yMode val="edge"/>
              <c:x val="0.43327033438659701"/>
              <c:y val="0.93238742614464309"/>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01490016"/>
        <c:crosses val="autoZero"/>
        <c:auto val="1"/>
        <c:lblAlgn val="ctr"/>
        <c:lblOffset val="100"/>
        <c:noMultiLvlLbl val="0"/>
      </c:catAx>
      <c:valAx>
        <c:axId val="-1201490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IN" sz="1800" b="1" dirty="0" smtClean="0"/>
                  <a:t>Value in </a:t>
                </a:r>
                <a:r>
                  <a:rPr lang="en-IN" sz="1800" b="1" dirty="0" smtClean="0">
                    <a:solidFill>
                      <a:srgbClr val="C00000"/>
                    </a:solidFill>
                  </a:rPr>
                  <a:t>Billions</a:t>
                </a:r>
                <a:r>
                  <a:rPr lang="en-IN" sz="1800" b="1" dirty="0" smtClean="0"/>
                  <a:t> of Dollar</a:t>
                </a:r>
                <a:endParaRPr lang="en-IN" sz="1800" b="1" dirty="0"/>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74978160"/>
        <c:crosses val="autoZero"/>
        <c:crossBetween val="between"/>
      </c:valAx>
      <c:valAx>
        <c:axId val="-1201488384"/>
        <c:scaling>
          <c:orientation val="minMax"/>
        </c:scaling>
        <c:delete val="0"/>
        <c:axPos val="r"/>
        <c:title>
          <c:tx>
            <c:rich>
              <a:bodyPr rot="-5400000" spcFirstLastPara="1" vertOverflow="ellipsis" vert="horz" wrap="square" anchor="ctr" anchorCtr="1"/>
              <a:lstStyle/>
              <a:p>
                <a:pPr>
                  <a:defRPr sz="1800" b="1" i="0" u="none" strike="noStrike" kern="1200" baseline="0">
                    <a:solidFill>
                      <a:schemeClr val="tx2">
                        <a:lumMod val="25000"/>
                      </a:schemeClr>
                    </a:solidFill>
                    <a:latin typeface="+mn-lt"/>
                    <a:ea typeface="+mn-ea"/>
                    <a:cs typeface="+mn-cs"/>
                  </a:defRPr>
                </a:pPr>
                <a:r>
                  <a:rPr lang="en-IN" sz="1800" b="1" dirty="0" smtClean="0">
                    <a:solidFill>
                      <a:schemeClr val="tx2">
                        <a:lumMod val="25000"/>
                      </a:schemeClr>
                    </a:solidFill>
                  </a:rPr>
                  <a:t>Starting fund in </a:t>
                </a:r>
                <a:r>
                  <a:rPr lang="en-IN" sz="1800" b="1" dirty="0" smtClean="0">
                    <a:solidFill>
                      <a:srgbClr val="C00000"/>
                    </a:solidFill>
                  </a:rPr>
                  <a:t>Dollar</a:t>
                </a:r>
                <a:endParaRPr lang="en-IN" sz="1800" b="1" dirty="0">
                  <a:solidFill>
                    <a:srgbClr val="C00000"/>
                  </a:solidFill>
                </a:endParaRP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2">
                      <a:lumMod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01489472"/>
        <c:crosses val="max"/>
        <c:crossBetween val="between"/>
      </c:valAx>
      <c:catAx>
        <c:axId val="-1201489472"/>
        <c:scaling>
          <c:orientation val="minMax"/>
        </c:scaling>
        <c:delete val="1"/>
        <c:axPos val="b"/>
        <c:numFmt formatCode="General" sourceLinked="1"/>
        <c:majorTickMark val="out"/>
        <c:minorTickMark val="none"/>
        <c:tickLblPos val="nextTo"/>
        <c:crossAx val="-1201488384"/>
        <c:crosses val="autoZero"/>
        <c:auto val="1"/>
        <c:lblAlgn val="ctr"/>
        <c:lblOffset val="100"/>
        <c:noMultiLvlLbl val="0"/>
      </c:catAx>
      <c:spPr>
        <a:noFill/>
        <a:ln>
          <a:noFill/>
        </a:ln>
        <a:effectLst/>
      </c:spPr>
    </c:plotArea>
    <c:legend>
      <c:legendPos val="b"/>
      <c:layout>
        <c:manualLayout>
          <c:xMode val="edge"/>
          <c:yMode val="edge"/>
          <c:x val="0.48891703849093715"/>
          <c:y val="0.83401648474047674"/>
          <c:w val="0.50913713648268544"/>
          <c:h val="7.7735177324387242E-2"/>
        </c:manualLayout>
      </c:layout>
      <c:overlay val="0"/>
      <c:spPr>
        <a:noFill/>
        <a:ln>
          <a:solidFill>
            <a:srgbClr val="D1B2E8"/>
          </a:solid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8C1-4F23-B5D2-73F33550F9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8C1-4F23-B5D2-73F33550F9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8C1-4F23-B5D2-73F33550F9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8C1-4F23-B5D2-73F33550F9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8C1-4F23-B5D2-73F33550F9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8C1-4F23-B5D2-73F33550F9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8C1-4F23-B5D2-73F33550F95A}"/>
              </c:ext>
            </c:extLst>
          </c:dPt>
          <c:dLbls>
            <c:dLbl>
              <c:idx val="0"/>
              <c:tx>
                <c:rich>
                  <a:bodyPr/>
                  <a:lstStyle/>
                  <a:p>
                    <a:r>
                      <a:rPr lang="en-US"/>
                      <a:t>Founder 1:</a:t>
                    </a:r>
                    <a:r>
                      <a:rPr lang="en-US" baseline="0"/>
                      <a:t> </a:t>
                    </a:r>
                    <a:fld id="{886086A2-37F5-4EC6-9328-21F5EC2231B3}"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8C1-4F23-B5D2-73F33550F95A}"/>
                </c:ext>
              </c:extLst>
            </c:dLbl>
            <c:dLbl>
              <c:idx val="1"/>
              <c:tx>
                <c:rich>
                  <a:bodyPr/>
                  <a:lstStyle/>
                  <a:p>
                    <a:r>
                      <a:rPr lang="en-US"/>
                      <a:t>Founder 2:</a:t>
                    </a:r>
                    <a:r>
                      <a:rPr lang="en-US" baseline="0"/>
                      <a:t> </a:t>
                    </a:r>
                    <a:fld id="{DC07B65D-3404-46EA-B320-6230E14E9F3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C1-4F23-B5D2-73F33550F95A}"/>
                </c:ext>
              </c:extLst>
            </c:dLbl>
            <c:dLbl>
              <c:idx val="2"/>
              <c:layout>
                <c:manualLayout>
                  <c:x val="-0.1194345406824148"/>
                  <c:y val="-0.14797752484121873"/>
                </c:manualLayout>
              </c:layout>
              <c:tx>
                <c:rich>
                  <a:bodyPr/>
                  <a:lstStyle/>
                  <a:p>
                    <a:r>
                      <a:rPr lang="en-US"/>
                      <a:t>Uncle: </a:t>
                    </a:r>
                    <a:fld id="{64A7D395-EE76-449E-AE28-C39A58D84A26}"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C1-4F23-B5D2-73F33550F95A}"/>
                </c:ext>
              </c:extLst>
            </c:dLbl>
            <c:dLbl>
              <c:idx val="3"/>
              <c:tx>
                <c:rich>
                  <a:bodyPr/>
                  <a:lstStyle/>
                  <a:p>
                    <a:r>
                      <a:rPr lang="en-US"/>
                      <a:t>Option</a:t>
                    </a:r>
                    <a:r>
                      <a:rPr lang="en-US" baseline="0"/>
                      <a:t> pool </a:t>
                    </a:r>
                    <a:fld id="{0C4B1093-03EE-4FBE-AED9-FB808D78834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C1-4F23-B5D2-73F33550F95A}"/>
                </c:ext>
              </c:extLst>
            </c:dLbl>
            <c:dLbl>
              <c:idx val="4"/>
              <c:tx>
                <c:rich>
                  <a:bodyPr/>
                  <a:lstStyle/>
                  <a:p>
                    <a:r>
                      <a:rPr lang="en-US"/>
                      <a:t>Angels: </a:t>
                    </a:r>
                    <a:fld id="{07ABCF0C-7264-4D54-B957-96CCE8C9492B}"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98C1-4F23-B5D2-73F33550F95A}"/>
                </c:ext>
              </c:extLst>
            </c:dLbl>
            <c:dLbl>
              <c:idx val="5"/>
              <c:tx>
                <c:rich>
                  <a:bodyPr/>
                  <a:lstStyle/>
                  <a:p>
                    <a:r>
                      <a:rPr lang="en-US" baseline="0"/>
                      <a:t>VC: </a:t>
                    </a:r>
                    <a:fld id="{35191C32-4D10-4906-9A10-24628300408F}"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8C1-4F23-B5D2-73F33550F95A}"/>
                </c:ext>
              </c:extLst>
            </c:dLbl>
            <c:dLbl>
              <c:idx val="6"/>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Public:</a:t>
                    </a:r>
                    <a:r>
                      <a:rPr lang="en-US" baseline="0">
                        <a:solidFill>
                          <a:schemeClr val="bg1"/>
                        </a:solidFill>
                      </a:rPr>
                      <a:t> </a:t>
                    </a:r>
                    <a:fld id="{DA1900A9-2B99-484C-9986-B49BF33E5CC5}" type="VALUE">
                      <a:rPr lang="en-US" baseline="0">
                        <a:solidFill>
                          <a:schemeClr val="bg1"/>
                        </a:solidFill>
                      </a:rPr>
                      <a:pPr>
                        <a:defRPr sz="1200" b="1">
                          <a:solidFill>
                            <a:schemeClr val="bg1"/>
                          </a:solidFill>
                        </a:defRPr>
                      </a:pPr>
                      <a:t>[VALUE]</a:t>
                    </a:fld>
                    <a:endParaRPr lang="en-US" baseline="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8C1-4F23-B5D2-73F33550F95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[Book1]Sheet1!$A$60:$A$66</c:f>
              <c:strCache>
                <c:ptCount val="7"/>
                <c:pt idx="0">
                  <c:v>Founder 1</c:v>
                </c:pt>
                <c:pt idx="1">
                  <c:v>Founder 2</c:v>
                </c:pt>
                <c:pt idx="2">
                  <c:v>Uncle </c:v>
                </c:pt>
                <c:pt idx="3">
                  <c:v>Option pool</c:v>
                </c:pt>
                <c:pt idx="4">
                  <c:v>Angels</c:v>
                </c:pt>
                <c:pt idx="5">
                  <c:v>VC</c:v>
                </c:pt>
                <c:pt idx="6">
                  <c:v>Public</c:v>
                </c:pt>
              </c:strCache>
            </c:strRef>
          </c:cat>
          <c:val>
            <c:numRef>
              <c:f>[Book1]Sheet1!$B$60:$B$66</c:f>
              <c:numCache>
                <c:formatCode>0%</c:formatCode>
                <c:ptCount val="7"/>
                <c:pt idx="0">
                  <c:v>0.18000000000000002</c:v>
                </c:pt>
                <c:pt idx="1">
                  <c:v>0.18000000000000002</c:v>
                </c:pt>
                <c:pt idx="2">
                  <c:v>9.0000000000000011E-2</c:v>
                </c:pt>
                <c:pt idx="3">
                  <c:v>0.16200000000000001</c:v>
                </c:pt>
                <c:pt idx="4">
                  <c:v>0.108</c:v>
                </c:pt>
                <c:pt idx="5">
                  <c:v>0.18000000000000002</c:v>
                </c:pt>
                <c:pt idx="6">
                  <c:v>0.1</c:v>
                </c:pt>
              </c:numCache>
            </c:numRef>
          </c:val>
          <c:extLst>
            <c:ext xmlns:c16="http://schemas.microsoft.com/office/drawing/2014/chart" uri="{C3380CC4-5D6E-409C-BE32-E72D297353CC}">
              <c16:uniqueId val="{0000000E-98C1-4F23-B5D2-73F33550F9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3D2-4D67-A79C-CD67732B21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D2-4D67-A79C-CD67732B21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D2-4D67-A79C-CD67732B21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3D2-4D67-A79C-CD67732B21A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3D2-4D67-A79C-CD67732B21A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3D2-4D67-A79C-CD67732B21A7}"/>
              </c:ext>
            </c:extLst>
          </c:dPt>
          <c:dLbls>
            <c:dLbl>
              <c:idx val="0"/>
              <c:tx>
                <c:rich>
                  <a:bodyPr/>
                  <a:lstStyle/>
                  <a:p>
                    <a:r>
                      <a:rPr lang="en-US"/>
                      <a:t>Founder 1:</a:t>
                    </a:r>
                    <a:r>
                      <a:rPr lang="en-US" baseline="0"/>
                      <a:t> </a:t>
                    </a:r>
                    <a:fld id="{DD3C6433-E5B2-46FD-96E1-2E7661C64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D2-4D67-A79C-CD67732B21A7}"/>
                </c:ext>
              </c:extLst>
            </c:dLbl>
            <c:dLbl>
              <c:idx val="1"/>
              <c:tx>
                <c:rich>
                  <a:bodyPr/>
                  <a:lstStyle/>
                  <a:p>
                    <a:r>
                      <a:rPr lang="en-US"/>
                      <a:t>Founder 2:</a:t>
                    </a:r>
                    <a:r>
                      <a:rPr lang="en-US" baseline="0"/>
                      <a:t> </a:t>
                    </a:r>
                    <a:fld id="{6C3E4ABF-26F9-405E-B9C0-16742627ECD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3D2-4D67-A79C-CD67732B21A7}"/>
                </c:ext>
              </c:extLst>
            </c:dLbl>
            <c:dLbl>
              <c:idx val="2"/>
              <c:layout>
                <c:manualLayout>
                  <c:x val="-8.9136920384951981E-2"/>
                  <c:y val="-0.13006743948673083"/>
                </c:manualLayout>
              </c:layout>
              <c:tx>
                <c:rich>
                  <a:bodyPr/>
                  <a:lstStyle/>
                  <a:p>
                    <a:r>
                      <a:rPr lang="en-US"/>
                      <a:t>Uncle:</a:t>
                    </a:r>
                    <a:r>
                      <a:rPr lang="en-US" baseline="0"/>
                      <a:t> </a:t>
                    </a:r>
                    <a:fld id="{7694E788-5809-4C06-8D18-7D9C21C439BA}"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D2-4D67-A79C-CD67732B21A7}"/>
                </c:ext>
              </c:extLst>
            </c:dLbl>
            <c:dLbl>
              <c:idx val="3"/>
              <c:tx>
                <c:rich>
                  <a:bodyPr/>
                  <a:lstStyle/>
                  <a:p>
                    <a:r>
                      <a:rPr lang="en-US"/>
                      <a:t>Option pool</a:t>
                    </a:r>
                    <a:r>
                      <a:rPr lang="en-US" baseline="0"/>
                      <a:t> </a:t>
                    </a:r>
                    <a:fld id="{D9C60B40-046F-485A-9A6C-ADBB37914B67}"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3D2-4D67-A79C-CD67732B21A7}"/>
                </c:ext>
              </c:extLst>
            </c:dLbl>
            <c:dLbl>
              <c:idx val="4"/>
              <c:layout>
                <c:manualLayout>
                  <c:x val="0.20811111111111111"/>
                  <c:y val="-1.6122047244094488E-2"/>
                </c:manualLayout>
              </c:layout>
              <c:tx>
                <c:rich>
                  <a:bodyPr/>
                  <a:lstStyle/>
                  <a:p>
                    <a:r>
                      <a:rPr lang="en-US"/>
                      <a:t>Angel:</a:t>
                    </a:r>
                    <a:fld id="{5E1ADA59-F6D9-406B-81B0-B9E08ED63258}"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3D2-4D67-A79C-CD67732B21A7}"/>
                </c:ext>
              </c:extLst>
            </c:dLbl>
            <c:dLbl>
              <c:idx val="5"/>
              <c:tx>
                <c:rich>
                  <a:bodyPr/>
                  <a:lstStyle/>
                  <a:p>
                    <a:r>
                      <a:rPr lang="en-US"/>
                      <a:t>VC:</a:t>
                    </a:r>
                    <a:r>
                      <a:rPr lang="en-US" baseline="0"/>
                      <a:t> </a:t>
                    </a:r>
                    <a:fld id="{887AED59-46A4-4F0D-A2F9-6767ED9BC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53D2-4D67-A79C-CD67732B21A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[Book1]Sheet1!$A$50:$A$55</c:f>
              <c:strCache>
                <c:ptCount val="6"/>
                <c:pt idx="0">
                  <c:v>Founder 1</c:v>
                </c:pt>
                <c:pt idx="1">
                  <c:v>Founder 2</c:v>
                </c:pt>
                <c:pt idx="2">
                  <c:v>Uncle </c:v>
                </c:pt>
                <c:pt idx="3">
                  <c:v>Option pool</c:v>
                </c:pt>
                <c:pt idx="4">
                  <c:v>Angels</c:v>
                </c:pt>
                <c:pt idx="5">
                  <c:v>VC</c:v>
                </c:pt>
              </c:strCache>
            </c:strRef>
          </c:cat>
          <c:val>
            <c:numRef>
              <c:f>[Book1]Sheet1!$B$50:$B$55</c:f>
              <c:numCache>
                <c:formatCode>0%</c:formatCode>
                <c:ptCount val="6"/>
                <c:pt idx="0">
                  <c:v>0.2</c:v>
                </c:pt>
                <c:pt idx="1">
                  <c:v>0.2</c:v>
                </c:pt>
                <c:pt idx="2">
                  <c:v>0.1</c:v>
                </c:pt>
                <c:pt idx="3">
                  <c:v>0.18</c:v>
                </c:pt>
                <c:pt idx="4">
                  <c:v>0.12</c:v>
                </c:pt>
                <c:pt idx="5">
                  <c:v>0.2</c:v>
                </c:pt>
              </c:numCache>
            </c:numRef>
          </c:val>
          <c:extLst>
            <c:ext xmlns:c16="http://schemas.microsoft.com/office/drawing/2014/chart" uri="{C3380CC4-5D6E-409C-BE32-E72D297353CC}">
              <c16:uniqueId val="{0000000C-53D2-4D67-A79C-CD67732B21A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68-4F1B-A418-A3CD2377B2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68-4F1B-A418-A3CD2377B2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68-4F1B-A418-A3CD2377B2B7}"/>
              </c:ext>
            </c:extLst>
          </c:dPt>
          <c:dLbls>
            <c:dLbl>
              <c:idx val="0"/>
              <c:layout>
                <c:manualLayout>
                  <c:x val="-0.18670309653916212"/>
                  <c:y val="8.5654388540415502E-2"/>
                </c:manualLayout>
              </c:layout>
              <c:tx>
                <c:rich>
                  <a:bodyPr/>
                  <a:lstStyle/>
                  <a:p>
                    <a:r>
                      <a:rPr lang="en-US"/>
                      <a:t>Founder 1: </a:t>
                    </a:r>
                    <a:fld id="{C799D6AD-643C-4C12-BBB4-738DE40DD3BF}"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layout>
                    <c:manualLayout>
                      <c:w val="0.28620218579234974"/>
                      <c:h val="0.32838983050847459"/>
                    </c:manualLayout>
                  </c15:layout>
                  <c15:dlblFieldTable/>
                  <c15:showDataLabelsRange val="0"/>
                </c:ext>
                <c:ext xmlns:c16="http://schemas.microsoft.com/office/drawing/2014/chart" uri="{C3380CC4-5D6E-409C-BE32-E72D297353CC}">
                  <c16:uniqueId val="{00000001-6668-4F1B-A418-A3CD2377B2B7}"/>
                </c:ext>
              </c:extLst>
            </c:dLbl>
            <c:dLbl>
              <c:idx val="1"/>
              <c:layout>
                <c:manualLayout>
                  <c:x val="0.16080561651105088"/>
                  <c:y val="-0.13700537168023488"/>
                </c:manualLayout>
              </c:layout>
              <c:tx>
                <c:rich>
                  <a:bodyPr/>
                  <a:lstStyle/>
                  <a:p>
                    <a:r>
                      <a:rPr lang="en-US"/>
                      <a:t>Founder 2:</a:t>
                    </a:r>
                    <a:r>
                      <a:rPr lang="en-US" baseline="0"/>
                      <a:t> </a:t>
                    </a:r>
                    <a:fld id="{CF7F394F-3EBE-4E29-BF22-CA8E032B453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223606270527658"/>
                      <c:h val="0.33156779661016944"/>
                    </c:manualLayout>
                  </c15:layout>
                  <c15:dlblFieldTable/>
                  <c15:showDataLabelsRange val="0"/>
                </c:ext>
                <c:ext xmlns:c16="http://schemas.microsoft.com/office/drawing/2014/chart" uri="{C3380CC4-5D6E-409C-BE32-E72D297353CC}">
                  <c16:uniqueId val="{00000003-6668-4F1B-A418-A3CD2377B2B7}"/>
                </c:ext>
              </c:extLst>
            </c:dLbl>
            <c:dLbl>
              <c:idx val="2"/>
              <c:layout>
                <c:manualLayout>
                  <c:x val="0.10928961748633881"/>
                  <c:y val="0.16772598870056496"/>
                </c:manualLayout>
              </c:layout>
              <c:tx>
                <c:rich>
                  <a:bodyPr/>
                  <a:lstStyle/>
                  <a:p>
                    <a:r>
                      <a:rPr lang="en-US"/>
                      <a:t>Uncle:</a:t>
                    </a:r>
                    <a:r>
                      <a:rPr lang="en-US" baseline="0"/>
                      <a:t> </a:t>
                    </a:r>
                    <a:fld id="{6BE9E56C-B79A-469A-83E1-593A63748930}"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371584699453551"/>
                      <c:h val="0.2277542372881356"/>
                    </c:manualLayout>
                  </c15:layout>
                  <c15:dlblFieldTable/>
                  <c15:showDataLabelsRange val="0"/>
                </c:ext>
                <c:ext xmlns:c16="http://schemas.microsoft.com/office/drawing/2014/chart" uri="{C3380CC4-5D6E-409C-BE32-E72D297353CC}">
                  <c16:uniqueId val="{00000005-6668-4F1B-A418-A3CD2377B2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[Book1]Sheet1!$A$39:$A$41</c:f>
              <c:strCache>
                <c:ptCount val="3"/>
                <c:pt idx="0">
                  <c:v>Founder 1</c:v>
                </c:pt>
                <c:pt idx="1">
                  <c:v>Founder 2</c:v>
                </c:pt>
                <c:pt idx="2">
                  <c:v>Uncle </c:v>
                </c:pt>
              </c:strCache>
            </c:strRef>
          </c:cat>
          <c:val>
            <c:numRef>
              <c:f>[Book1]Sheet1!$B$39:$B$41</c:f>
              <c:numCache>
                <c:formatCode>0%</c:formatCode>
                <c:ptCount val="3"/>
                <c:pt idx="0">
                  <c:v>0.4</c:v>
                </c:pt>
                <c:pt idx="1">
                  <c:v>0.4</c:v>
                </c:pt>
                <c:pt idx="2">
                  <c:v>0.2</c:v>
                </c:pt>
              </c:numCache>
            </c:numRef>
          </c:val>
          <c:extLst>
            <c:ext xmlns:c16="http://schemas.microsoft.com/office/drawing/2014/chart" uri="{C3380CC4-5D6E-409C-BE32-E72D297353CC}">
              <c16:uniqueId val="{00000006-6668-4F1B-A418-A3CD2377B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60-446B-9499-05E908C03F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60-446B-9499-05E908C03F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60-446B-9499-05E908C03FB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60-446B-9499-05E908C03FB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60-446B-9499-05E908C03FB7}"/>
              </c:ext>
            </c:extLst>
          </c:dPt>
          <c:dLbls>
            <c:dLbl>
              <c:idx val="0"/>
              <c:tx>
                <c:rich>
                  <a:bodyPr/>
                  <a:lstStyle/>
                  <a:p>
                    <a:r>
                      <a:rPr lang="en-US" dirty="0" smtClean="0"/>
                      <a:t>Founder 1:</a:t>
                    </a:r>
                    <a:r>
                      <a:rPr lang="en-US" baseline="0" dirty="0" smtClean="0"/>
                      <a:t> </a:t>
                    </a:r>
                    <a:fld id="{C3FC0B0C-5CF8-4F32-9D84-52CACE5BE53F}" type="VALUE">
                      <a:rPr lang="en-US" baseline="0" smtClean="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60-446B-9499-05E908C03FB7}"/>
                </c:ext>
              </c:extLst>
            </c:dLbl>
            <c:dLbl>
              <c:idx val="1"/>
              <c:tx>
                <c:rich>
                  <a:bodyPr/>
                  <a:lstStyle/>
                  <a:p>
                    <a:r>
                      <a:rPr lang="en-US" dirty="0"/>
                      <a:t>Founder </a:t>
                    </a:r>
                    <a:r>
                      <a:rPr lang="en-US" dirty="0" smtClean="0"/>
                      <a:t>2:</a:t>
                    </a:r>
                    <a:r>
                      <a:rPr lang="en-US" baseline="0" dirty="0" smtClean="0"/>
                      <a:t> </a:t>
                    </a:r>
                    <a:fld id="{72D7C2EF-41DA-4431-8DB6-8BC2AF967246}" type="VALUE">
                      <a:rPr lang="en-US" baseline="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46B-9499-05E908C03FB7}"/>
                </c:ext>
              </c:extLst>
            </c:dLbl>
            <c:dLbl>
              <c:idx val="2"/>
              <c:layout>
                <c:manualLayout>
                  <c:x val="6.1394123332616284E-2"/>
                  <c:y val="-0.10769997798894894"/>
                </c:manualLayout>
              </c:layout>
              <c:tx>
                <c:rich>
                  <a:bodyPr/>
                  <a:lstStyle/>
                  <a:p>
                    <a:r>
                      <a:rPr lang="en-US"/>
                      <a:t>Uncle</a:t>
                    </a:r>
                    <a:r>
                      <a:rPr lang="en-US" baseline="0"/>
                      <a:t> </a:t>
                    </a:r>
                    <a:fld id="{10CD84EE-ED31-465F-A94C-A9E2E82E1752}"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60-446B-9499-05E908C03FB7}"/>
                </c:ext>
              </c:extLst>
            </c:dLbl>
            <c:dLbl>
              <c:idx val="3"/>
              <c:layout>
                <c:manualLayout>
                  <c:x val="0.16762475181767619"/>
                  <c:y val="-6.3950642115489708E-3"/>
                </c:manualLayout>
              </c:layout>
              <c:tx>
                <c:rich>
                  <a:bodyPr/>
                  <a:lstStyle/>
                  <a:p>
                    <a:r>
                      <a:rPr lang="en-US"/>
                      <a:t>Option pool</a:t>
                    </a:r>
                    <a:r>
                      <a:rPr lang="en-US" baseline="0"/>
                      <a:t> </a:t>
                    </a:r>
                    <a:fld id="{82C508D5-ED2E-41E3-B5C8-B6F3AD07996E}"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60-446B-9499-05E908C03FB7}"/>
                </c:ext>
              </c:extLst>
            </c:dLbl>
            <c:dLbl>
              <c:idx val="4"/>
              <c:layout>
                <c:manualLayout>
                  <c:x val="0.15545901745447183"/>
                  <c:y val="0.17019428547574231"/>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Angel:</a:t>
                    </a:r>
                    <a:fld id="{AF96CFF0-7440-451A-BBF4-AAC78E5DEB19}" type="VALUE">
                      <a:rPr lang="en-US" baseline="0">
                        <a:solidFill>
                          <a:schemeClr val="bg1"/>
                        </a:solidFill>
                      </a:rPr>
                      <a:pPr>
                        <a:defRPr sz="1200" b="1">
                          <a:solidFill>
                            <a:schemeClr val="bg1"/>
                          </a:solidFill>
                        </a:defRPr>
                      </a:pPr>
                      <a:t>[VALUE]</a:t>
                    </a:fld>
                    <a:endParaRPr 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D60-446B-9499-05E908C03F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[Book1]Sheet1!$A$31:$A$35</c:f>
              <c:strCache>
                <c:ptCount val="5"/>
                <c:pt idx="0">
                  <c:v>Founder 1</c:v>
                </c:pt>
                <c:pt idx="1">
                  <c:v>Founder 2</c:v>
                </c:pt>
                <c:pt idx="2">
                  <c:v>Uncle </c:v>
                </c:pt>
                <c:pt idx="3">
                  <c:v>Option pool</c:v>
                </c:pt>
                <c:pt idx="4">
                  <c:v>Angels</c:v>
                </c:pt>
              </c:strCache>
            </c:strRef>
          </c:cat>
          <c:val>
            <c:numRef>
              <c:f>[Book1]Sheet1!$B$31:$B$35</c:f>
              <c:numCache>
                <c:formatCode>0%</c:formatCode>
                <c:ptCount val="5"/>
                <c:pt idx="0">
                  <c:v>0.25</c:v>
                </c:pt>
                <c:pt idx="1">
                  <c:v>0.25</c:v>
                </c:pt>
                <c:pt idx="2" formatCode="0.00%">
                  <c:v>0.125</c:v>
                </c:pt>
                <c:pt idx="3" formatCode="0.00%">
                  <c:v>0.22500000000000001</c:v>
                </c:pt>
                <c:pt idx="4">
                  <c:v>0.15</c:v>
                </c:pt>
              </c:numCache>
            </c:numRef>
          </c:val>
          <c:extLst>
            <c:ext xmlns:c16="http://schemas.microsoft.com/office/drawing/2014/chart" uri="{C3380CC4-5D6E-409C-BE32-E72D297353CC}">
              <c16:uniqueId val="{0000000A-5D60-446B-9499-05E908C03F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8C1-4F23-B5D2-73F33550F9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8C1-4F23-B5D2-73F33550F9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8C1-4F23-B5D2-73F33550F9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8C1-4F23-B5D2-73F33550F9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8C1-4F23-B5D2-73F33550F9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8C1-4F23-B5D2-73F33550F9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8C1-4F23-B5D2-73F33550F95A}"/>
              </c:ext>
            </c:extLst>
          </c:dPt>
          <c:dLbls>
            <c:dLbl>
              <c:idx val="0"/>
              <c:tx>
                <c:rich>
                  <a:bodyPr/>
                  <a:lstStyle/>
                  <a:p>
                    <a:r>
                      <a:rPr lang="en-US"/>
                      <a:t>Founder 1:</a:t>
                    </a:r>
                    <a:r>
                      <a:rPr lang="en-US" baseline="0"/>
                      <a:t> </a:t>
                    </a:r>
                    <a:fld id="{886086A2-37F5-4EC6-9328-21F5EC2231B3}"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8C1-4F23-B5D2-73F33550F95A}"/>
                </c:ext>
              </c:extLst>
            </c:dLbl>
            <c:dLbl>
              <c:idx val="1"/>
              <c:tx>
                <c:rich>
                  <a:bodyPr/>
                  <a:lstStyle/>
                  <a:p>
                    <a:r>
                      <a:rPr lang="en-US"/>
                      <a:t>Founder 2:</a:t>
                    </a:r>
                    <a:r>
                      <a:rPr lang="en-US" baseline="0"/>
                      <a:t> </a:t>
                    </a:r>
                    <a:fld id="{DC07B65D-3404-46EA-B320-6230E14E9F3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C1-4F23-B5D2-73F33550F95A}"/>
                </c:ext>
              </c:extLst>
            </c:dLbl>
            <c:dLbl>
              <c:idx val="2"/>
              <c:layout>
                <c:manualLayout>
                  <c:x val="-0.1194345406824148"/>
                  <c:y val="-0.14797752484121873"/>
                </c:manualLayout>
              </c:layout>
              <c:tx>
                <c:rich>
                  <a:bodyPr/>
                  <a:lstStyle/>
                  <a:p>
                    <a:r>
                      <a:rPr lang="en-US"/>
                      <a:t>Uncle: </a:t>
                    </a:r>
                    <a:fld id="{64A7D395-EE76-449E-AE28-C39A58D84A26}"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C1-4F23-B5D2-73F33550F95A}"/>
                </c:ext>
              </c:extLst>
            </c:dLbl>
            <c:dLbl>
              <c:idx val="3"/>
              <c:tx>
                <c:rich>
                  <a:bodyPr/>
                  <a:lstStyle/>
                  <a:p>
                    <a:r>
                      <a:rPr lang="en-US"/>
                      <a:t>Option</a:t>
                    </a:r>
                    <a:r>
                      <a:rPr lang="en-US" baseline="0"/>
                      <a:t> pool </a:t>
                    </a:r>
                    <a:fld id="{0C4B1093-03EE-4FBE-AED9-FB808D78834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C1-4F23-B5D2-73F33550F95A}"/>
                </c:ext>
              </c:extLst>
            </c:dLbl>
            <c:dLbl>
              <c:idx val="4"/>
              <c:tx>
                <c:rich>
                  <a:bodyPr/>
                  <a:lstStyle/>
                  <a:p>
                    <a:r>
                      <a:rPr lang="en-US"/>
                      <a:t>Angels: </a:t>
                    </a:r>
                    <a:fld id="{07ABCF0C-7264-4D54-B957-96CCE8C9492B}"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98C1-4F23-B5D2-73F33550F95A}"/>
                </c:ext>
              </c:extLst>
            </c:dLbl>
            <c:dLbl>
              <c:idx val="5"/>
              <c:tx>
                <c:rich>
                  <a:bodyPr/>
                  <a:lstStyle/>
                  <a:p>
                    <a:r>
                      <a:rPr lang="en-US" baseline="0"/>
                      <a:t>VC: </a:t>
                    </a:r>
                    <a:fld id="{35191C32-4D10-4906-9A10-24628300408F}"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8C1-4F23-B5D2-73F33550F95A}"/>
                </c:ext>
              </c:extLst>
            </c:dLbl>
            <c:dLbl>
              <c:idx val="6"/>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Public:</a:t>
                    </a:r>
                    <a:r>
                      <a:rPr lang="en-US" baseline="0">
                        <a:solidFill>
                          <a:schemeClr val="bg1"/>
                        </a:solidFill>
                      </a:rPr>
                      <a:t> </a:t>
                    </a:r>
                    <a:fld id="{DA1900A9-2B99-484C-9986-B49BF33E5CC5}" type="VALUE">
                      <a:rPr lang="en-US" baseline="0">
                        <a:solidFill>
                          <a:schemeClr val="bg1"/>
                        </a:solidFill>
                      </a:rPr>
                      <a:pPr>
                        <a:defRPr sz="1200" b="1">
                          <a:solidFill>
                            <a:schemeClr val="bg1"/>
                          </a:solidFill>
                        </a:defRPr>
                      </a:pPr>
                      <a:t>[VALUE]</a:t>
                    </a:fld>
                    <a:endParaRPr lang="en-US" baseline="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8C1-4F23-B5D2-73F33550F95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[Book1]Sheet1!$A$60:$A$66</c:f>
              <c:strCache>
                <c:ptCount val="7"/>
                <c:pt idx="0">
                  <c:v>Founder 1</c:v>
                </c:pt>
                <c:pt idx="1">
                  <c:v>Founder 2</c:v>
                </c:pt>
                <c:pt idx="2">
                  <c:v>Uncle </c:v>
                </c:pt>
                <c:pt idx="3">
                  <c:v>Option pool</c:v>
                </c:pt>
                <c:pt idx="4">
                  <c:v>Angels</c:v>
                </c:pt>
                <c:pt idx="5">
                  <c:v>VC</c:v>
                </c:pt>
                <c:pt idx="6">
                  <c:v>Public</c:v>
                </c:pt>
              </c:strCache>
            </c:strRef>
          </c:cat>
          <c:val>
            <c:numRef>
              <c:f>[Book1]Sheet1!$B$60:$B$66</c:f>
              <c:numCache>
                <c:formatCode>0%</c:formatCode>
                <c:ptCount val="7"/>
                <c:pt idx="0">
                  <c:v>0.18000000000000002</c:v>
                </c:pt>
                <c:pt idx="1">
                  <c:v>0.18000000000000002</c:v>
                </c:pt>
                <c:pt idx="2">
                  <c:v>9.0000000000000011E-2</c:v>
                </c:pt>
                <c:pt idx="3">
                  <c:v>0.16200000000000001</c:v>
                </c:pt>
                <c:pt idx="4">
                  <c:v>0.108</c:v>
                </c:pt>
                <c:pt idx="5">
                  <c:v>0.18000000000000002</c:v>
                </c:pt>
                <c:pt idx="6">
                  <c:v>0.1</c:v>
                </c:pt>
              </c:numCache>
            </c:numRef>
          </c:val>
          <c:extLst>
            <c:ext xmlns:c16="http://schemas.microsoft.com/office/drawing/2014/chart" uri="{C3380CC4-5D6E-409C-BE32-E72D297353CC}">
              <c16:uniqueId val="{0000000E-98C1-4F23-B5D2-73F33550F9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3D2-4D67-A79C-CD67732B21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D2-4D67-A79C-CD67732B21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D2-4D67-A79C-CD67732B21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3D2-4D67-A79C-CD67732B21A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3D2-4D67-A79C-CD67732B21A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3D2-4D67-A79C-CD67732B21A7}"/>
              </c:ext>
            </c:extLst>
          </c:dPt>
          <c:dLbls>
            <c:dLbl>
              <c:idx val="0"/>
              <c:tx>
                <c:rich>
                  <a:bodyPr/>
                  <a:lstStyle/>
                  <a:p>
                    <a:r>
                      <a:rPr lang="en-US"/>
                      <a:t>Founder 1:</a:t>
                    </a:r>
                    <a:r>
                      <a:rPr lang="en-US" baseline="0"/>
                      <a:t> </a:t>
                    </a:r>
                    <a:fld id="{DD3C6433-E5B2-46FD-96E1-2E7661C64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D2-4D67-A79C-CD67732B21A7}"/>
                </c:ext>
              </c:extLst>
            </c:dLbl>
            <c:dLbl>
              <c:idx val="1"/>
              <c:tx>
                <c:rich>
                  <a:bodyPr/>
                  <a:lstStyle/>
                  <a:p>
                    <a:r>
                      <a:rPr lang="en-US"/>
                      <a:t>Founder 2:</a:t>
                    </a:r>
                    <a:r>
                      <a:rPr lang="en-US" baseline="0"/>
                      <a:t> </a:t>
                    </a:r>
                    <a:fld id="{6C3E4ABF-26F9-405E-B9C0-16742627ECD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3D2-4D67-A79C-CD67732B21A7}"/>
                </c:ext>
              </c:extLst>
            </c:dLbl>
            <c:dLbl>
              <c:idx val="2"/>
              <c:layout>
                <c:manualLayout>
                  <c:x val="-8.9136920384951981E-2"/>
                  <c:y val="-0.13006743948673083"/>
                </c:manualLayout>
              </c:layout>
              <c:tx>
                <c:rich>
                  <a:bodyPr/>
                  <a:lstStyle/>
                  <a:p>
                    <a:r>
                      <a:rPr lang="en-US"/>
                      <a:t>Uncle:</a:t>
                    </a:r>
                    <a:r>
                      <a:rPr lang="en-US" baseline="0"/>
                      <a:t> </a:t>
                    </a:r>
                    <a:fld id="{7694E788-5809-4C06-8D18-7D9C21C439BA}"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D2-4D67-A79C-CD67732B21A7}"/>
                </c:ext>
              </c:extLst>
            </c:dLbl>
            <c:dLbl>
              <c:idx val="3"/>
              <c:tx>
                <c:rich>
                  <a:bodyPr/>
                  <a:lstStyle/>
                  <a:p>
                    <a:r>
                      <a:rPr lang="en-US"/>
                      <a:t>Option pool</a:t>
                    </a:r>
                    <a:r>
                      <a:rPr lang="en-US" baseline="0"/>
                      <a:t> </a:t>
                    </a:r>
                    <a:fld id="{D9C60B40-046F-485A-9A6C-ADBB37914B67}"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3D2-4D67-A79C-CD67732B21A7}"/>
                </c:ext>
              </c:extLst>
            </c:dLbl>
            <c:dLbl>
              <c:idx val="4"/>
              <c:layout>
                <c:manualLayout>
                  <c:x val="0.20811111111111111"/>
                  <c:y val="-1.6122047244094488E-2"/>
                </c:manualLayout>
              </c:layout>
              <c:tx>
                <c:rich>
                  <a:bodyPr/>
                  <a:lstStyle/>
                  <a:p>
                    <a:r>
                      <a:rPr lang="en-US"/>
                      <a:t>Angel:</a:t>
                    </a:r>
                    <a:fld id="{5E1ADA59-F6D9-406B-81B0-B9E08ED63258}"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3D2-4D67-A79C-CD67732B21A7}"/>
                </c:ext>
              </c:extLst>
            </c:dLbl>
            <c:dLbl>
              <c:idx val="5"/>
              <c:tx>
                <c:rich>
                  <a:bodyPr/>
                  <a:lstStyle/>
                  <a:p>
                    <a:r>
                      <a:rPr lang="en-US"/>
                      <a:t>VC:</a:t>
                    </a:r>
                    <a:r>
                      <a:rPr lang="en-US" baseline="0"/>
                      <a:t> </a:t>
                    </a:r>
                    <a:fld id="{887AED59-46A4-4F0D-A2F9-6767ED9BC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53D2-4D67-A79C-CD67732B21A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[Book1]Sheet1!$A$50:$A$55</c:f>
              <c:strCache>
                <c:ptCount val="6"/>
                <c:pt idx="0">
                  <c:v>Founder 1</c:v>
                </c:pt>
                <c:pt idx="1">
                  <c:v>Founder 2</c:v>
                </c:pt>
                <c:pt idx="2">
                  <c:v>Uncle </c:v>
                </c:pt>
                <c:pt idx="3">
                  <c:v>Option pool</c:v>
                </c:pt>
                <c:pt idx="4">
                  <c:v>Angels</c:v>
                </c:pt>
                <c:pt idx="5">
                  <c:v>VC</c:v>
                </c:pt>
              </c:strCache>
            </c:strRef>
          </c:cat>
          <c:val>
            <c:numRef>
              <c:f>[Book1]Sheet1!$B$50:$B$55</c:f>
              <c:numCache>
                <c:formatCode>0%</c:formatCode>
                <c:ptCount val="6"/>
                <c:pt idx="0">
                  <c:v>0.2</c:v>
                </c:pt>
                <c:pt idx="1">
                  <c:v>0.2</c:v>
                </c:pt>
                <c:pt idx="2">
                  <c:v>0.1</c:v>
                </c:pt>
                <c:pt idx="3">
                  <c:v>0.18</c:v>
                </c:pt>
                <c:pt idx="4">
                  <c:v>0.12</c:v>
                </c:pt>
                <c:pt idx="5">
                  <c:v>0.2</c:v>
                </c:pt>
              </c:numCache>
            </c:numRef>
          </c:val>
          <c:extLst>
            <c:ext xmlns:c16="http://schemas.microsoft.com/office/drawing/2014/chart" uri="{C3380CC4-5D6E-409C-BE32-E72D297353CC}">
              <c16:uniqueId val="{0000000C-53D2-4D67-A79C-CD67732B21A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68-4F1B-A418-A3CD2377B2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68-4F1B-A418-A3CD2377B2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68-4F1B-A418-A3CD2377B2B7}"/>
              </c:ext>
            </c:extLst>
          </c:dPt>
          <c:dLbls>
            <c:dLbl>
              <c:idx val="0"/>
              <c:layout>
                <c:manualLayout>
                  <c:x val="-0.18670309653916212"/>
                  <c:y val="8.5654388540415502E-2"/>
                </c:manualLayout>
              </c:layout>
              <c:tx>
                <c:rich>
                  <a:bodyPr/>
                  <a:lstStyle/>
                  <a:p>
                    <a:r>
                      <a:rPr lang="en-US"/>
                      <a:t>Founder 1: </a:t>
                    </a:r>
                    <a:fld id="{C799D6AD-643C-4C12-BBB4-738DE40DD3BF}"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layout>
                    <c:manualLayout>
                      <c:w val="0.28620218579234974"/>
                      <c:h val="0.32838983050847459"/>
                    </c:manualLayout>
                  </c15:layout>
                  <c15:dlblFieldTable/>
                  <c15:showDataLabelsRange val="0"/>
                </c:ext>
                <c:ext xmlns:c16="http://schemas.microsoft.com/office/drawing/2014/chart" uri="{C3380CC4-5D6E-409C-BE32-E72D297353CC}">
                  <c16:uniqueId val="{00000001-6668-4F1B-A418-A3CD2377B2B7}"/>
                </c:ext>
              </c:extLst>
            </c:dLbl>
            <c:dLbl>
              <c:idx val="1"/>
              <c:layout>
                <c:manualLayout>
                  <c:x val="0.1767436857278086"/>
                  <c:y val="-0.13700537168023488"/>
                </c:manualLayout>
              </c:layout>
              <c:tx>
                <c:rich>
                  <a:bodyPr/>
                  <a:lstStyle/>
                  <a:p>
                    <a:r>
                      <a:rPr lang="en-US"/>
                      <a:t>Founder 2:</a:t>
                    </a:r>
                    <a:r>
                      <a:rPr lang="en-US" baseline="0"/>
                      <a:t> </a:t>
                    </a:r>
                    <a:fld id="{CF7F394F-3EBE-4E29-BF22-CA8E032B453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32411220113879202"/>
                      <c:h val="0.33156779661016944"/>
                    </c:manualLayout>
                  </c15:layout>
                  <c15:dlblFieldTable/>
                  <c15:showDataLabelsRange val="0"/>
                </c:ext>
                <c:ext xmlns:c16="http://schemas.microsoft.com/office/drawing/2014/chart" uri="{C3380CC4-5D6E-409C-BE32-E72D297353CC}">
                  <c16:uniqueId val="{00000003-6668-4F1B-A418-A3CD2377B2B7}"/>
                </c:ext>
              </c:extLst>
            </c:dLbl>
            <c:dLbl>
              <c:idx val="2"/>
              <c:layout>
                <c:manualLayout>
                  <c:x val="0.10928961748633881"/>
                  <c:y val="0.16772598870056496"/>
                </c:manualLayout>
              </c:layout>
              <c:tx>
                <c:rich>
                  <a:bodyPr/>
                  <a:lstStyle/>
                  <a:p>
                    <a:r>
                      <a:rPr lang="en-US"/>
                      <a:t>Uncle:</a:t>
                    </a:r>
                    <a:r>
                      <a:rPr lang="en-US" baseline="0"/>
                      <a:t> </a:t>
                    </a:r>
                    <a:fld id="{6BE9E56C-B79A-469A-83E1-593A63748930}"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371584699453551"/>
                      <c:h val="0.2277542372881356"/>
                    </c:manualLayout>
                  </c15:layout>
                  <c15:dlblFieldTable/>
                  <c15:showDataLabelsRange val="0"/>
                </c:ext>
                <c:ext xmlns:c16="http://schemas.microsoft.com/office/drawing/2014/chart" uri="{C3380CC4-5D6E-409C-BE32-E72D297353CC}">
                  <c16:uniqueId val="{00000005-6668-4F1B-A418-A3CD2377B2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[Book1]Sheet1!$A$39:$A$41</c:f>
              <c:strCache>
                <c:ptCount val="3"/>
                <c:pt idx="0">
                  <c:v>Founder 1</c:v>
                </c:pt>
                <c:pt idx="1">
                  <c:v>Founder 2</c:v>
                </c:pt>
                <c:pt idx="2">
                  <c:v>Uncle </c:v>
                </c:pt>
              </c:strCache>
            </c:strRef>
          </c:cat>
          <c:val>
            <c:numRef>
              <c:f>[Book1]Sheet1!$B$39:$B$41</c:f>
              <c:numCache>
                <c:formatCode>0%</c:formatCode>
                <c:ptCount val="3"/>
                <c:pt idx="0">
                  <c:v>0.4</c:v>
                </c:pt>
                <c:pt idx="1">
                  <c:v>0.4</c:v>
                </c:pt>
                <c:pt idx="2">
                  <c:v>0.2</c:v>
                </c:pt>
              </c:numCache>
            </c:numRef>
          </c:val>
          <c:extLst>
            <c:ext xmlns:c16="http://schemas.microsoft.com/office/drawing/2014/chart" uri="{C3380CC4-5D6E-409C-BE32-E72D297353CC}">
              <c16:uniqueId val="{00000006-6668-4F1B-A418-A3CD2377B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60-446B-9499-05E908C03F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60-446B-9499-05E908C03F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60-446B-9499-05E908C03FB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60-446B-9499-05E908C03FB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60-446B-9499-05E908C03FB7}"/>
              </c:ext>
            </c:extLst>
          </c:dPt>
          <c:dLbls>
            <c:dLbl>
              <c:idx val="0"/>
              <c:tx>
                <c:rich>
                  <a:bodyPr/>
                  <a:lstStyle/>
                  <a:p>
                    <a:r>
                      <a:rPr lang="en-US" dirty="0" smtClean="0"/>
                      <a:t>Founder 1:</a:t>
                    </a:r>
                    <a:r>
                      <a:rPr lang="en-US" baseline="0" dirty="0" smtClean="0"/>
                      <a:t> </a:t>
                    </a:r>
                    <a:fld id="{C3FC0B0C-5CF8-4F32-9D84-52CACE5BE53F}" type="VALUE">
                      <a:rPr lang="en-US" baseline="0" smtClean="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60-446B-9499-05E908C03FB7}"/>
                </c:ext>
              </c:extLst>
            </c:dLbl>
            <c:dLbl>
              <c:idx val="1"/>
              <c:tx>
                <c:rich>
                  <a:bodyPr/>
                  <a:lstStyle/>
                  <a:p>
                    <a:r>
                      <a:rPr lang="en-US" dirty="0"/>
                      <a:t>Founder </a:t>
                    </a:r>
                    <a:r>
                      <a:rPr lang="en-US" dirty="0" smtClean="0"/>
                      <a:t>2:</a:t>
                    </a:r>
                    <a:r>
                      <a:rPr lang="en-US" baseline="0" dirty="0" smtClean="0"/>
                      <a:t> </a:t>
                    </a:r>
                    <a:fld id="{72D7C2EF-41DA-4431-8DB6-8BC2AF967246}" type="VALUE">
                      <a:rPr lang="en-US" baseline="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46B-9499-05E908C03FB7}"/>
                </c:ext>
              </c:extLst>
            </c:dLbl>
            <c:dLbl>
              <c:idx val="2"/>
              <c:layout>
                <c:manualLayout>
                  <c:x val="6.1394123332616284E-2"/>
                  <c:y val="-0.10769997798894894"/>
                </c:manualLayout>
              </c:layout>
              <c:tx>
                <c:rich>
                  <a:bodyPr/>
                  <a:lstStyle/>
                  <a:p>
                    <a:r>
                      <a:rPr lang="en-US"/>
                      <a:t>Uncle</a:t>
                    </a:r>
                    <a:r>
                      <a:rPr lang="en-US" baseline="0"/>
                      <a:t> </a:t>
                    </a:r>
                    <a:fld id="{10CD84EE-ED31-465F-A94C-A9E2E82E1752}"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60-446B-9499-05E908C03FB7}"/>
                </c:ext>
              </c:extLst>
            </c:dLbl>
            <c:dLbl>
              <c:idx val="3"/>
              <c:layout>
                <c:manualLayout>
                  <c:x val="0.16762475181767619"/>
                  <c:y val="-6.3950642115489708E-3"/>
                </c:manualLayout>
              </c:layout>
              <c:tx>
                <c:rich>
                  <a:bodyPr/>
                  <a:lstStyle/>
                  <a:p>
                    <a:r>
                      <a:rPr lang="en-US"/>
                      <a:t>Option pool</a:t>
                    </a:r>
                    <a:r>
                      <a:rPr lang="en-US" baseline="0"/>
                      <a:t> </a:t>
                    </a:r>
                    <a:fld id="{82C508D5-ED2E-41E3-B5C8-B6F3AD07996E}"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60-446B-9499-05E908C03FB7}"/>
                </c:ext>
              </c:extLst>
            </c:dLbl>
            <c:dLbl>
              <c:idx val="4"/>
              <c:layout>
                <c:manualLayout>
                  <c:x val="0.15545901745447183"/>
                  <c:y val="0.17019428547574231"/>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Angel:</a:t>
                    </a:r>
                    <a:fld id="{AF96CFF0-7440-451A-BBF4-AAC78E5DEB19}" type="VALUE">
                      <a:rPr lang="en-US" baseline="0">
                        <a:solidFill>
                          <a:schemeClr val="bg1"/>
                        </a:solidFill>
                      </a:rPr>
                      <a:pPr>
                        <a:defRPr sz="1200" b="1">
                          <a:solidFill>
                            <a:schemeClr val="bg1"/>
                          </a:solidFill>
                        </a:defRPr>
                      </a:pPr>
                      <a:t>[VALUE]</a:t>
                    </a:fld>
                    <a:endParaRPr 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D60-446B-9499-05E908C03F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[Book1]Sheet1!$A$31:$A$35</c:f>
              <c:strCache>
                <c:ptCount val="5"/>
                <c:pt idx="0">
                  <c:v>Founder 1</c:v>
                </c:pt>
                <c:pt idx="1">
                  <c:v>Founder 2</c:v>
                </c:pt>
                <c:pt idx="2">
                  <c:v>Uncle </c:v>
                </c:pt>
                <c:pt idx="3">
                  <c:v>Option pool</c:v>
                </c:pt>
                <c:pt idx="4">
                  <c:v>Angels</c:v>
                </c:pt>
              </c:strCache>
            </c:strRef>
          </c:cat>
          <c:val>
            <c:numRef>
              <c:f>[Book1]Sheet1!$B$31:$B$35</c:f>
              <c:numCache>
                <c:formatCode>0%</c:formatCode>
                <c:ptCount val="5"/>
                <c:pt idx="0">
                  <c:v>0.25</c:v>
                </c:pt>
                <c:pt idx="1">
                  <c:v>0.25</c:v>
                </c:pt>
                <c:pt idx="2" formatCode="0.00%">
                  <c:v>0.125</c:v>
                </c:pt>
                <c:pt idx="3" formatCode="0.00%">
                  <c:v>0.22500000000000001</c:v>
                </c:pt>
                <c:pt idx="4">
                  <c:v>0.15</c:v>
                </c:pt>
              </c:numCache>
            </c:numRef>
          </c:val>
          <c:extLst>
            <c:ext xmlns:c16="http://schemas.microsoft.com/office/drawing/2014/chart" uri="{C3380CC4-5D6E-409C-BE32-E72D297353CC}">
              <c16:uniqueId val="{0000000A-5D60-446B-9499-05E908C03F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8C1-4F23-B5D2-73F33550F9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8C1-4F23-B5D2-73F33550F9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8C1-4F23-B5D2-73F33550F9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8C1-4F23-B5D2-73F33550F9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8C1-4F23-B5D2-73F33550F9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8C1-4F23-B5D2-73F33550F9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8C1-4F23-B5D2-73F33550F95A}"/>
              </c:ext>
            </c:extLst>
          </c:dPt>
          <c:dLbls>
            <c:dLbl>
              <c:idx val="0"/>
              <c:tx>
                <c:rich>
                  <a:bodyPr/>
                  <a:lstStyle/>
                  <a:p>
                    <a:r>
                      <a:rPr lang="en-US"/>
                      <a:t>Founder 1:</a:t>
                    </a:r>
                    <a:r>
                      <a:rPr lang="en-US" baseline="0"/>
                      <a:t> </a:t>
                    </a:r>
                    <a:fld id="{886086A2-37F5-4EC6-9328-21F5EC2231B3}"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8C1-4F23-B5D2-73F33550F95A}"/>
                </c:ext>
              </c:extLst>
            </c:dLbl>
            <c:dLbl>
              <c:idx val="1"/>
              <c:tx>
                <c:rich>
                  <a:bodyPr/>
                  <a:lstStyle/>
                  <a:p>
                    <a:r>
                      <a:rPr lang="en-US"/>
                      <a:t>Founder 2:</a:t>
                    </a:r>
                    <a:r>
                      <a:rPr lang="en-US" baseline="0"/>
                      <a:t> </a:t>
                    </a:r>
                    <a:fld id="{DC07B65D-3404-46EA-B320-6230E14E9F3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C1-4F23-B5D2-73F33550F95A}"/>
                </c:ext>
              </c:extLst>
            </c:dLbl>
            <c:dLbl>
              <c:idx val="2"/>
              <c:layout>
                <c:manualLayout>
                  <c:x val="-0.1194345406824148"/>
                  <c:y val="-0.14797752484121873"/>
                </c:manualLayout>
              </c:layout>
              <c:tx>
                <c:rich>
                  <a:bodyPr/>
                  <a:lstStyle/>
                  <a:p>
                    <a:r>
                      <a:rPr lang="en-US"/>
                      <a:t>Uncle: </a:t>
                    </a:r>
                    <a:fld id="{64A7D395-EE76-449E-AE28-C39A58D84A26}"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C1-4F23-B5D2-73F33550F95A}"/>
                </c:ext>
              </c:extLst>
            </c:dLbl>
            <c:dLbl>
              <c:idx val="3"/>
              <c:tx>
                <c:rich>
                  <a:bodyPr/>
                  <a:lstStyle/>
                  <a:p>
                    <a:r>
                      <a:rPr lang="en-US"/>
                      <a:t>Option</a:t>
                    </a:r>
                    <a:r>
                      <a:rPr lang="en-US" baseline="0"/>
                      <a:t> pool </a:t>
                    </a:r>
                    <a:fld id="{0C4B1093-03EE-4FBE-AED9-FB808D78834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C1-4F23-B5D2-73F33550F95A}"/>
                </c:ext>
              </c:extLst>
            </c:dLbl>
            <c:dLbl>
              <c:idx val="4"/>
              <c:tx>
                <c:rich>
                  <a:bodyPr/>
                  <a:lstStyle/>
                  <a:p>
                    <a:r>
                      <a:rPr lang="en-US"/>
                      <a:t>Angels: </a:t>
                    </a:r>
                    <a:fld id="{07ABCF0C-7264-4D54-B957-96CCE8C9492B}"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98C1-4F23-B5D2-73F33550F95A}"/>
                </c:ext>
              </c:extLst>
            </c:dLbl>
            <c:dLbl>
              <c:idx val="5"/>
              <c:tx>
                <c:rich>
                  <a:bodyPr/>
                  <a:lstStyle/>
                  <a:p>
                    <a:r>
                      <a:rPr lang="en-US" baseline="0"/>
                      <a:t>VC: </a:t>
                    </a:r>
                    <a:fld id="{35191C32-4D10-4906-9A10-24628300408F}"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8C1-4F23-B5D2-73F33550F95A}"/>
                </c:ext>
              </c:extLst>
            </c:dLbl>
            <c:dLbl>
              <c:idx val="6"/>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Public:</a:t>
                    </a:r>
                    <a:r>
                      <a:rPr lang="en-US" baseline="0">
                        <a:solidFill>
                          <a:schemeClr val="bg1"/>
                        </a:solidFill>
                      </a:rPr>
                      <a:t> </a:t>
                    </a:r>
                    <a:fld id="{DA1900A9-2B99-484C-9986-B49BF33E5CC5}" type="VALUE">
                      <a:rPr lang="en-US" baseline="0">
                        <a:solidFill>
                          <a:schemeClr val="bg1"/>
                        </a:solidFill>
                      </a:rPr>
                      <a:pPr>
                        <a:defRPr sz="1200" b="1">
                          <a:solidFill>
                            <a:schemeClr val="bg1"/>
                          </a:solidFill>
                        </a:defRPr>
                      </a:pPr>
                      <a:t>[VALUE]</a:t>
                    </a:fld>
                    <a:endParaRPr lang="en-US" baseline="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8C1-4F23-B5D2-73F33550F95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[Book1]Sheet1!$A$60:$A$66</c:f>
              <c:strCache>
                <c:ptCount val="7"/>
                <c:pt idx="0">
                  <c:v>Founder 1</c:v>
                </c:pt>
                <c:pt idx="1">
                  <c:v>Founder 2</c:v>
                </c:pt>
                <c:pt idx="2">
                  <c:v>Uncle </c:v>
                </c:pt>
                <c:pt idx="3">
                  <c:v>Option pool</c:v>
                </c:pt>
                <c:pt idx="4">
                  <c:v>Angels</c:v>
                </c:pt>
                <c:pt idx="5">
                  <c:v>VC</c:v>
                </c:pt>
                <c:pt idx="6">
                  <c:v>Public</c:v>
                </c:pt>
              </c:strCache>
            </c:strRef>
          </c:cat>
          <c:val>
            <c:numRef>
              <c:f>[Book1]Sheet1!$B$60:$B$66</c:f>
              <c:numCache>
                <c:formatCode>0%</c:formatCode>
                <c:ptCount val="7"/>
                <c:pt idx="0">
                  <c:v>0.18000000000000002</c:v>
                </c:pt>
                <c:pt idx="1">
                  <c:v>0.18000000000000002</c:v>
                </c:pt>
                <c:pt idx="2">
                  <c:v>9.0000000000000011E-2</c:v>
                </c:pt>
                <c:pt idx="3">
                  <c:v>0.16200000000000001</c:v>
                </c:pt>
                <c:pt idx="4">
                  <c:v>0.108</c:v>
                </c:pt>
                <c:pt idx="5">
                  <c:v>0.18000000000000002</c:v>
                </c:pt>
                <c:pt idx="6">
                  <c:v>0.1</c:v>
                </c:pt>
              </c:numCache>
            </c:numRef>
          </c:val>
          <c:extLst>
            <c:ext xmlns:c16="http://schemas.microsoft.com/office/drawing/2014/chart" uri="{C3380CC4-5D6E-409C-BE32-E72D297353CC}">
              <c16:uniqueId val="{0000000E-98C1-4F23-B5D2-73F33550F9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3D2-4D67-A79C-CD67732B21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D2-4D67-A79C-CD67732B21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D2-4D67-A79C-CD67732B21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3D2-4D67-A79C-CD67732B21A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3D2-4D67-A79C-CD67732B21A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3D2-4D67-A79C-CD67732B21A7}"/>
              </c:ext>
            </c:extLst>
          </c:dPt>
          <c:dLbls>
            <c:dLbl>
              <c:idx val="0"/>
              <c:tx>
                <c:rich>
                  <a:bodyPr/>
                  <a:lstStyle/>
                  <a:p>
                    <a:r>
                      <a:rPr lang="en-US"/>
                      <a:t>Founder 1:</a:t>
                    </a:r>
                    <a:r>
                      <a:rPr lang="en-US" baseline="0"/>
                      <a:t> </a:t>
                    </a:r>
                    <a:fld id="{DD3C6433-E5B2-46FD-96E1-2E7661C64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D2-4D67-A79C-CD67732B21A7}"/>
                </c:ext>
              </c:extLst>
            </c:dLbl>
            <c:dLbl>
              <c:idx val="1"/>
              <c:tx>
                <c:rich>
                  <a:bodyPr/>
                  <a:lstStyle/>
                  <a:p>
                    <a:r>
                      <a:rPr lang="en-US"/>
                      <a:t>Founder 2:</a:t>
                    </a:r>
                    <a:r>
                      <a:rPr lang="en-US" baseline="0"/>
                      <a:t> </a:t>
                    </a:r>
                    <a:fld id="{6C3E4ABF-26F9-405E-B9C0-16742627ECD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3D2-4D67-A79C-CD67732B21A7}"/>
                </c:ext>
              </c:extLst>
            </c:dLbl>
            <c:dLbl>
              <c:idx val="2"/>
              <c:layout>
                <c:manualLayout>
                  <c:x val="-8.9136920384951981E-2"/>
                  <c:y val="-0.13006743948673083"/>
                </c:manualLayout>
              </c:layout>
              <c:tx>
                <c:rich>
                  <a:bodyPr/>
                  <a:lstStyle/>
                  <a:p>
                    <a:r>
                      <a:rPr lang="en-US"/>
                      <a:t>Uncle:</a:t>
                    </a:r>
                    <a:r>
                      <a:rPr lang="en-US" baseline="0"/>
                      <a:t> </a:t>
                    </a:r>
                    <a:fld id="{7694E788-5809-4C06-8D18-7D9C21C439BA}"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D2-4D67-A79C-CD67732B21A7}"/>
                </c:ext>
              </c:extLst>
            </c:dLbl>
            <c:dLbl>
              <c:idx val="3"/>
              <c:tx>
                <c:rich>
                  <a:bodyPr/>
                  <a:lstStyle/>
                  <a:p>
                    <a:r>
                      <a:rPr lang="en-US"/>
                      <a:t>Option pool</a:t>
                    </a:r>
                    <a:r>
                      <a:rPr lang="en-US" baseline="0"/>
                      <a:t> </a:t>
                    </a:r>
                    <a:fld id="{D9C60B40-046F-485A-9A6C-ADBB37914B67}"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3D2-4D67-A79C-CD67732B21A7}"/>
                </c:ext>
              </c:extLst>
            </c:dLbl>
            <c:dLbl>
              <c:idx val="4"/>
              <c:layout>
                <c:manualLayout>
                  <c:x val="0.20811111111111111"/>
                  <c:y val="-1.6122047244094488E-2"/>
                </c:manualLayout>
              </c:layout>
              <c:tx>
                <c:rich>
                  <a:bodyPr/>
                  <a:lstStyle/>
                  <a:p>
                    <a:r>
                      <a:rPr lang="en-US"/>
                      <a:t>Angel:</a:t>
                    </a:r>
                    <a:fld id="{5E1ADA59-F6D9-406B-81B0-B9E08ED63258}"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3D2-4D67-A79C-CD67732B21A7}"/>
                </c:ext>
              </c:extLst>
            </c:dLbl>
            <c:dLbl>
              <c:idx val="5"/>
              <c:tx>
                <c:rich>
                  <a:bodyPr/>
                  <a:lstStyle/>
                  <a:p>
                    <a:r>
                      <a:rPr lang="en-US"/>
                      <a:t>VC:</a:t>
                    </a:r>
                    <a:r>
                      <a:rPr lang="en-US" baseline="0"/>
                      <a:t> </a:t>
                    </a:r>
                    <a:fld id="{887AED59-46A4-4F0D-A2F9-6767ED9BC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53D2-4D67-A79C-CD67732B21A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[Book1]Sheet1!$A$50:$A$55</c:f>
              <c:strCache>
                <c:ptCount val="6"/>
                <c:pt idx="0">
                  <c:v>Founder 1</c:v>
                </c:pt>
                <c:pt idx="1">
                  <c:v>Founder 2</c:v>
                </c:pt>
                <c:pt idx="2">
                  <c:v>Uncle </c:v>
                </c:pt>
                <c:pt idx="3">
                  <c:v>Option pool</c:v>
                </c:pt>
                <c:pt idx="4">
                  <c:v>Angels</c:v>
                </c:pt>
                <c:pt idx="5">
                  <c:v>VC</c:v>
                </c:pt>
              </c:strCache>
            </c:strRef>
          </c:cat>
          <c:val>
            <c:numRef>
              <c:f>[Book1]Sheet1!$B$50:$B$55</c:f>
              <c:numCache>
                <c:formatCode>0%</c:formatCode>
                <c:ptCount val="6"/>
                <c:pt idx="0">
                  <c:v>0.2</c:v>
                </c:pt>
                <c:pt idx="1">
                  <c:v>0.2</c:v>
                </c:pt>
                <c:pt idx="2">
                  <c:v>0.1</c:v>
                </c:pt>
                <c:pt idx="3">
                  <c:v>0.18</c:v>
                </c:pt>
                <c:pt idx="4">
                  <c:v>0.12</c:v>
                </c:pt>
                <c:pt idx="5">
                  <c:v>0.2</c:v>
                </c:pt>
              </c:numCache>
            </c:numRef>
          </c:val>
          <c:extLst>
            <c:ext xmlns:c16="http://schemas.microsoft.com/office/drawing/2014/chart" uri="{C3380CC4-5D6E-409C-BE32-E72D297353CC}">
              <c16:uniqueId val="{0000000C-53D2-4D67-A79C-CD67732B21A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8C1-4F23-B5D2-73F33550F9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8C1-4F23-B5D2-73F33550F9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8C1-4F23-B5D2-73F33550F9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8C1-4F23-B5D2-73F33550F9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8C1-4F23-B5D2-73F33550F9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8C1-4F23-B5D2-73F33550F9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8C1-4F23-B5D2-73F33550F95A}"/>
              </c:ext>
            </c:extLst>
          </c:dPt>
          <c:dLbls>
            <c:dLbl>
              <c:idx val="0"/>
              <c:tx>
                <c:rich>
                  <a:bodyPr/>
                  <a:lstStyle/>
                  <a:p>
                    <a:r>
                      <a:rPr lang="en-US"/>
                      <a:t>Founder 1:</a:t>
                    </a:r>
                    <a:r>
                      <a:rPr lang="en-US" baseline="0"/>
                      <a:t> </a:t>
                    </a:r>
                    <a:fld id="{886086A2-37F5-4EC6-9328-21F5EC2231B3}"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8C1-4F23-B5D2-73F33550F95A}"/>
                </c:ext>
              </c:extLst>
            </c:dLbl>
            <c:dLbl>
              <c:idx val="1"/>
              <c:tx>
                <c:rich>
                  <a:bodyPr/>
                  <a:lstStyle/>
                  <a:p>
                    <a:r>
                      <a:rPr lang="en-US"/>
                      <a:t>Founder 2:</a:t>
                    </a:r>
                    <a:r>
                      <a:rPr lang="en-US" baseline="0"/>
                      <a:t> </a:t>
                    </a:r>
                    <a:fld id="{DC07B65D-3404-46EA-B320-6230E14E9F3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C1-4F23-B5D2-73F33550F95A}"/>
                </c:ext>
              </c:extLst>
            </c:dLbl>
            <c:dLbl>
              <c:idx val="2"/>
              <c:layout>
                <c:manualLayout>
                  <c:x val="-0.1194345406824148"/>
                  <c:y val="-0.14797752484121873"/>
                </c:manualLayout>
              </c:layout>
              <c:tx>
                <c:rich>
                  <a:bodyPr/>
                  <a:lstStyle/>
                  <a:p>
                    <a:r>
                      <a:rPr lang="en-US"/>
                      <a:t>Uncle: </a:t>
                    </a:r>
                    <a:fld id="{64A7D395-EE76-449E-AE28-C39A58D84A26}"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C1-4F23-B5D2-73F33550F95A}"/>
                </c:ext>
              </c:extLst>
            </c:dLbl>
            <c:dLbl>
              <c:idx val="3"/>
              <c:tx>
                <c:rich>
                  <a:bodyPr/>
                  <a:lstStyle/>
                  <a:p>
                    <a:r>
                      <a:rPr lang="en-US"/>
                      <a:t>Option</a:t>
                    </a:r>
                    <a:r>
                      <a:rPr lang="en-US" baseline="0"/>
                      <a:t> pool </a:t>
                    </a:r>
                    <a:fld id="{0C4B1093-03EE-4FBE-AED9-FB808D78834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C1-4F23-B5D2-73F33550F95A}"/>
                </c:ext>
              </c:extLst>
            </c:dLbl>
            <c:dLbl>
              <c:idx val="4"/>
              <c:tx>
                <c:rich>
                  <a:bodyPr/>
                  <a:lstStyle/>
                  <a:p>
                    <a:r>
                      <a:rPr lang="en-US"/>
                      <a:t>Angels: </a:t>
                    </a:r>
                    <a:fld id="{07ABCF0C-7264-4D54-B957-96CCE8C9492B}"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98C1-4F23-B5D2-73F33550F95A}"/>
                </c:ext>
              </c:extLst>
            </c:dLbl>
            <c:dLbl>
              <c:idx val="5"/>
              <c:tx>
                <c:rich>
                  <a:bodyPr/>
                  <a:lstStyle/>
                  <a:p>
                    <a:r>
                      <a:rPr lang="en-US" baseline="0"/>
                      <a:t>VC: </a:t>
                    </a:r>
                    <a:fld id="{35191C32-4D10-4906-9A10-24628300408F}"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8C1-4F23-B5D2-73F33550F95A}"/>
                </c:ext>
              </c:extLst>
            </c:dLbl>
            <c:dLbl>
              <c:idx val="6"/>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Public:</a:t>
                    </a:r>
                    <a:r>
                      <a:rPr lang="en-US" baseline="0">
                        <a:solidFill>
                          <a:schemeClr val="bg1"/>
                        </a:solidFill>
                      </a:rPr>
                      <a:t> </a:t>
                    </a:r>
                    <a:fld id="{DA1900A9-2B99-484C-9986-B49BF33E5CC5}" type="VALUE">
                      <a:rPr lang="en-US" baseline="0">
                        <a:solidFill>
                          <a:schemeClr val="bg1"/>
                        </a:solidFill>
                      </a:rPr>
                      <a:pPr>
                        <a:defRPr sz="1200" b="1">
                          <a:solidFill>
                            <a:schemeClr val="bg1"/>
                          </a:solidFill>
                        </a:defRPr>
                      </a:pPr>
                      <a:t>[VALUE]</a:t>
                    </a:fld>
                    <a:endParaRPr lang="en-US" baseline="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8C1-4F23-B5D2-73F33550F95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[Book1]Sheet1!$A$60:$A$66</c:f>
              <c:strCache>
                <c:ptCount val="7"/>
                <c:pt idx="0">
                  <c:v>Founder 1</c:v>
                </c:pt>
                <c:pt idx="1">
                  <c:v>Founder 2</c:v>
                </c:pt>
                <c:pt idx="2">
                  <c:v>Uncle </c:v>
                </c:pt>
                <c:pt idx="3">
                  <c:v>Option pool</c:v>
                </c:pt>
                <c:pt idx="4">
                  <c:v>Angels</c:v>
                </c:pt>
                <c:pt idx="5">
                  <c:v>VC</c:v>
                </c:pt>
                <c:pt idx="6">
                  <c:v>Public</c:v>
                </c:pt>
              </c:strCache>
            </c:strRef>
          </c:cat>
          <c:val>
            <c:numRef>
              <c:f>[Book1]Sheet1!$B$60:$B$66</c:f>
              <c:numCache>
                <c:formatCode>0%</c:formatCode>
                <c:ptCount val="7"/>
                <c:pt idx="0">
                  <c:v>0.18000000000000002</c:v>
                </c:pt>
                <c:pt idx="1">
                  <c:v>0.18000000000000002</c:v>
                </c:pt>
                <c:pt idx="2">
                  <c:v>9.0000000000000011E-2</c:v>
                </c:pt>
                <c:pt idx="3">
                  <c:v>0.16200000000000001</c:v>
                </c:pt>
                <c:pt idx="4">
                  <c:v>0.108</c:v>
                </c:pt>
                <c:pt idx="5">
                  <c:v>0.18000000000000002</c:v>
                </c:pt>
                <c:pt idx="6">
                  <c:v>0.1</c:v>
                </c:pt>
              </c:numCache>
            </c:numRef>
          </c:val>
          <c:extLst>
            <c:ext xmlns:c16="http://schemas.microsoft.com/office/drawing/2014/chart" uri="{C3380CC4-5D6E-409C-BE32-E72D297353CC}">
              <c16:uniqueId val="{0000000E-98C1-4F23-B5D2-73F33550F9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68-4F1B-A418-A3CD2377B2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68-4F1B-A418-A3CD2377B2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68-4F1B-A418-A3CD2377B2B7}"/>
              </c:ext>
            </c:extLst>
          </c:dPt>
          <c:dLbls>
            <c:dLbl>
              <c:idx val="0"/>
              <c:layout>
                <c:manualLayout>
                  <c:x val="-0.18670309653916212"/>
                  <c:y val="8.5654388540415502E-2"/>
                </c:manualLayout>
              </c:layout>
              <c:tx>
                <c:rich>
                  <a:bodyPr/>
                  <a:lstStyle/>
                  <a:p>
                    <a:r>
                      <a:rPr lang="en-US"/>
                      <a:t>Founder 1: </a:t>
                    </a:r>
                    <a:fld id="{C799D6AD-643C-4C12-BBB4-738DE40DD3BF}"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layout>
                    <c:manualLayout>
                      <c:w val="0.28620218579234974"/>
                      <c:h val="0.32838983050847459"/>
                    </c:manualLayout>
                  </c15:layout>
                  <c15:dlblFieldTable/>
                  <c15:showDataLabelsRange val="0"/>
                </c:ext>
                <c:ext xmlns:c16="http://schemas.microsoft.com/office/drawing/2014/chart" uri="{C3380CC4-5D6E-409C-BE32-E72D297353CC}">
                  <c16:uniqueId val="{00000001-6668-4F1B-A418-A3CD2377B2B7}"/>
                </c:ext>
              </c:extLst>
            </c:dLbl>
            <c:dLbl>
              <c:idx val="1"/>
              <c:layout>
                <c:manualLayout>
                  <c:x val="0.1767436857278086"/>
                  <c:y val="-0.13700537168023488"/>
                </c:manualLayout>
              </c:layout>
              <c:tx>
                <c:rich>
                  <a:bodyPr/>
                  <a:lstStyle/>
                  <a:p>
                    <a:r>
                      <a:rPr lang="en-US"/>
                      <a:t>Founder 2:</a:t>
                    </a:r>
                    <a:r>
                      <a:rPr lang="en-US" baseline="0"/>
                      <a:t> </a:t>
                    </a:r>
                    <a:fld id="{CF7F394F-3EBE-4E29-BF22-CA8E032B453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32411220113879202"/>
                      <c:h val="0.33156779661016944"/>
                    </c:manualLayout>
                  </c15:layout>
                  <c15:dlblFieldTable/>
                  <c15:showDataLabelsRange val="0"/>
                </c:ext>
                <c:ext xmlns:c16="http://schemas.microsoft.com/office/drawing/2014/chart" uri="{C3380CC4-5D6E-409C-BE32-E72D297353CC}">
                  <c16:uniqueId val="{00000003-6668-4F1B-A418-A3CD2377B2B7}"/>
                </c:ext>
              </c:extLst>
            </c:dLbl>
            <c:dLbl>
              <c:idx val="2"/>
              <c:layout>
                <c:manualLayout>
                  <c:x val="0.10928961748633881"/>
                  <c:y val="0.16772598870056496"/>
                </c:manualLayout>
              </c:layout>
              <c:tx>
                <c:rich>
                  <a:bodyPr/>
                  <a:lstStyle/>
                  <a:p>
                    <a:r>
                      <a:rPr lang="en-US"/>
                      <a:t>Uncle:</a:t>
                    </a:r>
                    <a:r>
                      <a:rPr lang="en-US" baseline="0"/>
                      <a:t> </a:t>
                    </a:r>
                    <a:fld id="{6BE9E56C-B79A-469A-83E1-593A63748930}"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371584699453551"/>
                      <c:h val="0.2277542372881356"/>
                    </c:manualLayout>
                  </c15:layout>
                  <c15:dlblFieldTable/>
                  <c15:showDataLabelsRange val="0"/>
                </c:ext>
                <c:ext xmlns:c16="http://schemas.microsoft.com/office/drawing/2014/chart" uri="{C3380CC4-5D6E-409C-BE32-E72D297353CC}">
                  <c16:uniqueId val="{00000005-6668-4F1B-A418-A3CD2377B2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[Book1]Sheet1!$A$39:$A$41</c:f>
              <c:strCache>
                <c:ptCount val="3"/>
                <c:pt idx="0">
                  <c:v>Founder 1</c:v>
                </c:pt>
                <c:pt idx="1">
                  <c:v>Founder 2</c:v>
                </c:pt>
                <c:pt idx="2">
                  <c:v>Uncle </c:v>
                </c:pt>
              </c:strCache>
            </c:strRef>
          </c:cat>
          <c:val>
            <c:numRef>
              <c:f>[Book1]Sheet1!$B$39:$B$41</c:f>
              <c:numCache>
                <c:formatCode>0%</c:formatCode>
                <c:ptCount val="3"/>
                <c:pt idx="0">
                  <c:v>0.4</c:v>
                </c:pt>
                <c:pt idx="1">
                  <c:v>0.4</c:v>
                </c:pt>
                <c:pt idx="2">
                  <c:v>0.2</c:v>
                </c:pt>
              </c:numCache>
            </c:numRef>
          </c:val>
          <c:extLst>
            <c:ext xmlns:c16="http://schemas.microsoft.com/office/drawing/2014/chart" uri="{C3380CC4-5D6E-409C-BE32-E72D297353CC}">
              <c16:uniqueId val="{00000006-6668-4F1B-A418-A3CD2377B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60-446B-9499-05E908C03F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60-446B-9499-05E908C03F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60-446B-9499-05E908C03FB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60-446B-9499-05E908C03FB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60-446B-9499-05E908C03FB7}"/>
              </c:ext>
            </c:extLst>
          </c:dPt>
          <c:dLbls>
            <c:dLbl>
              <c:idx val="0"/>
              <c:tx>
                <c:rich>
                  <a:bodyPr/>
                  <a:lstStyle/>
                  <a:p>
                    <a:r>
                      <a:rPr lang="en-US" dirty="0" smtClean="0"/>
                      <a:t>Founder 1:</a:t>
                    </a:r>
                    <a:r>
                      <a:rPr lang="en-US" baseline="0" dirty="0" smtClean="0"/>
                      <a:t> </a:t>
                    </a:r>
                    <a:fld id="{C3FC0B0C-5CF8-4F32-9D84-52CACE5BE53F}" type="VALUE">
                      <a:rPr lang="en-US" baseline="0" smtClean="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60-446B-9499-05E908C03FB7}"/>
                </c:ext>
              </c:extLst>
            </c:dLbl>
            <c:dLbl>
              <c:idx val="1"/>
              <c:tx>
                <c:rich>
                  <a:bodyPr/>
                  <a:lstStyle/>
                  <a:p>
                    <a:r>
                      <a:rPr lang="en-US" dirty="0"/>
                      <a:t>Founder </a:t>
                    </a:r>
                    <a:r>
                      <a:rPr lang="en-US" dirty="0" smtClean="0"/>
                      <a:t>2:</a:t>
                    </a:r>
                    <a:r>
                      <a:rPr lang="en-US" baseline="0" dirty="0" smtClean="0"/>
                      <a:t> </a:t>
                    </a:r>
                    <a:fld id="{72D7C2EF-41DA-4431-8DB6-8BC2AF967246}" type="VALUE">
                      <a:rPr lang="en-US" baseline="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46B-9499-05E908C03FB7}"/>
                </c:ext>
              </c:extLst>
            </c:dLbl>
            <c:dLbl>
              <c:idx val="2"/>
              <c:layout>
                <c:manualLayout>
                  <c:x val="6.1394123332616284E-2"/>
                  <c:y val="-0.10769997798894894"/>
                </c:manualLayout>
              </c:layout>
              <c:tx>
                <c:rich>
                  <a:bodyPr/>
                  <a:lstStyle/>
                  <a:p>
                    <a:r>
                      <a:rPr lang="en-US"/>
                      <a:t>Uncle</a:t>
                    </a:r>
                    <a:r>
                      <a:rPr lang="en-US" baseline="0"/>
                      <a:t> </a:t>
                    </a:r>
                    <a:fld id="{10CD84EE-ED31-465F-A94C-A9E2E82E1752}"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60-446B-9499-05E908C03FB7}"/>
                </c:ext>
              </c:extLst>
            </c:dLbl>
            <c:dLbl>
              <c:idx val="3"/>
              <c:layout>
                <c:manualLayout>
                  <c:x val="0.16762475181767619"/>
                  <c:y val="-6.3950642115489708E-3"/>
                </c:manualLayout>
              </c:layout>
              <c:tx>
                <c:rich>
                  <a:bodyPr/>
                  <a:lstStyle/>
                  <a:p>
                    <a:r>
                      <a:rPr lang="en-US"/>
                      <a:t>Option pool</a:t>
                    </a:r>
                    <a:r>
                      <a:rPr lang="en-US" baseline="0"/>
                      <a:t> </a:t>
                    </a:r>
                    <a:fld id="{82C508D5-ED2E-41E3-B5C8-B6F3AD07996E}"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60-446B-9499-05E908C03FB7}"/>
                </c:ext>
              </c:extLst>
            </c:dLbl>
            <c:dLbl>
              <c:idx val="4"/>
              <c:layout>
                <c:manualLayout>
                  <c:x val="0.15545901745447183"/>
                  <c:y val="0.17019428547574231"/>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Angel:</a:t>
                    </a:r>
                    <a:fld id="{AF96CFF0-7440-451A-BBF4-AAC78E5DEB19}" type="VALUE">
                      <a:rPr lang="en-US" baseline="0">
                        <a:solidFill>
                          <a:schemeClr val="bg1"/>
                        </a:solidFill>
                      </a:rPr>
                      <a:pPr>
                        <a:defRPr sz="1200" b="1">
                          <a:solidFill>
                            <a:schemeClr val="bg1"/>
                          </a:solidFill>
                        </a:defRPr>
                      </a:pPr>
                      <a:t>[VALUE]</a:t>
                    </a:fld>
                    <a:endParaRPr 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D60-446B-9499-05E908C03F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[Book1]Sheet1!$A$31:$A$35</c:f>
              <c:strCache>
                <c:ptCount val="5"/>
                <c:pt idx="0">
                  <c:v>Founder 1</c:v>
                </c:pt>
                <c:pt idx="1">
                  <c:v>Founder 2</c:v>
                </c:pt>
                <c:pt idx="2">
                  <c:v>Uncle </c:v>
                </c:pt>
                <c:pt idx="3">
                  <c:v>Option pool</c:v>
                </c:pt>
                <c:pt idx="4">
                  <c:v>Angels</c:v>
                </c:pt>
              </c:strCache>
            </c:strRef>
          </c:cat>
          <c:val>
            <c:numRef>
              <c:f>[Book1]Sheet1!$B$31:$B$35</c:f>
              <c:numCache>
                <c:formatCode>0%</c:formatCode>
                <c:ptCount val="5"/>
                <c:pt idx="0">
                  <c:v>0.25</c:v>
                </c:pt>
                <c:pt idx="1">
                  <c:v>0.25</c:v>
                </c:pt>
                <c:pt idx="2" formatCode="0.00%">
                  <c:v>0.125</c:v>
                </c:pt>
                <c:pt idx="3" formatCode="0.00%">
                  <c:v>0.22500000000000001</c:v>
                </c:pt>
                <c:pt idx="4">
                  <c:v>0.15</c:v>
                </c:pt>
              </c:numCache>
            </c:numRef>
          </c:val>
          <c:extLst>
            <c:ext xmlns:c16="http://schemas.microsoft.com/office/drawing/2014/chart" uri="{C3380CC4-5D6E-409C-BE32-E72D297353CC}">
              <c16:uniqueId val="{0000000A-5D60-446B-9499-05E908C03F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8C1-4F23-B5D2-73F33550F9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8C1-4F23-B5D2-73F33550F9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8C1-4F23-B5D2-73F33550F9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8C1-4F23-B5D2-73F33550F9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8C1-4F23-B5D2-73F33550F9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8C1-4F23-B5D2-73F33550F9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8C1-4F23-B5D2-73F33550F95A}"/>
              </c:ext>
            </c:extLst>
          </c:dPt>
          <c:dLbls>
            <c:dLbl>
              <c:idx val="0"/>
              <c:tx>
                <c:rich>
                  <a:bodyPr/>
                  <a:lstStyle/>
                  <a:p>
                    <a:r>
                      <a:rPr lang="en-US"/>
                      <a:t>Founder 1:</a:t>
                    </a:r>
                    <a:r>
                      <a:rPr lang="en-US" baseline="0"/>
                      <a:t> </a:t>
                    </a:r>
                    <a:fld id="{886086A2-37F5-4EC6-9328-21F5EC2231B3}"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8C1-4F23-B5D2-73F33550F95A}"/>
                </c:ext>
              </c:extLst>
            </c:dLbl>
            <c:dLbl>
              <c:idx val="1"/>
              <c:tx>
                <c:rich>
                  <a:bodyPr/>
                  <a:lstStyle/>
                  <a:p>
                    <a:r>
                      <a:rPr lang="en-US"/>
                      <a:t>Founder 2:</a:t>
                    </a:r>
                    <a:r>
                      <a:rPr lang="en-US" baseline="0"/>
                      <a:t> </a:t>
                    </a:r>
                    <a:fld id="{DC07B65D-3404-46EA-B320-6230E14E9F3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C1-4F23-B5D2-73F33550F95A}"/>
                </c:ext>
              </c:extLst>
            </c:dLbl>
            <c:dLbl>
              <c:idx val="2"/>
              <c:layout>
                <c:manualLayout>
                  <c:x val="-0.1194345406824148"/>
                  <c:y val="-0.14797752484121873"/>
                </c:manualLayout>
              </c:layout>
              <c:tx>
                <c:rich>
                  <a:bodyPr/>
                  <a:lstStyle/>
                  <a:p>
                    <a:r>
                      <a:rPr lang="en-US"/>
                      <a:t>Uncle: </a:t>
                    </a:r>
                    <a:fld id="{64A7D395-EE76-449E-AE28-C39A58D84A26}"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C1-4F23-B5D2-73F33550F95A}"/>
                </c:ext>
              </c:extLst>
            </c:dLbl>
            <c:dLbl>
              <c:idx val="3"/>
              <c:tx>
                <c:rich>
                  <a:bodyPr/>
                  <a:lstStyle/>
                  <a:p>
                    <a:r>
                      <a:rPr lang="en-US"/>
                      <a:t>Option</a:t>
                    </a:r>
                    <a:r>
                      <a:rPr lang="en-US" baseline="0"/>
                      <a:t> pool </a:t>
                    </a:r>
                    <a:fld id="{0C4B1093-03EE-4FBE-AED9-FB808D78834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C1-4F23-B5D2-73F33550F95A}"/>
                </c:ext>
              </c:extLst>
            </c:dLbl>
            <c:dLbl>
              <c:idx val="4"/>
              <c:tx>
                <c:rich>
                  <a:bodyPr/>
                  <a:lstStyle/>
                  <a:p>
                    <a:r>
                      <a:rPr lang="en-US"/>
                      <a:t>Angels: </a:t>
                    </a:r>
                    <a:fld id="{07ABCF0C-7264-4D54-B957-96CCE8C9492B}"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98C1-4F23-B5D2-73F33550F95A}"/>
                </c:ext>
              </c:extLst>
            </c:dLbl>
            <c:dLbl>
              <c:idx val="5"/>
              <c:tx>
                <c:rich>
                  <a:bodyPr/>
                  <a:lstStyle/>
                  <a:p>
                    <a:r>
                      <a:rPr lang="en-US" baseline="0"/>
                      <a:t>VC: </a:t>
                    </a:r>
                    <a:fld id="{35191C32-4D10-4906-9A10-24628300408F}"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8C1-4F23-B5D2-73F33550F95A}"/>
                </c:ext>
              </c:extLst>
            </c:dLbl>
            <c:dLbl>
              <c:idx val="6"/>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Public:</a:t>
                    </a:r>
                    <a:r>
                      <a:rPr lang="en-US" baseline="0">
                        <a:solidFill>
                          <a:schemeClr val="bg1"/>
                        </a:solidFill>
                      </a:rPr>
                      <a:t> </a:t>
                    </a:r>
                    <a:fld id="{DA1900A9-2B99-484C-9986-B49BF33E5CC5}" type="VALUE">
                      <a:rPr lang="en-US" baseline="0">
                        <a:solidFill>
                          <a:schemeClr val="bg1"/>
                        </a:solidFill>
                      </a:rPr>
                      <a:pPr>
                        <a:defRPr sz="1200" b="1">
                          <a:solidFill>
                            <a:schemeClr val="bg1"/>
                          </a:solidFill>
                        </a:defRPr>
                      </a:pPr>
                      <a:t>[VALUE]</a:t>
                    </a:fld>
                    <a:endParaRPr lang="en-US" baseline="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8C1-4F23-B5D2-73F33550F95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[Book1]Sheet1!$A$60:$A$66</c:f>
              <c:strCache>
                <c:ptCount val="7"/>
                <c:pt idx="0">
                  <c:v>Founder 1</c:v>
                </c:pt>
                <c:pt idx="1">
                  <c:v>Founder 2</c:v>
                </c:pt>
                <c:pt idx="2">
                  <c:v>Uncle </c:v>
                </c:pt>
                <c:pt idx="3">
                  <c:v>Option pool</c:v>
                </c:pt>
                <c:pt idx="4">
                  <c:v>Angels</c:v>
                </c:pt>
                <c:pt idx="5">
                  <c:v>VC</c:v>
                </c:pt>
                <c:pt idx="6">
                  <c:v>Public</c:v>
                </c:pt>
              </c:strCache>
            </c:strRef>
          </c:cat>
          <c:val>
            <c:numRef>
              <c:f>[Book1]Sheet1!$B$60:$B$66</c:f>
              <c:numCache>
                <c:formatCode>0%</c:formatCode>
                <c:ptCount val="7"/>
                <c:pt idx="0">
                  <c:v>0.18000000000000002</c:v>
                </c:pt>
                <c:pt idx="1">
                  <c:v>0.18000000000000002</c:v>
                </c:pt>
                <c:pt idx="2">
                  <c:v>9.0000000000000011E-2</c:v>
                </c:pt>
                <c:pt idx="3">
                  <c:v>0.16200000000000001</c:v>
                </c:pt>
                <c:pt idx="4">
                  <c:v>0.108</c:v>
                </c:pt>
                <c:pt idx="5">
                  <c:v>0.18000000000000002</c:v>
                </c:pt>
                <c:pt idx="6">
                  <c:v>0.1</c:v>
                </c:pt>
              </c:numCache>
            </c:numRef>
          </c:val>
          <c:extLst>
            <c:ext xmlns:c16="http://schemas.microsoft.com/office/drawing/2014/chart" uri="{C3380CC4-5D6E-409C-BE32-E72D297353CC}">
              <c16:uniqueId val="{0000000E-98C1-4F23-B5D2-73F33550F9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3D2-4D67-A79C-CD67732B21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D2-4D67-A79C-CD67732B21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D2-4D67-A79C-CD67732B21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3D2-4D67-A79C-CD67732B21A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3D2-4D67-A79C-CD67732B21A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3D2-4D67-A79C-CD67732B21A7}"/>
              </c:ext>
            </c:extLst>
          </c:dPt>
          <c:dLbls>
            <c:dLbl>
              <c:idx val="0"/>
              <c:tx>
                <c:rich>
                  <a:bodyPr/>
                  <a:lstStyle/>
                  <a:p>
                    <a:r>
                      <a:rPr lang="en-US"/>
                      <a:t>Founder 1:</a:t>
                    </a:r>
                    <a:r>
                      <a:rPr lang="en-US" baseline="0"/>
                      <a:t> </a:t>
                    </a:r>
                    <a:fld id="{DD3C6433-E5B2-46FD-96E1-2E7661C64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D2-4D67-A79C-CD67732B21A7}"/>
                </c:ext>
              </c:extLst>
            </c:dLbl>
            <c:dLbl>
              <c:idx val="1"/>
              <c:tx>
                <c:rich>
                  <a:bodyPr/>
                  <a:lstStyle/>
                  <a:p>
                    <a:r>
                      <a:rPr lang="en-US"/>
                      <a:t>Founder 2:</a:t>
                    </a:r>
                    <a:r>
                      <a:rPr lang="en-US" baseline="0"/>
                      <a:t> </a:t>
                    </a:r>
                    <a:fld id="{6C3E4ABF-26F9-405E-B9C0-16742627ECD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3D2-4D67-A79C-CD67732B21A7}"/>
                </c:ext>
              </c:extLst>
            </c:dLbl>
            <c:dLbl>
              <c:idx val="2"/>
              <c:layout>
                <c:manualLayout>
                  <c:x val="-8.9136920384951981E-2"/>
                  <c:y val="-0.13006743948673083"/>
                </c:manualLayout>
              </c:layout>
              <c:tx>
                <c:rich>
                  <a:bodyPr/>
                  <a:lstStyle/>
                  <a:p>
                    <a:r>
                      <a:rPr lang="en-US"/>
                      <a:t>Uncle:</a:t>
                    </a:r>
                    <a:r>
                      <a:rPr lang="en-US" baseline="0"/>
                      <a:t> </a:t>
                    </a:r>
                    <a:fld id="{7694E788-5809-4C06-8D18-7D9C21C439BA}"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D2-4D67-A79C-CD67732B21A7}"/>
                </c:ext>
              </c:extLst>
            </c:dLbl>
            <c:dLbl>
              <c:idx val="3"/>
              <c:tx>
                <c:rich>
                  <a:bodyPr/>
                  <a:lstStyle/>
                  <a:p>
                    <a:r>
                      <a:rPr lang="en-US"/>
                      <a:t>Option pool</a:t>
                    </a:r>
                    <a:r>
                      <a:rPr lang="en-US" baseline="0"/>
                      <a:t> </a:t>
                    </a:r>
                    <a:fld id="{D9C60B40-046F-485A-9A6C-ADBB37914B67}"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3D2-4D67-A79C-CD67732B21A7}"/>
                </c:ext>
              </c:extLst>
            </c:dLbl>
            <c:dLbl>
              <c:idx val="4"/>
              <c:layout>
                <c:manualLayout>
                  <c:x val="0.20811111111111111"/>
                  <c:y val="-1.6122047244094488E-2"/>
                </c:manualLayout>
              </c:layout>
              <c:tx>
                <c:rich>
                  <a:bodyPr/>
                  <a:lstStyle/>
                  <a:p>
                    <a:r>
                      <a:rPr lang="en-US"/>
                      <a:t>Angel:</a:t>
                    </a:r>
                    <a:fld id="{5E1ADA59-F6D9-406B-81B0-B9E08ED63258}"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3D2-4D67-A79C-CD67732B21A7}"/>
                </c:ext>
              </c:extLst>
            </c:dLbl>
            <c:dLbl>
              <c:idx val="5"/>
              <c:tx>
                <c:rich>
                  <a:bodyPr/>
                  <a:lstStyle/>
                  <a:p>
                    <a:r>
                      <a:rPr lang="en-US"/>
                      <a:t>VC:</a:t>
                    </a:r>
                    <a:r>
                      <a:rPr lang="en-US" baseline="0"/>
                      <a:t> </a:t>
                    </a:r>
                    <a:fld id="{887AED59-46A4-4F0D-A2F9-6767ED9BC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53D2-4D67-A79C-CD67732B21A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[Book1]Sheet1!$A$50:$A$55</c:f>
              <c:strCache>
                <c:ptCount val="6"/>
                <c:pt idx="0">
                  <c:v>Founder 1</c:v>
                </c:pt>
                <c:pt idx="1">
                  <c:v>Founder 2</c:v>
                </c:pt>
                <c:pt idx="2">
                  <c:v>Uncle </c:v>
                </c:pt>
                <c:pt idx="3">
                  <c:v>Option pool</c:v>
                </c:pt>
                <c:pt idx="4">
                  <c:v>Angels</c:v>
                </c:pt>
                <c:pt idx="5">
                  <c:v>VC</c:v>
                </c:pt>
              </c:strCache>
            </c:strRef>
          </c:cat>
          <c:val>
            <c:numRef>
              <c:f>[Book1]Sheet1!$B$50:$B$55</c:f>
              <c:numCache>
                <c:formatCode>0%</c:formatCode>
                <c:ptCount val="6"/>
                <c:pt idx="0">
                  <c:v>0.2</c:v>
                </c:pt>
                <c:pt idx="1">
                  <c:v>0.2</c:v>
                </c:pt>
                <c:pt idx="2">
                  <c:v>0.1</c:v>
                </c:pt>
                <c:pt idx="3">
                  <c:v>0.18</c:v>
                </c:pt>
                <c:pt idx="4">
                  <c:v>0.12</c:v>
                </c:pt>
                <c:pt idx="5">
                  <c:v>0.2</c:v>
                </c:pt>
              </c:numCache>
            </c:numRef>
          </c:val>
          <c:extLst>
            <c:ext xmlns:c16="http://schemas.microsoft.com/office/drawing/2014/chart" uri="{C3380CC4-5D6E-409C-BE32-E72D297353CC}">
              <c16:uniqueId val="{0000000C-53D2-4D67-A79C-CD67732B21A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68-4F1B-A418-A3CD2377B2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68-4F1B-A418-A3CD2377B2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68-4F1B-A418-A3CD2377B2B7}"/>
              </c:ext>
            </c:extLst>
          </c:dPt>
          <c:dLbls>
            <c:dLbl>
              <c:idx val="0"/>
              <c:layout>
                <c:manualLayout>
                  <c:x val="-0.18670309653916212"/>
                  <c:y val="8.5654388540415502E-2"/>
                </c:manualLayout>
              </c:layout>
              <c:tx>
                <c:rich>
                  <a:bodyPr/>
                  <a:lstStyle/>
                  <a:p>
                    <a:r>
                      <a:rPr lang="en-US"/>
                      <a:t>Founder 1: </a:t>
                    </a:r>
                    <a:fld id="{C799D6AD-643C-4C12-BBB4-738DE40DD3BF}"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layout>
                    <c:manualLayout>
                      <c:w val="0.28620218579234974"/>
                      <c:h val="0.32838983050847459"/>
                    </c:manualLayout>
                  </c15:layout>
                  <c15:dlblFieldTable/>
                  <c15:showDataLabelsRange val="0"/>
                </c:ext>
                <c:ext xmlns:c16="http://schemas.microsoft.com/office/drawing/2014/chart" uri="{C3380CC4-5D6E-409C-BE32-E72D297353CC}">
                  <c16:uniqueId val="{00000001-6668-4F1B-A418-A3CD2377B2B7}"/>
                </c:ext>
              </c:extLst>
            </c:dLbl>
            <c:dLbl>
              <c:idx val="1"/>
              <c:layout>
                <c:manualLayout>
                  <c:x val="0.1767436857278086"/>
                  <c:y val="-0.13700537168023488"/>
                </c:manualLayout>
              </c:layout>
              <c:tx>
                <c:rich>
                  <a:bodyPr/>
                  <a:lstStyle/>
                  <a:p>
                    <a:r>
                      <a:rPr lang="en-US"/>
                      <a:t>Founder 2:</a:t>
                    </a:r>
                    <a:r>
                      <a:rPr lang="en-US" baseline="0"/>
                      <a:t> </a:t>
                    </a:r>
                    <a:fld id="{CF7F394F-3EBE-4E29-BF22-CA8E032B453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32411220113879202"/>
                      <c:h val="0.33156779661016944"/>
                    </c:manualLayout>
                  </c15:layout>
                  <c15:dlblFieldTable/>
                  <c15:showDataLabelsRange val="0"/>
                </c:ext>
                <c:ext xmlns:c16="http://schemas.microsoft.com/office/drawing/2014/chart" uri="{C3380CC4-5D6E-409C-BE32-E72D297353CC}">
                  <c16:uniqueId val="{00000003-6668-4F1B-A418-A3CD2377B2B7}"/>
                </c:ext>
              </c:extLst>
            </c:dLbl>
            <c:dLbl>
              <c:idx val="2"/>
              <c:layout>
                <c:manualLayout>
                  <c:x val="0.10928961748633881"/>
                  <c:y val="0.16772598870056496"/>
                </c:manualLayout>
              </c:layout>
              <c:tx>
                <c:rich>
                  <a:bodyPr/>
                  <a:lstStyle/>
                  <a:p>
                    <a:r>
                      <a:rPr lang="en-US"/>
                      <a:t>Uncle:</a:t>
                    </a:r>
                    <a:r>
                      <a:rPr lang="en-US" baseline="0"/>
                      <a:t> </a:t>
                    </a:r>
                    <a:fld id="{6BE9E56C-B79A-469A-83E1-593A63748930}"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371584699453551"/>
                      <c:h val="0.2277542372881356"/>
                    </c:manualLayout>
                  </c15:layout>
                  <c15:dlblFieldTable/>
                  <c15:showDataLabelsRange val="0"/>
                </c:ext>
                <c:ext xmlns:c16="http://schemas.microsoft.com/office/drawing/2014/chart" uri="{C3380CC4-5D6E-409C-BE32-E72D297353CC}">
                  <c16:uniqueId val="{00000005-6668-4F1B-A418-A3CD2377B2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[Book1]Sheet1!$A$39:$A$41</c:f>
              <c:strCache>
                <c:ptCount val="3"/>
                <c:pt idx="0">
                  <c:v>Founder 1</c:v>
                </c:pt>
                <c:pt idx="1">
                  <c:v>Founder 2</c:v>
                </c:pt>
                <c:pt idx="2">
                  <c:v>Uncle </c:v>
                </c:pt>
              </c:strCache>
            </c:strRef>
          </c:cat>
          <c:val>
            <c:numRef>
              <c:f>[Book1]Sheet1!$B$39:$B$41</c:f>
              <c:numCache>
                <c:formatCode>0%</c:formatCode>
                <c:ptCount val="3"/>
                <c:pt idx="0">
                  <c:v>0.4</c:v>
                </c:pt>
                <c:pt idx="1">
                  <c:v>0.4</c:v>
                </c:pt>
                <c:pt idx="2">
                  <c:v>0.2</c:v>
                </c:pt>
              </c:numCache>
            </c:numRef>
          </c:val>
          <c:extLst>
            <c:ext xmlns:c16="http://schemas.microsoft.com/office/drawing/2014/chart" uri="{C3380CC4-5D6E-409C-BE32-E72D297353CC}">
              <c16:uniqueId val="{00000006-6668-4F1B-A418-A3CD2377B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60-446B-9499-05E908C03F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60-446B-9499-05E908C03F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60-446B-9499-05E908C03FB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60-446B-9499-05E908C03FB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60-446B-9499-05E908C03FB7}"/>
              </c:ext>
            </c:extLst>
          </c:dPt>
          <c:dLbls>
            <c:dLbl>
              <c:idx val="0"/>
              <c:tx>
                <c:rich>
                  <a:bodyPr/>
                  <a:lstStyle/>
                  <a:p>
                    <a:r>
                      <a:rPr lang="en-US" dirty="0" smtClean="0"/>
                      <a:t>Founder 1:</a:t>
                    </a:r>
                    <a:r>
                      <a:rPr lang="en-US" baseline="0" dirty="0" smtClean="0"/>
                      <a:t> </a:t>
                    </a:r>
                    <a:fld id="{C3FC0B0C-5CF8-4F32-9D84-52CACE5BE53F}" type="VALUE">
                      <a:rPr lang="en-US" baseline="0" smtClean="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60-446B-9499-05E908C03FB7}"/>
                </c:ext>
              </c:extLst>
            </c:dLbl>
            <c:dLbl>
              <c:idx val="1"/>
              <c:tx>
                <c:rich>
                  <a:bodyPr/>
                  <a:lstStyle/>
                  <a:p>
                    <a:r>
                      <a:rPr lang="en-US" dirty="0"/>
                      <a:t>Founder </a:t>
                    </a:r>
                    <a:r>
                      <a:rPr lang="en-US" dirty="0" smtClean="0"/>
                      <a:t>2:</a:t>
                    </a:r>
                    <a:r>
                      <a:rPr lang="en-US" baseline="0" dirty="0" smtClean="0"/>
                      <a:t> </a:t>
                    </a:r>
                    <a:fld id="{72D7C2EF-41DA-4431-8DB6-8BC2AF967246}" type="VALUE">
                      <a:rPr lang="en-US" baseline="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46B-9499-05E908C03FB7}"/>
                </c:ext>
              </c:extLst>
            </c:dLbl>
            <c:dLbl>
              <c:idx val="2"/>
              <c:layout>
                <c:manualLayout>
                  <c:x val="6.1394123332616284E-2"/>
                  <c:y val="-0.10769997798894894"/>
                </c:manualLayout>
              </c:layout>
              <c:tx>
                <c:rich>
                  <a:bodyPr/>
                  <a:lstStyle/>
                  <a:p>
                    <a:r>
                      <a:rPr lang="en-US"/>
                      <a:t>Uncle</a:t>
                    </a:r>
                    <a:r>
                      <a:rPr lang="en-US" baseline="0"/>
                      <a:t> </a:t>
                    </a:r>
                    <a:fld id="{10CD84EE-ED31-465F-A94C-A9E2E82E1752}"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60-446B-9499-05E908C03FB7}"/>
                </c:ext>
              </c:extLst>
            </c:dLbl>
            <c:dLbl>
              <c:idx val="3"/>
              <c:layout>
                <c:manualLayout>
                  <c:x val="0.16762475181767619"/>
                  <c:y val="-6.3950642115489708E-3"/>
                </c:manualLayout>
              </c:layout>
              <c:tx>
                <c:rich>
                  <a:bodyPr/>
                  <a:lstStyle/>
                  <a:p>
                    <a:r>
                      <a:rPr lang="en-US"/>
                      <a:t>Option pool</a:t>
                    </a:r>
                    <a:r>
                      <a:rPr lang="en-US" baseline="0"/>
                      <a:t> </a:t>
                    </a:r>
                    <a:fld id="{82C508D5-ED2E-41E3-B5C8-B6F3AD07996E}"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60-446B-9499-05E908C03FB7}"/>
                </c:ext>
              </c:extLst>
            </c:dLbl>
            <c:dLbl>
              <c:idx val="4"/>
              <c:layout>
                <c:manualLayout>
                  <c:x val="0.15545901745447183"/>
                  <c:y val="0.17019428547574231"/>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Angel:</a:t>
                    </a:r>
                    <a:fld id="{AF96CFF0-7440-451A-BBF4-AAC78E5DEB19}" type="VALUE">
                      <a:rPr lang="en-US" baseline="0">
                        <a:solidFill>
                          <a:schemeClr val="bg1"/>
                        </a:solidFill>
                      </a:rPr>
                      <a:pPr>
                        <a:defRPr sz="1200" b="1">
                          <a:solidFill>
                            <a:schemeClr val="bg1"/>
                          </a:solidFill>
                        </a:defRPr>
                      </a:pPr>
                      <a:t>[VALUE]</a:t>
                    </a:fld>
                    <a:endParaRPr 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D60-446B-9499-05E908C03F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[Book1]Sheet1!$A$31:$A$35</c:f>
              <c:strCache>
                <c:ptCount val="5"/>
                <c:pt idx="0">
                  <c:v>Founder 1</c:v>
                </c:pt>
                <c:pt idx="1">
                  <c:v>Founder 2</c:v>
                </c:pt>
                <c:pt idx="2">
                  <c:v>Uncle </c:v>
                </c:pt>
                <c:pt idx="3">
                  <c:v>Option pool</c:v>
                </c:pt>
                <c:pt idx="4">
                  <c:v>Angels</c:v>
                </c:pt>
              </c:strCache>
            </c:strRef>
          </c:cat>
          <c:val>
            <c:numRef>
              <c:f>[Book1]Sheet1!$B$31:$B$35</c:f>
              <c:numCache>
                <c:formatCode>0%</c:formatCode>
                <c:ptCount val="5"/>
                <c:pt idx="0">
                  <c:v>0.25</c:v>
                </c:pt>
                <c:pt idx="1">
                  <c:v>0.25</c:v>
                </c:pt>
                <c:pt idx="2" formatCode="0.00%">
                  <c:v>0.125</c:v>
                </c:pt>
                <c:pt idx="3" formatCode="0.00%">
                  <c:v>0.22500000000000001</c:v>
                </c:pt>
                <c:pt idx="4">
                  <c:v>0.15</c:v>
                </c:pt>
              </c:numCache>
            </c:numRef>
          </c:val>
          <c:extLst>
            <c:ext xmlns:c16="http://schemas.microsoft.com/office/drawing/2014/chart" uri="{C3380CC4-5D6E-409C-BE32-E72D297353CC}">
              <c16:uniqueId val="{0000000A-5D60-446B-9499-05E908C03F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8C1-4F23-B5D2-73F33550F9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8C1-4F23-B5D2-73F33550F9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8C1-4F23-B5D2-73F33550F9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8C1-4F23-B5D2-73F33550F9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8C1-4F23-B5D2-73F33550F9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8C1-4F23-B5D2-73F33550F9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8C1-4F23-B5D2-73F33550F95A}"/>
              </c:ext>
            </c:extLst>
          </c:dPt>
          <c:dLbls>
            <c:dLbl>
              <c:idx val="0"/>
              <c:tx>
                <c:rich>
                  <a:bodyPr/>
                  <a:lstStyle/>
                  <a:p>
                    <a:r>
                      <a:rPr lang="en-US"/>
                      <a:t>Founder 1:</a:t>
                    </a:r>
                    <a:r>
                      <a:rPr lang="en-US" baseline="0"/>
                      <a:t> </a:t>
                    </a:r>
                    <a:fld id="{886086A2-37F5-4EC6-9328-21F5EC2231B3}"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8C1-4F23-B5D2-73F33550F95A}"/>
                </c:ext>
              </c:extLst>
            </c:dLbl>
            <c:dLbl>
              <c:idx val="1"/>
              <c:tx>
                <c:rich>
                  <a:bodyPr/>
                  <a:lstStyle/>
                  <a:p>
                    <a:r>
                      <a:rPr lang="en-US"/>
                      <a:t>Founder 2:</a:t>
                    </a:r>
                    <a:r>
                      <a:rPr lang="en-US" baseline="0"/>
                      <a:t> </a:t>
                    </a:r>
                    <a:fld id="{DC07B65D-3404-46EA-B320-6230E14E9F3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C1-4F23-B5D2-73F33550F95A}"/>
                </c:ext>
              </c:extLst>
            </c:dLbl>
            <c:dLbl>
              <c:idx val="2"/>
              <c:layout>
                <c:manualLayout>
                  <c:x val="-0.1194345406824148"/>
                  <c:y val="-0.14797752484121873"/>
                </c:manualLayout>
              </c:layout>
              <c:tx>
                <c:rich>
                  <a:bodyPr/>
                  <a:lstStyle/>
                  <a:p>
                    <a:r>
                      <a:rPr lang="en-US"/>
                      <a:t>Uncle: </a:t>
                    </a:r>
                    <a:fld id="{64A7D395-EE76-449E-AE28-C39A58D84A26}"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C1-4F23-B5D2-73F33550F95A}"/>
                </c:ext>
              </c:extLst>
            </c:dLbl>
            <c:dLbl>
              <c:idx val="3"/>
              <c:tx>
                <c:rich>
                  <a:bodyPr/>
                  <a:lstStyle/>
                  <a:p>
                    <a:r>
                      <a:rPr lang="en-US"/>
                      <a:t>Option</a:t>
                    </a:r>
                    <a:r>
                      <a:rPr lang="en-US" baseline="0"/>
                      <a:t> pool </a:t>
                    </a:r>
                    <a:fld id="{0C4B1093-03EE-4FBE-AED9-FB808D78834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C1-4F23-B5D2-73F33550F95A}"/>
                </c:ext>
              </c:extLst>
            </c:dLbl>
            <c:dLbl>
              <c:idx val="4"/>
              <c:tx>
                <c:rich>
                  <a:bodyPr/>
                  <a:lstStyle/>
                  <a:p>
                    <a:r>
                      <a:rPr lang="en-US"/>
                      <a:t>Angels: </a:t>
                    </a:r>
                    <a:fld id="{07ABCF0C-7264-4D54-B957-96CCE8C9492B}"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98C1-4F23-B5D2-73F33550F95A}"/>
                </c:ext>
              </c:extLst>
            </c:dLbl>
            <c:dLbl>
              <c:idx val="5"/>
              <c:tx>
                <c:rich>
                  <a:bodyPr/>
                  <a:lstStyle/>
                  <a:p>
                    <a:r>
                      <a:rPr lang="en-US" baseline="0"/>
                      <a:t>VC: </a:t>
                    </a:r>
                    <a:fld id="{35191C32-4D10-4906-9A10-24628300408F}"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8C1-4F23-B5D2-73F33550F95A}"/>
                </c:ext>
              </c:extLst>
            </c:dLbl>
            <c:dLbl>
              <c:idx val="6"/>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Public:</a:t>
                    </a:r>
                    <a:r>
                      <a:rPr lang="en-US" baseline="0">
                        <a:solidFill>
                          <a:schemeClr val="bg1"/>
                        </a:solidFill>
                      </a:rPr>
                      <a:t> </a:t>
                    </a:r>
                    <a:fld id="{DA1900A9-2B99-484C-9986-B49BF33E5CC5}" type="VALUE">
                      <a:rPr lang="en-US" baseline="0">
                        <a:solidFill>
                          <a:schemeClr val="bg1"/>
                        </a:solidFill>
                      </a:rPr>
                      <a:pPr>
                        <a:defRPr sz="1200" b="1">
                          <a:solidFill>
                            <a:schemeClr val="bg1"/>
                          </a:solidFill>
                        </a:defRPr>
                      </a:pPr>
                      <a:t>[VALUE]</a:t>
                    </a:fld>
                    <a:endParaRPr lang="en-US" baseline="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8C1-4F23-B5D2-73F33550F95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[Book1]Sheet1!$A$60:$A$66</c:f>
              <c:strCache>
                <c:ptCount val="7"/>
                <c:pt idx="0">
                  <c:v>Founder 1</c:v>
                </c:pt>
                <c:pt idx="1">
                  <c:v>Founder 2</c:v>
                </c:pt>
                <c:pt idx="2">
                  <c:v>Uncle </c:v>
                </c:pt>
                <c:pt idx="3">
                  <c:v>Option pool</c:v>
                </c:pt>
                <c:pt idx="4">
                  <c:v>Angels</c:v>
                </c:pt>
                <c:pt idx="5">
                  <c:v>VC</c:v>
                </c:pt>
                <c:pt idx="6">
                  <c:v>Public</c:v>
                </c:pt>
              </c:strCache>
            </c:strRef>
          </c:cat>
          <c:val>
            <c:numRef>
              <c:f>[Book1]Sheet1!$B$60:$B$66</c:f>
              <c:numCache>
                <c:formatCode>0%</c:formatCode>
                <c:ptCount val="7"/>
                <c:pt idx="0">
                  <c:v>0.18000000000000002</c:v>
                </c:pt>
                <c:pt idx="1">
                  <c:v>0.18000000000000002</c:v>
                </c:pt>
                <c:pt idx="2">
                  <c:v>9.0000000000000011E-2</c:v>
                </c:pt>
                <c:pt idx="3">
                  <c:v>0.16200000000000001</c:v>
                </c:pt>
                <c:pt idx="4">
                  <c:v>0.108</c:v>
                </c:pt>
                <c:pt idx="5">
                  <c:v>0.18000000000000002</c:v>
                </c:pt>
                <c:pt idx="6">
                  <c:v>0.1</c:v>
                </c:pt>
              </c:numCache>
            </c:numRef>
          </c:val>
          <c:extLst>
            <c:ext xmlns:c16="http://schemas.microsoft.com/office/drawing/2014/chart" uri="{C3380CC4-5D6E-409C-BE32-E72D297353CC}">
              <c16:uniqueId val="{0000000E-98C1-4F23-B5D2-73F33550F9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3D2-4D67-A79C-CD67732B21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D2-4D67-A79C-CD67732B21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D2-4D67-A79C-CD67732B21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3D2-4D67-A79C-CD67732B21A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3D2-4D67-A79C-CD67732B21A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3D2-4D67-A79C-CD67732B21A7}"/>
              </c:ext>
            </c:extLst>
          </c:dPt>
          <c:dLbls>
            <c:dLbl>
              <c:idx val="0"/>
              <c:tx>
                <c:rich>
                  <a:bodyPr/>
                  <a:lstStyle/>
                  <a:p>
                    <a:r>
                      <a:rPr lang="en-US"/>
                      <a:t>Founder 1:</a:t>
                    </a:r>
                    <a:r>
                      <a:rPr lang="en-US" baseline="0"/>
                      <a:t> </a:t>
                    </a:r>
                    <a:fld id="{DD3C6433-E5B2-46FD-96E1-2E7661C64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D2-4D67-A79C-CD67732B21A7}"/>
                </c:ext>
              </c:extLst>
            </c:dLbl>
            <c:dLbl>
              <c:idx val="1"/>
              <c:tx>
                <c:rich>
                  <a:bodyPr/>
                  <a:lstStyle/>
                  <a:p>
                    <a:r>
                      <a:rPr lang="en-US"/>
                      <a:t>Founder 2:</a:t>
                    </a:r>
                    <a:r>
                      <a:rPr lang="en-US" baseline="0"/>
                      <a:t> </a:t>
                    </a:r>
                    <a:fld id="{6C3E4ABF-26F9-405E-B9C0-16742627ECD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3D2-4D67-A79C-CD67732B21A7}"/>
                </c:ext>
              </c:extLst>
            </c:dLbl>
            <c:dLbl>
              <c:idx val="2"/>
              <c:layout>
                <c:manualLayout>
                  <c:x val="-8.9136920384951981E-2"/>
                  <c:y val="-0.13006743948673083"/>
                </c:manualLayout>
              </c:layout>
              <c:tx>
                <c:rich>
                  <a:bodyPr/>
                  <a:lstStyle/>
                  <a:p>
                    <a:r>
                      <a:rPr lang="en-US"/>
                      <a:t>Uncle:</a:t>
                    </a:r>
                    <a:r>
                      <a:rPr lang="en-US" baseline="0"/>
                      <a:t> </a:t>
                    </a:r>
                    <a:fld id="{7694E788-5809-4C06-8D18-7D9C21C439BA}"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D2-4D67-A79C-CD67732B21A7}"/>
                </c:ext>
              </c:extLst>
            </c:dLbl>
            <c:dLbl>
              <c:idx val="3"/>
              <c:tx>
                <c:rich>
                  <a:bodyPr/>
                  <a:lstStyle/>
                  <a:p>
                    <a:r>
                      <a:rPr lang="en-US"/>
                      <a:t>Option pool</a:t>
                    </a:r>
                    <a:r>
                      <a:rPr lang="en-US" baseline="0"/>
                      <a:t> </a:t>
                    </a:r>
                    <a:fld id="{D9C60B40-046F-485A-9A6C-ADBB37914B67}"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3D2-4D67-A79C-CD67732B21A7}"/>
                </c:ext>
              </c:extLst>
            </c:dLbl>
            <c:dLbl>
              <c:idx val="4"/>
              <c:layout>
                <c:manualLayout>
                  <c:x val="0.20811111111111111"/>
                  <c:y val="-1.6122047244094488E-2"/>
                </c:manualLayout>
              </c:layout>
              <c:tx>
                <c:rich>
                  <a:bodyPr/>
                  <a:lstStyle/>
                  <a:p>
                    <a:r>
                      <a:rPr lang="en-US"/>
                      <a:t>Angel:</a:t>
                    </a:r>
                    <a:fld id="{5E1ADA59-F6D9-406B-81B0-B9E08ED63258}"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3D2-4D67-A79C-CD67732B21A7}"/>
                </c:ext>
              </c:extLst>
            </c:dLbl>
            <c:dLbl>
              <c:idx val="5"/>
              <c:tx>
                <c:rich>
                  <a:bodyPr/>
                  <a:lstStyle/>
                  <a:p>
                    <a:r>
                      <a:rPr lang="en-US"/>
                      <a:t>VC:</a:t>
                    </a:r>
                    <a:r>
                      <a:rPr lang="en-US" baseline="0"/>
                      <a:t> </a:t>
                    </a:r>
                    <a:fld id="{887AED59-46A4-4F0D-A2F9-6767ED9BC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53D2-4D67-A79C-CD67732B21A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[Book1]Sheet1!$A$50:$A$55</c:f>
              <c:strCache>
                <c:ptCount val="6"/>
                <c:pt idx="0">
                  <c:v>Founder 1</c:v>
                </c:pt>
                <c:pt idx="1">
                  <c:v>Founder 2</c:v>
                </c:pt>
                <c:pt idx="2">
                  <c:v>Uncle </c:v>
                </c:pt>
                <c:pt idx="3">
                  <c:v>Option pool</c:v>
                </c:pt>
                <c:pt idx="4">
                  <c:v>Angels</c:v>
                </c:pt>
                <c:pt idx="5">
                  <c:v>VC</c:v>
                </c:pt>
              </c:strCache>
            </c:strRef>
          </c:cat>
          <c:val>
            <c:numRef>
              <c:f>[Book1]Sheet1!$B$50:$B$55</c:f>
              <c:numCache>
                <c:formatCode>0%</c:formatCode>
                <c:ptCount val="6"/>
                <c:pt idx="0">
                  <c:v>0.2</c:v>
                </c:pt>
                <c:pt idx="1">
                  <c:v>0.2</c:v>
                </c:pt>
                <c:pt idx="2">
                  <c:v>0.1</c:v>
                </c:pt>
                <c:pt idx="3">
                  <c:v>0.18</c:v>
                </c:pt>
                <c:pt idx="4">
                  <c:v>0.12</c:v>
                </c:pt>
                <c:pt idx="5">
                  <c:v>0.2</c:v>
                </c:pt>
              </c:numCache>
            </c:numRef>
          </c:val>
          <c:extLst>
            <c:ext xmlns:c16="http://schemas.microsoft.com/office/drawing/2014/chart" uri="{C3380CC4-5D6E-409C-BE32-E72D297353CC}">
              <c16:uniqueId val="{0000000C-53D2-4D67-A79C-CD67732B21A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68-4F1B-A418-A3CD2377B2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68-4F1B-A418-A3CD2377B2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68-4F1B-A418-A3CD2377B2B7}"/>
              </c:ext>
            </c:extLst>
          </c:dPt>
          <c:dLbls>
            <c:dLbl>
              <c:idx val="0"/>
              <c:layout>
                <c:manualLayout>
                  <c:x val="-0.18670309653916212"/>
                  <c:y val="8.5654388540415502E-2"/>
                </c:manualLayout>
              </c:layout>
              <c:tx>
                <c:rich>
                  <a:bodyPr/>
                  <a:lstStyle/>
                  <a:p>
                    <a:r>
                      <a:rPr lang="en-US"/>
                      <a:t>Founder 1: </a:t>
                    </a:r>
                    <a:fld id="{C799D6AD-643C-4C12-BBB4-738DE40DD3BF}"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layout>
                    <c:manualLayout>
                      <c:w val="0.28620218579234974"/>
                      <c:h val="0.32838983050847459"/>
                    </c:manualLayout>
                  </c15:layout>
                  <c15:dlblFieldTable/>
                  <c15:showDataLabelsRange val="0"/>
                </c:ext>
                <c:ext xmlns:c16="http://schemas.microsoft.com/office/drawing/2014/chart" uri="{C3380CC4-5D6E-409C-BE32-E72D297353CC}">
                  <c16:uniqueId val="{00000001-6668-4F1B-A418-A3CD2377B2B7}"/>
                </c:ext>
              </c:extLst>
            </c:dLbl>
            <c:dLbl>
              <c:idx val="1"/>
              <c:layout>
                <c:manualLayout>
                  <c:x val="0.1767436857278086"/>
                  <c:y val="-0.13700537168023488"/>
                </c:manualLayout>
              </c:layout>
              <c:tx>
                <c:rich>
                  <a:bodyPr/>
                  <a:lstStyle/>
                  <a:p>
                    <a:r>
                      <a:rPr lang="en-US"/>
                      <a:t>Founder 2:</a:t>
                    </a:r>
                    <a:r>
                      <a:rPr lang="en-US" baseline="0"/>
                      <a:t> </a:t>
                    </a:r>
                    <a:fld id="{CF7F394F-3EBE-4E29-BF22-CA8E032B453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32411220113879202"/>
                      <c:h val="0.33156779661016944"/>
                    </c:manualLayout>
                  </c15:layout>
                  <c15:dlblFieldTable/>
                  <c15:showDataLabelsRange val="0"/>
                </c:ext>
                <c:ext xmlns:c16="http://schemas.microsoft.com/office/drawing/2014/chart" uri="{C3380CC4-5D6E-409C-BE32-E72D297353CC}">
                  <c16:uniqueId val="{00000003-6668-4F1B-A418-A3CD2377B2B7}"/>
                </c:ext>
              </c:extLst>
            </c:dLbl>
            <c:dLbl>
              <c:idx val="2"/>
              <c:layout>
                <c:manualLayout>
                  <c:x val="0.10928961748633881"/>
                  <c:y val="0.16772598870056496"/>
                </c:manualLayout>
              </c:layout>
              <c:tx>
                <c:rich>
                  <a:bodyPr/>
                  <a:lstStyle/>
                  <a:p>
                    <a:r>
                      <a:rPr lang="en-US"/>
                      <a:t>Uncle:</a:t>
                    </a:r>
                    <a:r>
                      <a:rPr lang="en-US" baseline="0"/>
                      <a:t> </a:t>
                    </a:r>
                    <a:fld id="{6BE9E56C-B79A-469A-83E1-593A63748930}"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371584699453551"/>
                      <c:h val="0.2277542372881356"/>
                    </c:manualLayout>
                  </c15:layout>
                  <c15:dlblFieldTable/>
                  <c15:showDataLabelsRange val="0"/>
                </c:ext>
                <c:ext xmlns:c16="http://schemas.microsoft.com/office/drawing/2014/chart" uri="{C3380CC4-5D6E-409C-BE32-E72D297353CC}">
                  <c16:uniqueId val="{00000005-6668-4F1B-A418-A3CD2377B2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[Book1]Sheet1!$A$39:$A$41</c:f>
              <c:strCache>
                <c:ptCount val="3"/>
                <c:pt idx="0">
                  <c:v>Founder 1</c:v>
                </c:pt>
                <c:pt idx="1">
                  <c:v>Founder 2</c:v>
                </c:pt>
                <c:pt idx="2">
                  <c:v>Uncle </c:v>
                </c:pt>
              </c:strCache>
            </c:strRef>
          </c:cat>
          <c:val>
            <c:numRef>
              <c:f>[Book1]Sheet1!$B$39:$B$41</c:f>
              <c:numCache>
                <c:formatCode>0%</c:formatCode>
                <c:ptCount val="3"/>
                <c:pt idx="0">
                  <c:v>0.4</c:v>
                </c:pt>
                <c:pt idx="1">
                  <c:v>0.4</c:v>
                </c:pt>
                <c:pt idx="2">
                  <c:v>0.2</c:v>
                </c:pt>
              </c:numCache>
            </c:numRef>
          </c:val>
          <c:extLst>
            <c:ext xmlns:c16="http://schemas.microsoft.com/office/drawing/2014/chart" uri="{C3380CC4-5D6E-409C-BE32-E72D297353CC}">
              <c16:uniqueId val="{00000006-6668-4F1B-A418-A3CD2377B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60-446B-9499-05E908C03F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60-446B-9499-05E908C03F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60-446B-9499-05E908C03FB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60-446B-9499-05E908C03FB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60-446B-9499-05E908C03FB7}"/>
              </c:ext>
            </c:extLst>
          </c:dPt>
          <c:dLbls>
            <c:dLbl>
              <c:idx val="0"/>
              <c:tx>
                <c:rich>
                  <a:bodyPr/>
                  <a:lstStyle/>
                  <a:p>
                    <a:r>
                      <a:rPr lang="en-US" dirty="0" smtClean="0"/>
                      <a:t>Founder 1:</a:t>
                    </a:r>
                    <a:r>
                      <a:rPr lang="en-US" baseline="0" dirty="0" smtClean="0"/>
                      <a:t> </a:t>
                    </a:r>
                    <a:fld id="{C3FC0B0C-5CF8-4F32-9D84-52CACE5BE53F}" type="VALUE">
                      <a:rPr lang="en-US" baseline="0" smtClean="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60-446B-9499-05E908C03FB7}"/>
                </c:ext>
              </c:extLst>
            </c:dLbl>
            <c:dLbl>
              <c:idx val="1"/>
              <c:tx>
                <c:rich>
                  <a:bodyPr/>
                  <a:lstStyle/>
                  <a:p>
                    <a:r>
                      <a:rPr lang="en-US" dirty="0"/>
                      <a:t>Founder </a:t>
                    </a:r>
                    <a:r>
                      <a:rPr lang="en-US" dirty="0" smtClean="0"/>
                      <a:t>2:</a:t>
                    </a:r>
                    <a:r>
                      <a:rPr lang="en-US" baseline="0" dirty="0" smtClean="0"/>
                      <a:t> </a:t>
                    </a:r>
                    <a:fld id="{72D7C2EF-41DA-4431-8DB6-8BC2AF967246}" type="VALUE">
                      <a:rPr lang="en-US" baseline="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46B-9499-05E908C03FB7}"/>
                </c:ext>
              </c:extLst>
            </c:dLbl>
            <c:dLbl>
              <c:idx val="2"/>
              <c:layout>
                <c:manualLayout>
                  <c:x val="6.1394123332616284E-2"/>
                  <c:y val="-0.10769997798894894"/>
                </c:manualLayout>
              </c:layout>
              <c:tx>
                <c:rich>
                  <a:bodyPr/>
                  <a:lstStyle/>
                  <a:p>
                    <a:r>
                      <a:rPr lang="en-US"/>
                      <a:t>Uncle</a:t>
                    </a:r>
                    <a:r>
                      <a:rPr lang="en-US" baseline="0"/>
                      <a:t> </a:t>
                    </a:r>
                    <a:fld id="{10CD84EE-ED31-465F-A94C-A9E2E82E1752}"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60-446B-9499-05E908C03FB7}"/>
                </c:ext>
              </c:extLst>
            </c:dLbl>
            <c:dLbl>
              <c:idx val="3"/>
              <c:layout>
                <c:manualLayout>
                  <c:x val="0.16762475181767619"/>
                  <c:y val="-6.3950642115489708E-3"/>
                </c:manualLayout>
              </c:layout>
              <c:tx>
                <c:rich>
                  <a:bodyPr/>
                  <a:lstStyle/>
                  <a:p>
                    <a:r>
                      <a:rPr lang="en-US"/>
                      <a:t>Option pool</a:t>
                    </a:r>
                    <a:r>
                      <a:rPr lang="en-US" baseline="0"/>
                      <a:t> </a:t>
                    </a:r>
                    <a:fld id="{82C508D5-ED2E-41E3-B5C8-B6F3AD07996E}"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60-446B-9499-05E908C03FB7}"/>
                </c:ext>
              </c:extLst>
            </c:dLbl>
            <c:dLbl>
              <c:idx val="4"/>
              <c:layout>
                <c:manualLayout>
                  <c:x val="0.15545901745447183"/>
                  <c:y val="0.17019428547574231"/>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Angel:</a:t>
                    </a:r>
                    <a:fld id="{AF96CFF0-7440-451A-BBF4-AAC78E5DEB19}" type="VALUE">
                      <a:rPr lang="en-US" baseline="0">
                        <a:solidFill>
                          <a:schemeClr val="bg1"/>
                        </a:solidFill>
                      </a:rPr>
                      <a:pPr>
                        <a:defRPr sz="1200" b="1">
                          <a:solidFill>
                            <a:schemeClr val="bg1"/>
                          </a:solidFill>
                        </a:defRPr>
                      </a:pPr>
                      <a:t>[VALUE]</a:t>
                    </a:fld>
                    <a:endParaRPr 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D60-446B-9499-05E908C03F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[Book1]Sheet1!$A$31:$A$35</c:f>
              <c:strCache>
                <c:ptCount val="5"/>
                <c:pt idx="0">
                  <c:v>Founder 1</c:v>
                </c:pt>
                <c:pt idx="1">
                  <c:v>Founder 2</c:v>
                </c:pt>
                <c:pt idx="2">
                  <c:v>Uncle </c:v>
                </c:pt>
                <c:pt idx="3">
                  <c:v>Option pool</c:v>
                </c:pt>
                <c:pt idx="4">
                  <c:v>Angels</c:v>
                </c:pt>
              </c:strCache>
            </c:strRef>
          </c:cat>
          <c:val>
            <c:numRef>
              <c:f>[Book1]Sheet1!$B$31:$B$35</c:f>
              <c:numCache>
                <c:formatCode>0%</c:formatCode>
                <c:ptCount val="5"/>
                <c:pt idx="0">
                  <c:v>0.25</c:v>
                </c:pt>
                <c:pt idx="1">
                  <c:v>0.25</c:v>
                </c:pt>
                <c:pt idx="2" formatCode="0.00%">
                  <c:v>0.125</c:v>
                </c:pt>
                <c:pt idx="3" formatCode="0.00%">
                  <c:v>0.22500000000000001</c:v>
                </c:pt>
                <c:pt idx="4">
                  <c:v>0.15</c:v>
                </c:pt>
              </c:numCache>
            </c:numRef>
          </c:val>
          <c:extLst>
            <c:ext xmlns:c16="http://schemas.microsoft.com/office/drawing/2014/chart" uri="{C3380CC4-5D6E-409C-BE32-E72D297353CC}">
              <c16:uniqueId val="{0000000A-5D60-446B-9499-05E908C03F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3D2-4D67-A79C-CD67732B21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D2-4D67-A79C-CD67732B21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D2-4D67-A79C-CD67732B21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3D2-4D67-A79C-CD67732B21A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3D2-4D67-A79C-CD67732B21A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3D2-4D67-A79C-CD67732B21A7}"/>
              </c:ext>
            </c:extLst>
          </c:dPt>
          <c:dLbls>
            <c:dLbl>
              <c:idx val="0"/>
              <c:tx>
                <c:rich>
                  <a:bodyPr/>
                  <a:lstStyle/>
                  <a:p>
                    <a:r>
                      <a:rPr lang="en-US"/>
                      <a:t>Founder 1:</a:t>
                    </a:r>
                    <a:r>
                      <a:rPr lang="en-US" baseline="0"/>
                      <a:t> </a:t>
                    </a:r>
                    <a:fld id="{DD3C6433-E5B2-46FD-96E1-2E7661C64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D2-4D67-A79C-CD67732B21A7}"/>
                </c:ext>
              </c:extLst>
            </c:dLbl>
            <c:dLbl>
              <c:idx val="1"/>
              <c:tx>
                <c:rich>
                  <a:bodyPr/>
                  <a:lstStyle/>
                  <a:p>
                    <a:r>
                      <a:rPr lang="en-US"/>
                      <a:t>Founder 2:</a:t>
                    </a:r>
                    <a:r>
                      <a:rPr lang="en-US" baseline="0"/>
                      <a:t> </a:t>
                    </a:r>
                    <a:fld id="{6C3E4ABF-26F9-405E-B9C0-16742627ECD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3D2-4D67-A79C-CD67732B21A7}"/>
                </c:ext>
              </c:extLst>
            </c:dLbl>
            <c:dLbl>
              <c:idx val="2"/>
              <c:layout>
                <c:manualLayout>
                  <c:x val="-8.9136920384951981E-2"/>
                  <c:y val="-0.13006743948673083"/>
                </c:manualLayout>
              </c:layout>
              <c:tx>
                <c:rich>
                  <a:bodyPr/>
                  <a:lstStyle/>
                  <a:p>
                    <a:r>
                      <a:rPr lang="en-US"/>
                      <a:t>Uncle:</a:t>
                    </a:r>
                    <a:r>
                      <a:rPr lang="en-US" baseline="0"/>
                      <a:t> </a:t>
                    </a:r>
                    <a:fld id="{7694E788-5809-4C06-8D18-7D9C21C439BA}"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D2-4D67-A79C-CD67732B21A7}"/>
                </c:ext>
              </c:extLst>
            </c:dLbl>
            <c:dLbl>
              <c:idx val="3"/>
              <c:tx>
                <c:rich>
                  <a:bodyPr/>
                  <a:lstStyle/>
                  <a:p>
                    <a:r>
                      <a:rPr lang="en-US"/>
                      <a:t>Option pool</a:t>
                    </a:r>
                    <a:r>
                      <a:rPr lang="en-US" baseline="0"/>
                      <a:t> </a:t>
                    </a:r>
                    <a:fld id="{D9C60B40-046F-485A-9A6C-ADBB37914B67}"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3D2-4D67-A79C-CD67732B21A7}"/>
                </c:ext>
              </c:extLst>
            </c:dLbl>
            <c:dLbl>
              <c:idx val="4"/>
              <c:layout>
                <c:manualLayout>
                  <c:x val="0.20811111111111111"/>
                  <c:y val="-1.6122047244094488E-2"/>
                </c:manualLayout>
              </c:layout>
              <c:tx>
                <c:rich>
                  <a:bodyPr/>
                  <a:lstStyle/>
                  <a:p>
                    <a:r>
                      <a:rPr lang="en-US"/>
                      <a:t>Angel:</a:t>
                    </a:r>
                    <a:fld id="{5E1ADA59-F6D9-406B-81B0-B9E08ED63258}"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3D2-4D67-A79C-CD67732B21A7}"/>
                </c:ext>
              </c:extLst>
            </c:dLbl>
            <c:dLbl>
              <c:idx val="5"/>
              <c:tx>
                <c:rich>
                  <a:bodyPr/>
                  <a:lstStyle/>
                  <a:p>
                    <a:r>
                      <a:rPr lang="en-US"/>
                      <a:t>VC:</a:t>
                    </a:r>
                    <a:r>
                      <a:rPr lang="en-US" baseline="0"/>
                      <a:t> </a:t>
                    </a:r>
                    <a:fld id="{887AED59-46A4-4F0D-A2F9-6767ED9BC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53D2-4D67-A79C-CD67732B21A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[Book1]Sheet1!$A$50:$A$55</c:f>
              <c:strCache>
                <c:ptCount val="6"/>
                <c:pt idx="0">
                  <c:v>Founder 1</c:v>
                </c:pt>
                <c:pt idx="1">
                  <c:v>Founder 2</c:v>
                </c:pt>
                <c:pt idx="2">
                  <c:v>Uncle </c:v>
                </c:pt>
                <c:pt idx="3">
                  <c:v>Option pool</c:v>
                </c:pt>
                <c:pt idx="4">
                  <c:v>Angels</c:v>
                </c:pt>
                <c:pt idx="5">
                  <c:v>VC</c:v>
                </c:pt>
              </c:strCache>
            </c:strRef>
          </c:cat>
          <c:val>
            <c:numRef>
              <c:f>[Book1]Sheet1!$B$50:$B$55</c:f>
              <c:numCache>
                <c:formatCode>0%</c:formatCode>
                <c:ptCount val="6"/>
                <c:pt idx="0">
                  <c:v>0.2</c:v>
                </c:pt>
                <c:pt idx="1">
                  <c:v>0.2</c:v>
                </c:pt>
                <c:pt idx="2">
                  <c:v>0.1</c:v>
                </c:pt>
                <c:pt idx="3">
                  <c:v>0.18</c:v>
                </c:pt>
                <c:pt idx="4">
                  <c:v>0.12</c:v>
                </c:pt>
                <c:pt idx="5">
                  <c:v>0.2</c:v>
                </c:pt>
              </c:numCache>
            </c:numRef>
          </c:val>
          <c:extLst>
            <c:ext xmlns:c16="http://schemas.microsoft.com/office/drawing/2014/chart" uri="{C3380CC4-5D6E-409C-BE32-E72D297353CC}">
              <c16:uniqueId val="{0000000C-53D2-4D67-A79C-CD67732B21A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8C1-4F23-B5D2-73F33550F9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8C1-4F23-B5D2-73F33550F9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8C1-4F23-B5D2-73F33550F9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8C1-4F23-B5D2-73F33550F9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8C1-4F23-B5D2-73F33550F9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8C1-4F23-B5D2-73F33550F9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8C1-4F23-B5D2-73F33550F95A}"/>
              </c:ext>
            </c:extLst>
          </c:dPt>
          <c:dLbls>
            <c:dLbl>
              <c:idx val="0"/>
              <c:tx>
                <c:rich>
                  <a:bodyPr/>
                  <a:lstStyle/>
                  <a:p>
                    <a:r>
                      <a:rPr lang="en-US"/>
                      <a:t>Founder 1:</a:t>
                    </a:r>
                    <a:r>
                      <a:rPr lang="en-US" baseline="0"/>
                      <a:t> </a:t>
                    </a:r>
                    <a:fld id="{886086A2-37F5-4EC6-9328-21F5EC2231B3}"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8C1-4F23-B5D2-73F33550F95A}"/>
                </c:ext>
              </c:extLst>
            </c:dLbl>
            <c:dLbl>
              <c:idx val="1"/>
              <c:tx>
                <c:rich>
                  <a:bodyPr/>
                  <a:lstStyle/>
                  <a:p>
                    <a:r>
                      <a:rPr lang="en-US"/>
                      <a:t>Founder 2:</a:t>
                    </a:r>
                    <a:r>
                      <a:rPr lang="en-US" baseline="0"/>
                      <a:t> </a:t>
                    </a:r>
                    <a:fld id="{DC07B65D-3404-46EA-B320-6230E14E9F3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C1-4F23-B5D2-73F33550F95A}"/>
                </c:ext>
              </c:extLst>
            </c:dLbl>
            <c:dLbl>
              <c:idx val="2"/>
              <c:layout>
                <c:manualLayout>
                  <c:x val="-0.1194345406824148"/>
                  <c:y val="-0.14797752484121873"/>
                </c:manualLayout>
              </c:layout>
              <c:tx>
                <c:rich>
                  <a:bodyPr/>
                  <a:lstStyle/>
                  <a:p>
                    <a:r>
                      <a:rPr lang="en-US"/>
                      <a:t>Uncle: </a:t>
                    </a:r>
                    <a:fld id="{64A7D395-EE76-449E-AE28-C39A58D84A26}"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C1-4F23-B5D2-73F33550F95A}"/>
                </c:ext>
              </c:extLst>
            </c:dLbl>
            <c:dLbl>
              <c:idx val="3"/>
              <c:tx>
                <c:rich>
                  <a:bodyPr/>
                  <a:lstStyle/>
                  <a:p>
                    <a:r>
                      <a:rPr lang="en-US"/>
                      <a:t>Option</a:t>
                    </a:r>
                    <a:r>
                      <a:rPr lang="en-US" baseline="0"/>
                      <a:t> pool </a:t>
                    </a:r>
                    <a:fld id="{0C4B1093-03EE-4FBE-AED9-FB808D78834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C1-4F23-B5D2-73F33550F95A}"/>
                </c:ext>
              </c:extLst>
            </c:dLbl>
            <c:dLbl>
              <c:idx val="4"/>
              <c:tx>
                <c:rich>
                  <a:bodyPr/>
                  <a:lstStyle/>
                  <a:p>
                    <a:r>
                      <a:rPr lang="en-US"/>
                      <a:t>Angels: </a:t>
                    </a:r>
                    <a:fld id="{07ABCF0C-7264-4D54-B957-96CCE8C9492B}"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98C1-4F23-B5D2-73F33550F95A}"/>
                </c:ext>
              </c:extLst>
            </c:dLbl>
            <c:dLbl>
              <c:idx val="5"/>
              <c:tx>
                <c:rich>
                  <a:bodyPr/>
                  <a:lstStyle/>
                  <a:p>
                    <a:r>
                      <a:rPr lang="en-US" baseline="0"/>
                      <a:t>VC: </a:t>
                    </a:r>
                    <a:fld id="{35191C32-4D10-4906-9A10-24628300408F}"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8C1-4F23-B5D2-73F33550F95A}"/>
                </c:ext>
              </c:extLst>
            </c:dLbl>
            <c:dLbl>
              <c:idx val="6"/>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Public:</a:t>
                    </a:r>
                    <a:r>
                      <a:rPr lang="en-US" baseline="0">
                        <a:solidFill>
                          <a:schemeClr val="bg1"/>
                        </a:solidFill>
                      </a:rPr>
                      <a:t> </a:t>
                    </a:r>
                    <a:fld id="{DA1900A9-2B99-484C-9986-B49BF33E5CC5}" type="VALUE">
                      <a:rPr lang="en-US" baseline="0">
                        <a:solidFill>
                          <a:schemeClr val="bg1"/>
                        </a:solidFill>
                      </a:rPr>
                      <a:pPr>
                        <a:defRPr sz="1200" b="1">
                          <a:solidFill>
                            <a:schemeClr val="bg1"/>
                          </a:solidFill>
                        </a:defRPr>
                      </a:pPr>
                      <a:t>[VALUE]</a:t>
                    </a:fld>
                    <a:endParaRPr lang="en-US" baseline="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8C1-4F23-B5D2-73F33550F95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[Book1]Sheet1!$A$60:$A$66</c:f>
              <c:strCache>
                <c:ptCount val="7"/>
                <c:pt idx="0">
                  <c:v>Founder 1</c:v>
                </c:pt>
                <c:pt idx="1">
                  <c:v>Founder 2</c:v>
                </c:pt>
                <c:pt idx="2">
                  <c:v>Uncle </c:v>
                </c:pt>
                <c:pt idx="3">
                  <c:v>Option pool</c:v>
                </c:pt>
                <c:pt idx="4">
                  <c:v>Angels</c:v>
                </c:pt>
                <c:pt idx="5">
                  <c:v>VC</c:v>
                </c:pt>
                <c:pt idx="6">
                  <c:v>Public</c:v>
                </c:pt>
              </c:strCache>
            </c:strRef>
          </c:cat>
          <c:val>
            <c:numRef>
              <c:f>[Book1]Sheet1!$B$60:$B$66</c:f>
              <c:numCache>
                <c:formatCode>0%</c:formatCode>
                <c:ptCount val="7"/>
                <c:pt idx="0">
                  <c:v>0.18000000000000002</c:v>
                </c:pt>
                <c:pt idx="1">
                  <c:v>0.18000000000000002</c:v>
                </c:pt>
                <c:pt idx="2">
                  <c:v>9.0000000000000011E-2</c:v>
                </c:pt>
                <c:pt idx="3">
                  <c:v>0.16200000000000001</c:v>
                </c:pt>
                <c:pt idx="4">
                  <c:v>0.108</c:v>
                </c:pt>
                <c:pt idx="5">
                  <c:v>0.18000000000000002</c:v>
                </c:pt>
                <c:pt idx="6">
                  <c:v>0.1</c:v>
                </c:pt>
              </c:numCache>
            </c:numRef>
          </c:val>
          <c:extLst>
            <c:ext xmlns:c16="http://schemas.microsoft.com/office/drawing/2014/chart" uri="{C3380CC4-5D6E-409C-BE32-E72D297353CC}">
              <c16:uniqueId val="{0000000E-98C1-4F23-B5D2-73F33550F9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3D2-4D67-A79C-CD67732B21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D2-4D67-A79C-CD67732B21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D2-4D67-A79C-CD67732B21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3D2-4D67-A79C-CD67732B21A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3D2-4D67-A79C-CD67732B21A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3D2-4D67-A79C-CD67732B21A7}"/>
              </c:ext>
            </c:extLst>
          </c:dPt>
          <c:dLbls>
            <c:dLbl>
              <c:idx val="0"/>
              <c:tx>
                <c:rich>
                  <a:bodyPr/>
                  <a:lstStyle/>
                  <a:p>
                    <a:r>
                      <a:rPr lang="en-US"/>
                      <a:t>Founder 1:</a:t>
                    </a:r>
                    <a:r>
                      <a:rPr lang="en-US" baseline="0"/>
                      <a:t> </a:t>
                    </a:r>
                    <a:fld id="{DD3C6433-E5B2-46FD-96E1-2E7661C64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D2-4D67-A79C-CD67732B21A7}"/>
                </c:ext>
              </c:extLst>
            </c:dLbl>
            <c:dLbl>
              <c:idx val="1"/>
              <c:tx>
                <c:rich>
                  <a:bodyPr/>
                  <a:lstStyle/>
                  <a:p>
                    <a:r>
                      <a:rPr lang="en-US"/>
                      <a:t>Founder 2:</a:t>
                    </a:r>
                    <a:r>
                      <a:rPr lang="en-US" baseline="0"/>
                      <a:t> </a:t>
                    </a:r>
                    <a:fld id="{6C3E4ABF-26F9-405E-B9C0-16742627ECD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3D2-4D67-A79C-CD67732B21A7}"/>
                </c:ext>
              </c:extLst>
            </c:dLbl>
            <c:dLbl>
              <c:idx val="2"/>
              <c:layout>
                <c:manualLayout>
                  <c:x val="-8.9136920384951981E-2"/>
                  <c:y val="-0.13006743948673083"/>
                </c:manualLayout>
              </c:layout>
              <c:tx>
                <c:rich>
                  <a:bodyPr/>
                  <a:lstStyle/>
                  <a:p>
                    <a:r>
                      <a:rPr lang="en-US"/>
                      <a:t>Uncle:</a:t>
                    </a:r>
                    <a:r>
                      <a:rPr lang="en-US" baseline="0"/>
                      <a:t> </a:t>
                    </a:r>
                    <a:fld id="{7694E788-5809-4C06-8D18-7D9C21C439BA}"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D2-4D67-A79C-CD67732B21A7}"/>
                </c:ext>
              </c:extLst>
            </c:dLbl>
            <c:dLbl>
              <c:idx val="3"/>
              <c:tx>
                <c:rich>
                  <a:bodyPr/>
                  <a:lstStyle/>
                  <a:p>
                    <a:r>
                      <a:rPr lang="en-US"/>
                      <a:t>Option pool</a:t>
                    </a:r>
                    <a:r>
                      <a:rPr lang="en-US" baseline="0"/>
                      <a:t> </a:t>
                    </a:r>
                    <a:fld id="{D9C60B40-046F-485A-9A6C-ADBB37914B67}"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3D2-4D67-A79C-CD67732B21A7}"/>
                </c:ext>
              </c:extLst>
            </c:dLbl>
            <c:dLbl>
              <c:idx val="4"/>
              <c:layout>
                <c:manualLayout>
                  <c:x val="0.20811111111111111"/>
                  <c:y val="-1.6122047244094488E-2"/>
                </c:manualLayout>
              </c:layout>
              <c:tx>
                <c:rich>
                  <a:bodyPr/>
                  <a:lstStyle/>
                  <a:p>
                    <a:r>
                      <a:rPr lang="en-US"/>
                      <a:t>Angel:</a:t>
                    </a:r>
                    <a:fld id="{5E1ADA59-F6D9-406B-81B0-B9E08ED63258}"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3D2-4D67-A79C-CD67732B21A7}"/>
                </c:ext>
              </c:extLst>
            </c:dLbl>
            <c:dLbl>
              <c:idx val="5"/>
              <c:tx>
                <c:rich>
                  <a:bodyPr/>
                  <a:lstStyle/>
                  <a:p>
                    <a:r>
                      <a:rPr lang="en-US"/>
                      <a:t>VC:</a:t>
                    </a:r>
                    <a:r>
                      <a:rPr lang="en-US" baseline="0"/>
                      <a:t> </a:t>
                    </a:r>
                    <a:fld id="{887AED59-46A4-4F0D-A2F9-6767ED9BC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53D2-4D67-A79C-CD67732B21A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[Book1]Sheet1!$A$50:$A$55</c:f>
              <c:strCache>
                <c:ptCount val="6"/>
                <c:pt idx="0">
                  <c:v>Founder 1</c:v>
                </c:pt>
                <c:pt idx="1">
                  <c:v>Founder 2</c:v>
                </c:pt>
                <c:pt idx="2">
                  <c:v>Uncle </c:v>
                </c:pt>
                <c:pt idx="3">
                  <c:v>Option pool</c:v>
                </c:pt>
                <c:pt idx="4">
                  <c:v>Angels</c:v>
                </c:pt>
                <c:pt idx="5">
                  <c:v>VC</c:v>
                </c:pt>
              </c:strCache>
            </c:strRef>
          </c:cat>
          <c:val>
            <c:numRef>
              <c:f>[Book1]Sheet1!$B$50:$B$55</c:f>
              <c:numCache>
                <c:formatCode>0%</c:formatCode>
                <c:ptCount val="6"/>
                <c:pt idx="0">
                  <c:v>0.2</c:v>
                </c:pt>
                <c:pt idx="1">
                  <c:v>0.2</c:v>
                </c:pt>
                <c:pt idx="2">
                  <c:v>0.1</c:v>
                </c:pt>
                <c:pt idx="3">
                  <c:v>0.18</c:v>
                </c:pt>
                <c:pt idx="4">
                  <c:v>0.12</c:v>
                </c:pt>
                <c:pt idx="5">
                  <c:v>0.2</c:v>
                </c:pt>
              </c:numCache>
            </c:numRef>
          </c:val>
          <c:extLst>
            <c:ext xmlns:c16="http://schemas.microsoft.com/office/drawing/2014/chart" uri="{C3380CC4-5D6E-409C-BE32-E72D297353CC}">
              <c16:uniqueId val="{0000000C-53D2-4D67-A79C-CD67732B21A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68-4F1B-A418-A3CD2377B2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68-4F1B-A418-A3CD2377B2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68-4F1B-A418-A3CD2377B2B7}"/>
              </c:ext>
            </c:extLst>
          </c:dPt>
          <c:dLbls>
            <c:dLbl>
              <c:idx val="0"/>
              <c:layout>
                <c:manualLayout>
                  <c:x val="-0.18670309653916212"/>
                  <c:y val="8.5654388540415502E-2"/>
                </c:manualLayout>
              </c:layout>
              <c:tx>
                <c:rich>
                  <a:bodyPr/>
                  <a:lstStyle/>
                  <a:p>
                    <a:r>
                      <a:rPr lang="en-US"/>
                      <a:t>Founder 1: </a:t>
                    </a:r>
                    <a:fld id="{C799D6AD-643C-4C12-BBB4-738DE40DD3BF}"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layout>
                    <c:manualLayout>
                      <c:w val="0.28620218579234974"/>
                      <c:h val="0.32838983050847459"/>
                    </c:manualLayout>
                  </c15:layout>
                  <c15:dlblFieldTable/>
                  <c15:showDataLabelsRange val="0"/>
                </c:ext>
                <c:ext xmlns:c16="http://schemas.microsoft.com/office/drawing/2014/chart" uri="{C3380CC4-5D6E-409C-BE32-E72D297353CC}">
                  <c16:uniqueId val="{00000001-6668-4F1B-A418-A3CD2377B2B7}"/>
                </c:ext>
              </c:extLst>
            </c:dLbl>
            <c:dLbl>
              <c:idx val="1"/>
              <c:layout>
                <c:manualLayout>
                  <c:x val="0.1767436857278086"/>
                  <c:y val="-0.13700537168023488"/>
                </c:manualLayout>
              </c:layout>
              <c:tx>
                <c:rich>
                  <a:bodyPr/>
                  <a:lstStyle/>
                  <a:p>
                    <a:r>
                      <a:rPr lang="en-US"/>
                      <a:t>Founder 2:</a:t>
                    </a:r>
                    <a:r>
                      <a:rPr lang="en-US" baseline="0"/>
                      <a:t> </a:t>
                    </a:r>
                    <a:fld id="{CF7F394F-3EBE-4E29-BF22-CA8E032B453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32411220113879202"/>
                      <c:h val="0.33156779661016944"/>
                    </c:manualLayout>
                  </c15:layout>
                  <c15:dlblFieldTable/>
                  <c15:showDataLabelsRange val="0"/>
                </c:ext>
                <c:ext xmlns:c16="http://schemas.microsoft.com/office/drawing/2014/chart" uri="{C3380CC4-5D6E-409C-BE32-E72D297353CC}">
                  <c16:uniqueId val="{00000003-6668-4F1B-A418-A3CD2377B2B7}"/>
                </c:ext>
              </c:extLst>
            </c:dLbl>
            <c:dLbl>
              <c:idx val="2"/>
              <c:layout>
                <c:manualLayout>
                  <c:x val="0.10928961748633881"/>
                  <c:y val="0.16772598870056496"/>
                </c:manualLayout>
              </c:layout>
              <c:tx>
                <c:rich>
                  <a:bodyPr/>
                  <a:lstStyle/>
                  <a:p>
                    <a:r>
                      <a:rPr lang="en-US"/>
                      <a:t>Uncle:</a:t>
                    </a:r>
                    <a:r>
                      <a:rPr lang="en-US" baseline="0"/>
                      <a:t> </a:t>
                    </a:r>
                    <a:fld id="{6BE9E56C-B79A-469A-83E1-593A63748930}"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371584699453551"/>
                      <c:h val="0.2277542372881356"/>
                    </c:manualLayout>
                  </c15:layout>
                  <c15:dlblFieldTable/>
                  <c15:showDataLabelsRange val="0"/>
                </c:ext>
                <c:ext xmlns:c16="http://schemas.microsoft.com/office/drawing/2014/chart" uri="{C3380CC4-5D6E-409C-BE32-E72D297353CC}">
                  <c16:uniqueId val="{00000005-6668-4F1B-A418-A3CD2377B2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[Book1]Sheet1!$A$39:$A$41</c:f>
              <c:strCache>
                <c:ptCount val="3"/>
                <c:pt idx="0">
                  <c:v>Founder 1</c:v>
                </c:pt>
                <c:pt idx="1">
                  <c:v>Founder 2</c:v>
                </c:pt>
                <c:pt idx="2">
                  <c:v>Uncle </c:v>
                </c:pt>
              </c:strCache>
            </c:strRef>
          </c:cat>
          <c:val>
            <c:numRef>
              <c:f>[Book1]Sheet1!$B$39:$B$41</c:f>
              <c:numCache>
                <c:formatCode>0%</c:formatCode>
                <c:ptCount val="3"/>
                <c:pt idx="0">
                  <c:v>0.4</c:v>
                </c:pt>
                <c:pt idx="1">
                  <c:v>0.4</c:v>
                </c:pt>
                <c:pt idx="2">
                  <c:v>0.2</c:v>
                </c:pt>
              </c:numCache>
            </c:numRef>
          </c:val>
          <c:extLst>
            <c:ext xmlns:c16="http://schemas.microsoft.com/office/drawing/2014/chart" uri="{C3380CC4-5D6E-409C-BE32-E72D297353CC}">
              <c16:uniqueId val="{00000006-6668-4F1B-A418-A3CD2377B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60-446B-9499-05E908C03F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60-446B-9499-05E908C03F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60-446B-9499-05E908C03FB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60-446B-9499-05E908C03FB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60-446B-9499-05E908C03FB7}"/>
              </c:ext>
            </c:extLst>
          </c:dPt>
          <c:dLbls>
            <c:dLbl>
              <c:idx val="0"/>
              <c:tx>
                <c:rich>
                  <a:bodyPr/>
                  <a:lstStyle/>
                  <a:p>
                    <a:r>
                      <a:rPr lang="en-US" dirty="0" smtClean="0"/>
                      <a:t>Founder 1:</a:t>
                    </a:r>
                    <a:r>
                      <a:rPr lang="en-US" baseline="0" dirty="0" smtClean="0"/>
                      <a:t> </a:t>
                    </a:r>
                    <a:fld id="{C3FC0B0C-5CF8-4F32-9D84-52CACE5BE53F}" type="VALUE">
                      <a:rPr lang="en-US" baseline="0" smtClean="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60-446B-9499-05E908C03FB7}"/>
                </c:ext>
              </c:extLst>
            </c:dLbl>
            <c:dLbl>
              <c:idx val="1"/>
              <c:tx>
                <c:rich>
                  <a:bodyPr/>
                  <a:lstStyle/>
                  <a:p>
                    <a:r>
                      <a:rPr lang="en-US" dirty="0"/>
                      <a:t>Founder </a:t>
                    </a:r>
                    <a:r>
                      <a:rPr lang="en-US" dirty="0" smtClean="0"/>
                      <a:t>2:</a:t>
                    </a:r>
                    <a:r>
                      <a:rPr lang="en-US" baseline="0" dirty="0" smtClean="0"/>
                      <a:t> </a:t>
                    </a:r>
                    <a:fld id="{72D7C2EF-41DA-4431-8DB6-8BC2AF967246}" type="VALUE">
                      <a:rPr lang="en-US" baseline="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46B-9499-05E908C03FB7}"/>
                </c:ext>
              </c:extLst>
            </c:dLbl>
            <c:dLbl>
              <c:idx val="2"/>
              <c:layout>
                <c:manualLayout>
                  <c:x val="6.1394123332616284E-2"/>
                  <c:y val="-0.10769997798894894"/>
                </c:manualLayout>
              </c:layout>
              <c:tx>
                <c:rich>
                  <a:bodyPr/>
                  <a:lstStyle/>
                  <a:p>
                    <a:r>
                      <a:rPr lang="en-US"/>
                      <a:t>Uncle</a:t>
                    </a:r>
                    <a:r>
                      <a:rPr lang="en-US" baseline="0"/>
                      <a:t> </a:t>
                    </a:r>
                    <a:fld id="{10CD84EE-ED31-465F-A94C-A9E2E82E1752}"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60-446B-9499-05E908C03FB7}"/>
                </c:ext>
              </c:extLst>
            </c:dLbl>
            <c:dLbl>
              <c:idx val="3"/>
              <c:layout>
                <c:manualLayout>
                  <c:x val="0.16762475181767619"/>
                  <c:y val="-6.3950642115489708E-3"/>
                </c:manualLayout>
              </c:layout>
              <c:tx>
                <c:rich>
                  <a:bodyPr/>
                  <a:lstStyle/>
                  <a:p>
                    <a:r>
                      <a:rPr lang="en-US"/>
                      <a:t>Option pool</a:t>
                    </a:r>
                    <a:r>
                      <a:rPr lang="en-US" baseline="0"/>
                      <a:t> </a:t>
                    </a:r>
                    <a:fld id="{82C508D5-ED2E-41E3-B5C8-B6F3AD07996E}"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60-446B-9499-05E908C03FB7}"/>
                </c:ext>
              </c:extLst>
            </c:dLbl>
            <c:dLbl>
              <c:idx val="4"/>
              <c:layout>
                <c:manualLayout>
                  <c:x val="0.15545901745447183"/>
                  <c:y val="0.17019428547574231"/>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Angel:</a:t>
                    </a:r>
                    <a:fld id="{AF96CFF0-7440-451A-BBF4-AAC78E5DEB19}" type="VALUE">
                      <a:rPr lang="en-US" baseline="0">
                        <a:solidFill>
                          <a:schemeClr val="bg1"/>
                        </a:solidFill>
                      </a:rPr>
                      <a:pPr>
                        <a:defRPr sz="1200" b="1">
                          <a:solidFill>
                            <a:schemeClr val="bg1"/>
                          </a:solidFill>
                        </a:defRPr>
                      </a:pPr>
                      <a:t>[VALUE]</a:t>
                    </a:fld>
                    <a:endParaRPr 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D60-446B-9499-05E908C03F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[Book1]Sheet1!$A$31:$A$35</c:f>
              <c:strCache>
                <c:ptCount val="5"/>
                <c:pt idx="0">
                  <c:v>Founder 1</c:v>
                </c:pt>
                <c:pt idx="1">
                  <c:v>Founder 2</c:v>
                </c:pt>
                <c:pt idx="2">
                  <c:v>Uncle </c:v>
                </c:pt>
                <c:pt idx="3">
                  <c:v>Option pool</c:v>
                </c:pt>
                <c:pt idx="4">
                  <c:v>Angels</c:v>
                </c:pt>
              </c:strCache>
            </c:strRef>
          </c:cat>
          <c:val>
            <c:numRef>
              <c:f>[Book1]Sheet1!$B$31:$B$35</c:f>
              <c:numCache>
                <c:formatCode>0%</c:formatCode>
                <c:ptCount val="5"/>
                <c:pt idx="0">
                  <c:v>0.25</c:v>
                </c:pt>
                <c:pt idx="1">
                  <c:v>0.25</c:v>
                </c:pt>
                <c:pt idx="2" formatCode="0.00%">
                  <c:v>0.125</c:v>
                </c:pt>
                <c:pt idx="3" formatCode="0.00%">
                  <c:v>0.22500000000000001</c:v>
                </c:pt>
                <c:pt idx="4">
                  <c:v>0.15</c:v>
                </c:pt>
              </c:numCache>
            </c:numRef>
          </c:val>
          <c:extLst>
            <c:ext xmlns:c16="http://schemas.microsoft.com/office/drawing/2014/chart" uri="{C3380CC4-5D6E-409C-BE32-E72D297353CC}">
              <c16:uniqueId val="{0000000A-5D60-446B-9499-05E908C03F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68-4F1B-A418-A3CD2377B2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68-4F1B-A418-A3CD2377B2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68-4F1B-A418-A3CD2377B2B7}"/>
              </c:ext>
            </c:extLst>
          </c:dPt>
          <c:dLbls>
            <c:dLbl>
              <c:idx val="0"/>
              <c:layout>
                <c:manualLayout>
                  <c:x val="-0.18670309653916212"/>
                  <c:y val="8.5654388540415502E-2"/>
                </c:manualLayout>
              </c:layout>
              <c:tx>
                <c:rich>
                  <a:bodyPr/>
                  <a:lstStyle/>
                  <a:p>
                    <a:r>
                      <a:rPr lang="en-US"/>
                      <a:t>Founder 1: </a:t>
                    </a:r>
                    <a:fld id="{C799D6AD-643C-4C12-BBB4-738DE40DD3BF}"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layout>
                    <c:manualLayout>
                      <c:w val="0.28620218579234974"/>
                      <c:h val="0.32838983050847459"/>
                    </c:manualLayout>
                  </c15:layout>
                  <c15:dlblFieldTable/>
                  <c15:showDataLabelsRange val="0"/>
                </c:ext>
                <c:ext xmlns:c16="http://schemas.microsoft.com/office/drawing/2014/chart" uri="{C3380CC4-5D6E-409C-BE32-E72D297353CC}">
                  <c16:uniqueId val="{00000001-6668-4F1B-A418-A3CD2377B2B7}"/>
                </c:ext>
              </c:extLst>
            </c:dLbl>
            <c:dLbl>
              <c:idx val="1"/>
              <c:layout>
                <c:manualLayout>
                  <c:x val="0.16080561651105088"/>
                  <c:y val="-0.13700537168023488"/>
                </c:manualLayout>
              </c:layout>
              <c:tx>
                <c:rich>
                  <a:bodyPr/>
                  <a:lstStyle/>
                  <a:p>
                    <a:r>
                      <a:rPr lang="en-US"/>
                      <a:t>Founder 2:</a:t>
                    </a:r>
                    <a:r>
                      <a:rPr lang="en-US" baseline="0"/>
                      <a:t> </a:t>
                    </a:r>
                    <a:fld id="{CF7F394F-3EBE-4E29-BF22-CA8E032B453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223606270527658"/>
                      <c:h val="0.33156779661016944"/>
                    </c:manualLayout>
                  </c15:layout>
                  <c15:dlblFieldTable/>
                  <c15:showDataLabelsRange val="0"/>
                </c:ext>
                <c:ext xmlns:c16="http://schemas.microsoft.com/office/drawing/2014/chart" uri="{C3380CC4-5D6E-409C-BE32-E72D297353CC}">
                  <c16:uniqueId val="{00000003-6668-4F1B-A418-A3CD2377B2B7}"/>
                </c:ext>
              </c:extLst>
            </c:dLbl>
            <c:dLbl>
              <c:idx val="2"/>
              <c:layout>
                <c:manualLayout>
                  <c:x val="0.10928961748633881"/>
                  <c:y val="0.16772598870056496"/>
                </c:manualLayout>
              </c:layout>
              <c:tx>
                <c:rich>
                  <a:bodyPr/>
                  <a:lstStyle/>
                  <a:p>
                    <a:r>
                      <a:rPr lang="en-US"/>
                      <a:t>Uncle:</a:t>
                    </a:r>
                    <a:r>
                      <a:rPr lang="en-US" baseline="0"/>
                      <a:t> </a:t>
                    </a:r>
                    <a:fld id="{6BE9E56C-B79A-469A-83E1-593A63748930}"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371584699453551"/>
                      <c:h val="0.2277542372881356"/>
                    </c:manualLayout>
                  </c15:layout>
                  <c15:dlblFieldTable/>
                  <c15:showDataLabelsRange val="0"/>
                </c:ext>
                <c:ext xmlns:c16="http://schemas.microsoft.com/office/drawing/2014/chart" uri="{C3380CC4-5D6E-409C-BE32-E72D297353CC}">
                  <c16:uniqueId val="{00000005-6668-4F1B-A418-A3CD2377B2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[Book1]Sheet1!$A$39:$A$41</c:f>
              <c:strCache>
                <c:ptCount val="3"/>
                <c:pt idx="0">
                  <c:v>Founder 1</c:v>
                </c:pt>
                <c:pt idx="1">
                  <c:v>Founder 2</c:v>
                </c:pt>
                <c:pt idx="2">
                  <c:v>Uncle </c:v>
                </c:pt>
              </c:strCache>
            </c:strRef>
          </c:cat>
          <c:val>
            <c:numRef>
              <c:f>[Book1]Sheet1!$B$39:$B$41</c:f>
              <c:numCache>
                <c:formatCode>0%</c:formatCode>
                <c:ptCount val="3"/>
                <c:pt idx="0">
                  <c:v>0.4</c:v>
                </c:pt>
                <c:pt idx="1">
                  <c:v>0.4</c:v>
                </c:pt>
                <c:pt idx="2">
                  <c:v>0.2</c:v>
                </c:pt>
              </c:numCache>
            </c:numRef>
          </c:val>
          <c:extLst>
            <c:ext xmlns:c16="http://schemas.microsoft.com/office/drawing/2014/chart" uri="{C3380CC4-5D6E-409C-BE32-E72D297353CC}">
              <c16:uniqueId val="{00000006-6668-4F1B-A418-A3CD2377B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60-446B-9499-05E908C03F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60-446B-9499-05E908C03F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60-446B-9499-05E908C03FB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60-446B-9499-05E908C03FB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60-446B-9499-05E908C03FB7}"/>
              </c:ext>
            </c:extLst>
          </c:dPt>
          <c:dLbls>
            <c:dLbl>
              <c:idx val="0"/>
              <c:tx>
                <c:rich>
                  <a:bodyPr/>
                  <a:lstStyle/>
                  <a:p>
                    <a:r>
                      <a:rPr lang="en-US" dirty="0" smtClean="0"/>
                      <a:t>Founder 1:</a:t>
                    </a:r>
                    <a:r>
                      <a:rPr lang="en-US" baseline="0" dirty="0" smtClean="0"/>
                      <a:t> </a:t>
                    </a:r>
                    <a:fld id="{C3FC0B0C-5CF8-4F32-9D84-52CACE5BE53F}" type="VALUE">
                      <a:rPr lang="en-US" baseline="0" smtClean="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60-446B-9499-05E908C03FB7}"/>
                </c:ext>
              </c:extLst>
            </c:dLbl>
            <c:dLbl>
              <c:idx val="1"/>
              <c:tx>
                <c:rich>
                  <a:bodyPr/>
                  <a:lstStyle/>
                  <a:p>
                    <a:r>
                      <a:rPr lang="en-US" dirty="0"/>
                      <a:t>Founder </a:t>
                    </a:r>
                    <a:r>
                      <a:rPr lang="en-US" dirty="0" smtClean="0"/>
                      <a:t>2:</a:t>
                    </a:r>
                    <a:r>
                      <a:rPr lang="en-US" baseline="0" dirty="0" smtClean="0"/>
                      <a:t> </a:t>
                    </a:r>
                    <a:fld id="{72D7C2EF-41DA-4431-8DB6-8BC2AF967246}" type="VALUE">
                      <a:rPr lang="en-US" baseline="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46B-9499-05E908C03FB7}"/>
                </c:ext>
              </c:extLst>
            </c:dLbl>
            <c:dLbl>
              <c:idx val="2"/>
              <c:layout>
                <c:manualLayout>
                  <c:x val="6.1394123332616284E-2"/>
                  <c:y val="-0.10769997798894894"/>
                </c:manualLayout>
              </c:layout>
              <c:tx>
                <c:rich>
                  <a:bodyPr/>
                  <a:lstStyle/>
                  <a:p>
                    <a:r>
                      <a:rPr lang="en-US"/>
                      <a:t>Uncle</a:t>
                    </a:r>
                    <a:r>
                      <a:rPr lang="en-US" baseline="0"/>
                      <a:t> </a:t>
                    </a:r>
                    <a:fld id="{10CD84EE-ED31-465F-A94C-A9E2E82E1752}"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60-446B-9499-05E908C03FB7}"/>
                </c:ext>
              </c:extLst>
            </c:dLbl>
            <c:dLbl>
              <c:idx val="3"/>
              <c:layout>
                <c:manualLayout>
                  <c:x val="0.16762475181767619"/>
                  <c:y val="-6.3950642115489708E-3"/>
                </c:manualLayout>
              </c:layout>
              <c:tx>
                <c:rich>
                  <a:bodyPr/>
                  <a:lstStyle/>
                  <a:p>
                    <a:r>
                      <a:rPr lang="en-US"/>
                      <a:t>Option pool</a:t>
                    </a:r>
                    <a:r>
                      <a:rPr lang="en-US" baseline="0"/>
                      <a:t> </a:t>
                    </a:r>
                    <a:fld id="{82C508D5-ED2E-41E3-B5C8-B6F3AD07996E}"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60-446B-9499-05E908C03FB7}"/>
                </c:ext>
              </c:extLst>
            </c:dLbl>
            <c:dLbl>
              <c:idx val="4"/>
              <c:layout>
                <c:manualLayout>
                  <c:x val="0.15545901745447183"/>
                  <c:y val="0.17019428547574231"/>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Angel:</a:t>
                    </a:r>
                    <a:fld id="{AF96CFF0-7440-451A-BBF4-AAC78E5DEB19}" type="VALUE">
                      <a:rPr lang="en-US" baseline="0">
                        <a:solidFill>
                          <a:schemeClr val="bg1"/>
                        </a:solidFill>
                      </a:rPr>
                      <a:pPr>
                        <a:defRPr sz="1200" b="1">
                          <a:solidFill>
                            <a:schemeClr val="bg1"/>
                          </a:solidFill>
                        </a:defRPr>
                      </a:pPr>
                      <a:t>[VALUE]</a:t>
                    </a:fld>
                    <a:endParaRPr 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D60-446B-9499-05E908C03F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[Book1]Sheet1!$A$31:$A$35</c:f>
              <c:strCache>
                <c:ptCount val="5"/>
                <c:pt idx="0">
                  <c:v>Founder 1</c:v>
                </c:pt>
                <c:pt idx="1">
                  <c:v>Founder 2</c:v>
                </c:pt>
                <c:pt idx="2">
                  <c:v>Uncle </c:v>
                </c:pt>
                <c:pt idx="3">
                  <c:v>Option pool</c:v>
                </c:pt>
                <c:pt idx="4">
                  <c:v>Angels</c:v>
                </c:pt>
              </c:strCache>
            </c:strRef>
          </c:cat>
          <c:val>
            <c:numRef>
              <c:f>[Book1]Sheet1!$B$31:$B$35</c:f>
              <c:numCache>
                <c:formatCode>0%</c:formatCode>
                <c:ptCount val="5"/>
                <c:pt idx="0">
                  <c:v>0.25</c:v>
                </c:pt>
                <c:pt idx="1">
                  <c:v>0.25</c:v>
                </c:pt>
                <c:pt idx="2" formatCode="0.00%">
                  <c:v>0.125</c:v>
                </c:pt>
                <c:pt idx="3" formatCode="0.00%">
                  <c:v>0.22500000000000001</c:v>
                </c:pt>
                <c:pt idx="4">
                  <c:v>0.15</c:v>
                </c:pt>
              </c:numCache>
            </c:numRef>
          </c:val>
          <c:extLst>
            <c:ext xmlns:c16="http://schemas.microsoft.com/office/drawing/2014/chart" uri="{C3380CC4-5D6E-409C-BE32-E72D297353CC}">
              <c16:uniqueId val="{0000000A-5D60-446B-9499-05E908C03F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8C1-4F23-B5D2-73F33550F9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8C1-4F23-B5D2-73F33550F9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8C1-4F23-B5D2-73F33550F9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8C1-4F23-B5D2-73F33550F95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8C1-4F23-B5D2-73F33550F95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8C1-4F23-B5D2-73F33550F95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98C1-4F23-B5D2-73F33550F95A}"/>
              </c:ext>
            </c:extLst>
          </c:dPt>
          <c:dLbls>
            <c:dLbl>
              <c:idx val="0"/>
              <c:tx>
                <c:rich>
                  <a:bodyPr/>
                  <a:lstStyle/>
                  <a:p>
                    <a:r>
                      <a:rPr lang="en-US"/>
                      <a:t>Founder 1:</a:t>
                    </a:r>
                    <a:r>
                      <a:rPr lang="en-US" baseline="0"/>
                      <a:t> </a:t>
                    </a:r>
                    <a:fld id="{886086A2-37F5-4EC6-9328-21F5EC2231B3}"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8C1-4F23-B5D2-73F33550F95A}"/>
                </c:ext>
              </c:extLst>
            </c:dLbl>
            <c:dLbl>
              <c:idx val="1"/>
              <c:tx>
                <c:rich>
                  <a:bodyPr/>
                  <a:lstStyle/>
                  <a:p>
                    <a:r>
                      <a:rPr lang="en-US"/>
                      <a:t>Founder 2:</a:t>
                    </a:r>
                    <a:r>
                      <a:rPr lang="en-US" baseline="0"/>
                      <a:t> </a:t>
                    </a:r>
                    <a:fld id="{DC07B65D-3404-46EA-B320-6230E14E9F3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8C1-4F23-B5D2-73F33550F95A}"/>
                </c:ext>
              </c:extLst>
            </c:dLbl>
            <c:dLbl>
              <c:idx val="2"/>
              <c:layout>
                <c:manualLayout>
                  <c:x val="-0.1194345406824148"/>
                  <c:y val="-0.14797752484121873"/>
                </c:manualLayout>
              </c:layout>
              <c:tx>
                <c:rich>
                  <a:bodyPr/>
                  <a:lstStyle/>
                  <a:p>
                    <a:r>
                      <a:rPr lang="en-US"/>
                      <a:t>Uncle: </a:t>
                    </a:r>
                    <a:fld id="{64A7D395-EE76-449E-AE28-C39A58D84A26}"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8C1-4F23-B5D2-73F33550F95A}"/>
                </c:ext>
              </c:extLst>
            </c:dLbl>
            <c:dLbl>
              <c:idx val="3"/>
              <c:tx>
                <c:rich>
                  <a:bodyPr/>
                  <a:lstStyle/>
                  <a:p>
                    <a:r>
                      <a:rPr lang="en-US"/>
                      <a:t>Option</a:t>
                    </a:r>
                    <a:r>
                      <a:rPr lang="en-US" baseline="0"/>
                      <a:t> pool </a:t>
                    </a:r>
                    <a:fld id="{0C4B1093-03EE-4FBE-AED9-FB808D78834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8C1-4F23-B5D2-73F33550F95A}"/>
                </c:ext>
              </c:extLst>
            </c:dLbl>
            <c:dLbl>
              <c:idx val="4"/>
              <c:tx>
                <c:rich>
                  <a:bodyPr/>
                  <a:lstStyle/>
                  <a:p>
                    <a:r>
                      <a:rPr lang="en-US"/>
                      <a:t>Angels: </a:t>
                    </a:r>
                    <a:fld id="{07ABCF0C-7264-4D54-B957-96CCE8C9492B}"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98C1-4F23-B5D2-73F33550F95A}"/>
                </c:ext>
              </c:extLst>
            </c:dLbl>
            <c:dLbl>
              <c:idx val="5"/>
              <c:tx>
                <c:rich>
                  <a:bodyPr/>
                  <a:lstStyle/>
                  <a:p>
                    <a:r>
                      <a:rPr lang="en-US" baseline="0"/>
                      <a:t>VC: </a:t>
                    </a:r>
                    <a:fld id="{35191C32-4D10-4906-9A10-24628300408F}"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8C1-4F23-B5D2-73F33550F95A}"/>
                </c:ext>
              </c:extLst>
            </c:dLbl>
            <c:dLbl>
              <c:idx val="6"/>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Public:</a:t>
                    </a:r>
                    <a:r>
                      <a:rPr lang="en-US" baseline="0">
                        <a:solidFill>
                          <a:schemeClr val="bg1"/>
                        </a:solidFill>
                      </a:rPr>
                      <a:t> </a:t>
                    </a:r>
                    <a:fld id="{DA1900A9-2B99-484C-9986-B49BF33E5CC5}" type="VALUE">
                      <a:rPr lang="en-US" baseline="0">
                        <a:solidFill>
                          <a:schemeClr val="bg1"/>
                        </a:solidFill>
                      </a:rPr>
                      <a:pPr>
                        <a:defRPr sz="1200" b="1">
                          <a:solidFill>
                            <a:schemeClr val="bg1"/>
                          </a:solidFill>
                        </a:defRPr>
                      </a:pPr>
                      <a:t>[VALUE]</a:t>
                    </a:fld>
                    <a:endParaRPr lang="en-US" baseline="0">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8C1-4F23-B5D2-73F33550F95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[Book1]Sheet1!$A$60:$A$66</c:f>
              <c:strCache>
                <c:ptCount val="7"/>
                <c:pt idx="0">
                  <c:v>Founder 1</c:v>
                </c:pt>
                <c:pt idx="1">
                  <c:v>Founder 2</c:v>
                </c:pt>
                <c:pt idx="2">
                  <c:v>Uncle </c:v>
                </c:pt>
                <c:pt idx="3">
                  <c:v>Option pool</c:v>
                </c:pt>
                <c:pt idx="4">
                  <c:v>Angels</c:v>
                </c:pt>
                <c:pt idx="5">
                  <c:v>VC</c:v>
                </c:pt>
                <c:pt idx="6">
                  <c:v>Public</c:v>
                </c:pt>
              </c:strCache>
            </c:strRef>
          </c:cat>
          <c:val>
            <c:numRef>
              <c:f>[Book1]Sheet1!$B$60:$B$66</c:f>
              <c:numCache>
                <c:formatCode>0%</c:formatCode>
                <c:ptCount val="7"/>
                <c:pt idx="0">
                  <c:v>0.18000000000000002</c:v>
                </c:pt>
                <c:pt idx="1">
                  <c:v>0.18000000000000002</c:v>
                </c:pt>
                <c:pt idx="2">
                  <c:v>9.0000000000000011E-2</c:v>
                </c:pt>
                <c:pt idx="3">
                  <c:v>0.16200000000000001</c:v>
                </c:pt>
                <c:pt idx="4">
                  <c:v>0.108</c:v>
                </c:pt>
                <c:pt idx="5">
                  <c:v>0.18000000000000002</c:v>
                </c:pt>
                <c:pt idx="6">
                  <c:v>0.1</c:v>
                </c:pt>
              </c:numCache>
            </c:numRef>
          </c:val>
          <c:extLst>
            <c:ext xmlns:c16="http://schemas.microsoft.com/office/drawing/2014/chart" uri="{C3380CC4-5D6E-409C-BE32-E72D297353CC}">
              <c16:uniqueId val="{0000000E-98C1-4F23-B5D2-73F33550F95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3D2-4D67-A79C-CD67732B21A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3D2-4D67-A79C-CD67732B21A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3D2-4D67-A79C-CD67732B21A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3D2-4D67-A79C-CD67732B21A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3D2-4D67-A79C-CD67732B21A7}"/>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3D2-4D67-A79C-CD67732B21A7}"/>
              </c:ext>
            </c:extLst>
          </c:dPt>
          <c:dLbls>
            <c:dLbl>
              <c:idx val="0"/>
              <c:tx>
                <c:rich>
                  <a:bodyPr/>
                  <a:lstStyle/>
                  <a:p>
                    <a:r>
                      <a:rPr lang="en-US"/>
                      <a:t>Founder 1:</a:t>
                    </a:r>
                    <a:r>
                      <a:rPr lang="en-US" baseline="0"/>
                      <a:t> </a:t>
                    </a:r>
                    <a:fld id="{DD3C6433-E5B2-46FD-96E1-2E7661C64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3D2-4D67-A79C-CD67732B21A7}"/>
                </c:ext>
              </c:extLst>
            </c:dLbl>
            <c:dLbl>
              <c:idx val="1"/>
              <c:tx>
                <c:rich>
                  <a:bodyPr/>
                  <a:lstStyle/>
                  <a:p>
                    <a:r>
                      <a:rPr lang="en-US"/>
                      <a:t>Founder 2:</a:t>
                    </a:r>
                    <a:r>
                      <a:rPr lang="en-US" baseline="0"/>
                      <a:t> </a:t>
                    </a:r>
                    <a:fld id="{6C3E4ABF-26F9-405E-B9C0-16742627ECD1}"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3D2-4D67-A79C-CD67732B21A7}"/>
                </c:ext>
              </c:extLst>
            </c:dLbl>
            <c:dLbl>
              <c:idx val="2"/>
              <c:layout>
                <c:manualLayout>
                  <c:x val="-8.9136920384951981E-2"/>
                  <c:y val="-0.13006743948673083"/>
                </c:manualLayout>
              </c:layout>
              <c:tx>
                <c:rich>
                  <a:bodyPr/>
                  <a:lstStyle/>
                  <a:p>
                    <a:r>
                      <a:rPr lang="en-US"/>
                      <a:t>Uncle:</a:t>
                    </a:r>
                    <a:r>
                      <a:rPr lang="en-US" baseline="0"/>
                      <a:t> </a:t>
                    </a:r>
                    <a:fld id="{7694E788-5809-4C06-8D18-7D9C21C439BA}"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3D2-4D67-A79C-CD67732B21A7}"/>
                </c:ext>
              </c:extLst>
            </c:dLbl>
            <c:dLbl>
              <c:idx val="3"/>
              <c:tx>
                <c:rich>
                  <a:bodyPr/>
                  <a:lstStyle/>
                  <a:p>
                    <a:r>
                      <a:rPr lang="en-US"/>
                      <a:t>Option pool</a:t>
                    </a:r>
                    <a:r>
                      <a:rPr lang="en-US" baseline="0"/>
                      <a:t> </a:t>
                    </a:r>
                    <a:fld id="{D9C60B40-046F-485A-9A6C-ADBB37914B67}"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3D2-4D67-A79C-CD67732B21A7}"/>
                </c:ext>
              </c:extLst>
            </c:dLbl>
            <c:dLbl>
              <c:idx val="4"/>
              <c:layout>
                <c:manualLayout>
                  <c:x val="0.20811111111111111"/>
                  <c:y val="-1.6122047244094488E-2"/>
                </c:manualLayout>
              </c:layout>
              <c:tx>
                <c:rich>
                  <a:bodyPr/>
                  <a:lstStyle/>
                  <a:p>
                    <a:r>
                      <a:rPr lang="en-US"/>
                      <a:t>Angel:</a:t>
                    </a:r>
                    <a:fld id="{5E1ADA59-F6D9-406B-81B0-B9E08ED63258}"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3D2-4D67-A79C-CD67732B21A7}"/>
                </c:ext>
              </c:extLst>
            </c:dLbl>
            <c:dLbl>
              <c:idx val="5"/>
              <c:tx>
                <c:rich>
                  <a:bodyPr/>
                  <a:lstStyle/>
                  <a:p>
                    <a:r>
                      <a:rPr lang="en-US"/>
                      <a:t>VC:</a:t>
                    </a:r>
                    <a:r>
                      <a:rPr lang="en-US" baseline="0"/>
                      <a:t> </a:t>
                    </a:r>
                    <a:fld id="{887AED59-46A4-4F0D-A2F9-6767ED9BC1A8}"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53D2-4D67-A79C-CD67732B21A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[Book1]Sheet1!$A$50:$A$55</c:f>
              <c:strCache>
                <c:ptCount val="6"/>
                <c:pt idx="0">
                  <c:v>Founder 1</c:v>
                </c:pt>
                <c:pt idx="1">
                  <c:v>Founder 2</c:v>
                </c:pt>
                <c:pt idx="2">
                  <c:v>Uncle </c:v>
                </c:pt>
                <c:pt idx="3">
                  <c:v>Option pool</c:v>
                </c:pt>
                <c:pt idx="4">
                  <c:v>Angels</c:v>
                </c:pt>
                <c:pt idx="5">
                  <c:v>VC</c:v>
                </c:pt>
              </c:strCache>
            </c:strRef>
          </c:cat>
          <c:val>
            <c:numRef>
              <c:f>[Book1]Sheet1!$B$50:$B$55</c:f>
              <c:numCache>
                <c:formatCode>0%</c:formatCode>
                <c:ptCount val="6"/>
                <c:pt idx="0">
                  <c:v>0.2</c:v>
                </c:pt>
                <c:pt idx="1">
                  <c:v>0.2</c:v>
                </c:pt>
                <c:pt idx="2">
                  <c:v>0.1</c:v>
                </c:pt>
                <c:pt idx="3">
                  <c:v>0.18</c:v>
                </c:pt>
                <c:pt idx="4">
                  <c:v>0.12</c:v>
                </c:pt>
                <c:pt idx="5">
                  <c:v>0.2</c:v>
                </c:pt>
              </c:numCache>
            </c:numRef>
          </c:val>
          <c:extLst>
            <c:ext xmlns:c16="http://schemas.microsoft.com/office/drawing/2014/chart" uri="{C3380CC4-5D6E-409C-BE32-E72D297353CC}">
              <c16:uniqueId val="{0000000C-53D2-4D67-A79C-CD67732B21A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668-4F1B-A418-A3CD2377B2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668-4F1B-A418-A3CD2377B2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668-4F1B-A418-A3CD2377B2B7}"/>
              </c:ext>
            </c:extLst>
          </c:dPt>
          <c:dLbls>
            <c:dLbl>
              <c:idx val="0"/>
              <c:layout>
                <c:manualLayout>
                  <c:x val="-0.18670309653916212"/>
                  <c:y val="8.5654388540415502E-2"/>
                </c:manualLayout>
              </c:layout>
              <c:tx>
                <c:rich>
                  <a:bodyPr/>
                  <a:lstStyle/>
                  <a:p>
                    <a:r>
                      <a:rPr lang="en-US"/>
                      <a:t>Founder 1: </a:t>
                    </a:r>
                    <a:fld id="{C799D6AD-643C-4C12-BBB4-738DE40DD3BF}" type="VALUE">
                      <a:rPr lang="en-US" baseline="0"/>
                      <a:pPr/>
                      <a:t>[VALUE]</a:t>
                    </a:fld>
                    <a:endParaRPr lang="en-US"/>
                  </a:p>
                </c:rich>
              </c:tx>
              <c:showLegendKey val="0"/>
              <c:showVal val="1"/>
              <c:showCatName val="0"/>
              <c:showSerName val="1"/>
              <c:showPercent val="0"/>
              <c:showBubbleSize val="0"/>
              <c:extLst>
                <c:ext xmlns:c15="http://schemas.microsoft.com/office/drawing/2012/chart" uri="{CE6537A1-D6FC-4f65-9D91-7224C49458BB}">
                  <c15:layout>
                    <c:manualLayout>
                      <c:w val="0.28620218579234974"/>
                      <c:h val="0.32838983050847459"/>
                    </c:manualLayout>
                  </c15:layout>
                  <c15:dlblFieldTable/>
                  <c15:showDataLabelsRange val="0"/>
                </c:ext>
                <c:ext xmlns:c16="http://schemas.microsoft.com/office/drawing/2014/chart" uri="{C3380CC4-5D6E-409C-BE32-E72D297353CC}">
                  <c16:uniqueId val="{00000001-6668-4F1B-A418-A3CD2377B2B7}"/>
                </c:ext>
              </c:extLst>
            </c:dLbl>
            <c:dLbl>
              <c:idx val="1"/>
              <c:layout>
                <c:manualLayout>
                  <c:x val="0.16080561651105088"/>
                  <c:y val="-0.13700537168023488"/>
                </c:manualLayout>
              </c:layout>
              <c:tx>
                <c:rich>
                  <a:bodyPr/>
                  <a:lstStyle/>
                  <a:p>
                    <a:r>
                      <a:rPr lang="en-US"/>
                      <a:t>Founder 2:</a:t>
                    </a:r>
                    <a:r>
                      <a:rPr lang="en-US" baseline="0"/>
                      <a:t> </a:t>
                    </a:r>
                    <a:fld id="{CF7F394F-3EBE-4E29-BF22-CA8E032B4534}"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223606270527658"/>
                      <c:h val="0.33156779661016944"/>
                    </c:manualLayout>
                  </c15:layout>
                  <c15:dlblFieldTable/>
                  <c15:showDataLabelsRange val="0"/>
                </c:ext>
                <c:ext xmlns:c16="http://schemas.microsoft.com/office/drawing/2014/chart" uri="{C3380CC4-5D6E-409C-BE32-E72D297353CC}">
                  <c16:uniqueId val="{00000003-6668-4F1B-A418-A3CD2377B2B7}"/>
                </c:ext>
              </c:extLst>
            </c:dLbl>
            <c:dLbl>
              <c:idx val="2"/>
              <c:layout>
                <c:manualLayout>
                  <c:x val="0.10928961748633881"/>
                  <c:y val="0.16772598870056496"/>
                </c:manualLayout>
              </c:layout>
              <c:tx>
                <c:rich>
                  <a:bodyPr/>
                  <a:lstStyle/>
                  <a:p>
                    <a:r>
                      <a:rPr lang="en-US"/>
                      <a:t>Uncle:</a:t>
                    </a:r>
                    <a:r>
                      <a:rPr lang="en-US" baseline="0"/>
                      <a:t> </a:t>
                    </a:r>
                    <a:fld id="{6BE9E56C-B79A-469A-83E1-593A63748930}"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layout>
                    <c:manualLayout>
                      <c:w val="0.29371584699453551"/>
                      <c:h val="0.2277542372881356"/>
                    </c:manualLayout>
                  </c15:layout>
                  <c15:dlblFieldTable/>
                  <c15:showDataLabelsRange val="0"/>
                </c:ext>
                <c:ext xmlns:c16="http://schemas.microsoft.com/office/drawing/2014/chart" uri="{C3380CC4-5D6E-409C-BE32-E72D297353CC}">
                  <c16:uniqueId val="{00000005-6668-4F1B-A418-A3CD2377B2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[Book1]Sheet1!$A$39:$A$41</c:f>
              <c:strCache>
                <c:ptCount val="3"/>
                <c:pt idx="0">
                  <c:v>Founder 1</c:v>
                </c:pt>
                <c:pt idx="1">
                  <c:v>Founder 2</c:v>
                </c:pt>
                <c:pt idx="2">
                  <c:v>Uncle </c:v>
                </c:pt>
              </c:strCache>
            </c:strRef>
          </c:cat>
          <c:val>
            <c:numRef>
              <c:f>[Book1]Sheet1!$B$39:$B$41</c:f>
              <c:numCache>
                <c:formatCode>0%</c:formatCode>
                <c:ptCount val="3"/>
                <c:pt idx="0">
                  <c:v>0.4</c:v>
                </c:pt>
                <c:pt idx="1">
                  <c:v>0.4</c:v>
                </c:pt>
                <c:pt idx="2">
                  <c:v>0.2</c:v>
                </c:pt>
              </c:numCache>
            </c:numRef>
          </c:val>
          <c:extLst>
            <c:ext xmlns:c16="http://schemas.microsoft.com/office/drawing/2014/chart" uri="{C3380CC4-5D6E-409C-BE32-E72D297353CC}">
              <c16:uniqueId val="{00000006-6668-4F1B-A418-A3CD2377B2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D60-446B-9499-05E908C03F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D60-446B-9499-05E908C03F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D60-446B-9499-05E908C03FB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D60-446B-9499-05E908C03FB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D60-446B-9499-05E908C03FB7}"/>
              </c:ext>
            </c:extLst>
          </c:dPt>
          <c:dLbls>
            <c:dLbl>
              <c:idx val="0"/>
              <c:tx>
                <c:rich>
                  <a:bodyPr/>
                  <a:lstStyle/>
                  <a:p>
                    <a:r>
                      <a:rPr lang="en-US" dirty="0" smtClean="0"/>
                      <a:t>Founder 1:</a:t>
                    </a:r>
                    <a:r>
                      <a:rPr lang="en-US" baseline="0" dirty="0" smtClean="0"/>
                      <a:t> </a:t>
                    </a:r>
                    <a:fld id="{C3FC0B0C-5CF8-4F32-9D84-52CACE5BE53F}" type="VALUE">
                      <a:rPr lang="en-US" baseline="0" smtClean="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D60-446B-9499-05E908C03FB7}"/>
                </c:ext>
              </c:extLst>
            </c:dLbl>
            <c:dLbl>
              <c:idx val="1"/>
              <c:tx>
                <c:rich>
                  <a:bodyPr/>
                  <a:lstStyle/>
                  <a:p>
                    <a:r>
                      <a:rPr lang="en-US" dirty="0"/>
                      <a:t>Founder </a:t>
                    </a:r>
                    <a:r>
                      <a:rPr lang="en-US" dirty="0" smtClean="0"/>
                      <a:t>2:</a:t>
                    </a:r>
                    <a:r>
                      <a:rPr lang="en-US" baseline="0" dirty="0" smtClean="0"/>
                      <a:t> </a:t>
                    </a:r>
                    <a:fld id="{72D7C2EF-41DA-4431-8DB6-8BC2AF967246}" type="VALUE">
                      <a:rPr lang="en-US" baseline="0"/>
                      <a:pPr/>
                      <a:t>[VALUE]</a:t>
                    </a:fld>
                    <a:endParaRPr lang="en-US" baseline="0" dirty="0" smtClean="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D60-446B-9499-05E908C03FB7}"/>
                </c:ext>
              </c:extLst>
            </c:dLbl>
            <c:dLbl>
              <c:idx val="2"/>
              <c:layout>
                <c:manualLayout>
                  <c:x val="6.1394123332616284E-2"/>
                  <c:y val="-0.10769997798894894"/>
                </c:manualLayout>
              </c:layout>
              <c:tx>
                <c:rich>
                  <a:bodyPr/>
                  <a:lstStyle/>
                  <a:p>
                    <a:r>
                      <a:rPr lang="en-US"/>
                      <a:t>Uncle</a:t>
                    </a:r>
                    <a:r>
                      <a:rPr lang="en-US" baseline="0"/>
                      <a:t> </a:t>
                    </a:r>
                    <a:fld id="{10CD84EE-ED31-465F-A94C-A9E2E82E1752}"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D60-446B-9499-05E908C03FB7}"/>
                </c:ext>
              </c:extLst>
            </c:dLbl>
            <c:dLbl>
              <c:idx val="3"/>
              <c:layout>
                <c:manualLayout>
                  <c:x val="0.16762475181767619"/>
                  <c:y val="-6.3950642115489708E-3"/>
                </c:manualLayout>
              </c:layout>
              <c:tx>
                <c:rich>
                  <a:bodyPr/>
                  <a:lstStyle/>
                  <a:p>
                    <a:r>
                      <a:rPr lang="en-US"/>
                      <a:t>Option pool</a:t>
                    </a:r>
                    <a:r>
                      <a:rPr lang="en-US" baseline="0"/>
                      <a:t> </a:t>
                    </a:r>
                    <a:fld id="{82C508D5-ED2E-41E3-B5C8-B6F3AD07996E}" type="VALUE">
                      <a:rPr lang="en-US" baseline="0"/>
                      <a:pPr/>
                      <a:t>[VALUE]</a:t>
                    </a:fld>
                    <a:endParaRPr lang="en-US" baseline="0"/>
                  </a:p>
                </c:rich>
              </c:tx>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5D60-446B-9499-05E908C03FB7}"/>
                </c:ext>
              </c:extLst>
            </c:dLbl>
            <c:dLbl>
              <c:idx val="4"/>
              <c:layout>
                <c:manualLayout>
                  <c:x val="0.15545901745447183"/>
                  <c:y val="0.17019428547574231"/>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r>
                      <a:rPr lang="en-US">
                        <a:solidFill>
                          <a:schemeClr val="bg1"/>
                        </a:solidFill>
                      </a:rPr>
                      <a:t>Angel:</a:t>
                    </a:r>
                    <a:fld id="{AF96CFF0-7440-451A-BBF4-AAC78E5DEB19}" type="VALUE">
                      <a:rPr lang="en-US" baseline="0">
                        <a:solidFill>
                          <a:schemeClr val="bg1"/>
                        </a:solidFill>
                      </a:rPr>
                      <a:pPr>
                        <a:defRPr sz="1200" b="1">
                          <a:solidFill>
                            <a:schemeClr val="bg1"/>
                          </a:solidFill>
                        </a:defRPr>
                      </a:pPr>
                      <a:t>[VALUE]</a:t>
                    </a:fld>
                    <a:endParaRPr 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5D60-446B-9499-05E908C03FB7}"/>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1"/>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[Book1]Sheet1!$A$31:$A$35</c:f>
              <c:strCache>
                <c:ptCount val="5"/>
                <c:pt idx="0">
                  <c:v>Founder 1</c:v>
                </c:pt>
                <c:pt idx="1">
                  <c:v>Founder 2</c:v>
                </c:pt>
                <c:pt idx="2">
                  <c:v>Uncle </c:v>
                </c:pt>
                <c:pt idx="3">
                  <c:v>Option pool</c:v>
                </c:pt>
                <c:pt idx="4">
                  <c:v>Angels</c:v>
                </c:pt>
              </c:strCache>
            </c:strRef>
          </c:cat>
          <c:val>
            <c:numRef>
              <c:f>[Book1]Sheet1!$B$31:$B$35</c:f>
              <c:numCache>
                <c:formatCode>0%</c:formatCode>
                <c:ptCount val="5"/>
                <c:pt idx="0">
                  <c:v>0.25</c:v>
                </c:pt>
                <c:pt idx="1">
                  <c:v>0.25</c:v>
                </c:pt>
                <c:pt idx="2" formatCode="0.00%">
                  <c:v>0.125</c:v>
                </c:pt>
                <c:pt idx="3" formatCode="0.00%">
                  <c:v>0.22500000000000001</c:v>
                </c:pt>
                <c:pt idx="4">
                  <c:v>0.15</c:v>
                </c:pt>
              </c:numCache>
            </c:numRef>
          </c:val>
          <c:extLst>
            <c:ext xmlns:c16="http://schemas.microsoft.com/office/drawing/2014/chart" uri="{C3380CC4-5D6E-409C-BE32-E72D297353CC}">
              <c16:uniqueId val="{0000000A-5D60-446B-9499-05E908C03FB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1.xml.rels><?xml version="1.0" encoding="UTF-8" standalone="yes"?>
<Relationships xmlns="http://schemas.openxmlformats.org/package/2006/relationships"><Relationship Id="rId1" Type="http://schemas.openxmlformats.org/officeDocument/2006/relationships/image" Target="../media/image24.jpeg"/></Relationships>
</file>

<file path=ppt/diagrams/_rels/data13.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24.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CCA8FA-5060-46BC-9BE8-6B8586BF0406}" type="doc">
      <dgm:prSet loTypeId="urn:microsoft.com/office/officeart/2005/8/layout/chart3" loCatId="cycle" qsTypeId="urn:microsoft.com/office/officeart/2005/8/quickstyle/simple1" qsCatId="simple" csTypeId="urn:microsoft.com/office/officeart/2005/8/colors/accent1_2" csCatId="accent1" phldr="1"/>
      <dgm:spPr/>
    </dgm:pt>
    <dgm:pt modelId="{323F1663-1F9B-403B-948E-9171150DF6AB}">
      <dgm:prSet phldrT="[Text]"/>
      <dgm:spPr>
        <a:solidFill>
          <a:srgbClr val="1F4A77"/>
        </a:solidFill>
      </dgm:spPr>
      <dgm:t>
        <a:bodyPr/>
        <a:lstStyle/>
        <a:p>
          <a:r>
            <a:rPr lang="en-US" dirty="0" smtClean="0"/>
            <a:t>100</a:t>
          </a:r>
          <a:endParaRPr lang="en-IN" dirty="0"/>
        </a:p>
      </dgm:t>
    </dgm:pt>
    <dgm:pt modelId="{F7DE8D2A-E23C-4E5F-B4C7-3ED9E4026CD1}" type="parTrans" cxnId="{68644826-6BE9-430B-8B6F-039BF6E16CBF}">
      <dgm:prSet/>
      <dgm:spPr/>
      <dgm:t>
        <a:bodyPr/>
        <a:lstStyle/>
        <a:p>
          <a:endParaRPr lang="en-IN"/>
        </a:p>
      </dgm:t>
    </dgm:pt>
    <dgm:pt modelId="{BA4FC7D5-8539-4D3D-B313-C78FCE71F0C4}" type="sibTrans" cxnId="{68644826-6BE9-430B-8B6F-039BF6E16CBF}">
      <dgm:prSet/>
      <dgm:spPr/>
      <dgm:t>
        <a:bodyPr/>
        <a:lstStyle/>
        <a:p>
          <a:endParaRPr lang="en-IN"/>
        </a:p>
      </dgm:t>
    </dgm:pt>
    <dgm:pt modelId="{1B31DBAC-25AF-4D94-A61B-9699E44C7034}" type="pres">
      <dgm:prSet presAssocID="{9ACCA8FA-5060-46BC-9BE8-6B8586BF0406}" presName="compositeShape" presStyleCnt="0">
        <dgm:presLayoutVars>
          <dgm:chMax val="7"/>
          <dgm:dir/>
          <dgm:resizeHandles val="exact"/>
        </dgm:presLayoutVars>
      </dgm:prSet>
      <dgm:spPr/>
    </dgm:pt>
    <dgm:pt modelId="{1F42691C-10D6-40A9-820C-4BE27AF23D30}" type="pres">
      <dgm:prSet presAssocID="{9ACCA8FA-5060-46BC-9BE8-6B8586BF0406}" presName="wedge1" presStyleLbl="node1" presStyleIdx="0" presStyleCnt="1"/>
      <dgm:spPr/>
      <dgm:t>
        <a:bodyPr/>
        <a:lstStyle/>
        <a:p>
          <a:endParaRPr lang="en-US"/>
        </a:p>
      </dgm:t>
    </dgm:pt>
    <dgm:pt modelId="{F1AFA697-542F-4338-8BA3-00CD6575F4BC}" type="pres">
      <dgm:prSet presAssocID="{9ACCA8FA-5060-46BC-9BE8-6B8586BF0406}" presName="wedge1Tx" presStyleLbl="node1" presStyleIdx="0" presStyleCnt="1">
        <dgm:presLayoutVars>
          <dgm:chMax val="0"/>
          <dgm:chPref val="0"/>
          <dgm:bulletEnabled val="1"/>
        </dgm:presLayoutVars>
      </dgm:prSet>
      <dgm:spPr/>
      <dgm:t>
        <a:bodyPr/>
        <a:lstStyle/>
        <a:p>
          <a:endParaRPr lang="en-US"/>
        </a:p>
      </dgm:t>
    </dgm:pt>
  </dgm:ptLst>
  <dgm:cxnLst>
    <dgm:cxn modelId="{68644826-6BE9-430B-8B6F-039BF6E16CBF}" srcId="{9ACCA8FA-5060-46BC-9BE8-6B8586BF0406}" destId="{323F1663-1F9B-403B-948E-9171150DF6AB}" srcOrd="0" destOrd="0" parTransId="{F7DE8D2A-E23C-4E5F-B4C7-3ED9E4026CD1}" sibTransId="{BA4FC7D5-8539-4D3D-B313-C78FCE71F0C4}"/>
    <dgm:cxn modelId="{305F0BA7-4355-4280-A024-C5B78E83A133}" type="presOf" srcId="{323F1663-1F9B-403B-948E-9171150DF6AB}" destId="{F1AFA697-542F-4338-8BA3-00CD6575F4BC}" srcOrd="1" destOrd="0" presId="urn:microsoft.com/office/officeart/2005/8/layout/chart3"/>
    <dgm:cxn modelId="{CF0B7658-694B-4A6E-A603-5320B75F863C}" type="presOf" srcId="{9ACCA8FA-5060-46BC-9BE8-6B8586BF0406}" destId="{1B31DBAC-25AF-4D94-A61B-9699E44C7034}" srcOrd="0" destOrd="0" presId="urn:microsoft.com/office/officeart/2005/8/layout/chart3"/>
    <dgm:cxn modelId="{8F640CEE-903B-4362-9935-C635D45B3EBB}" type="presOf" srcId="{323F1663-1F9B-403B-948E-9171150DF6AB}" destId="{1F42691C-10D6-40A9-820C-4BE27AF23D30}" srcOrd="0" destOrd="0" presId="urn:microsoft.com/office/officeart/2005/8/layout/chart3"/>
    <dgm:cxn modelId="{999936B3-2C42-475D-9469-92D20619282F}" type="presParOf" srcId="{1B31DBAC-25AF-4D94-A61B-9699E44C7034}" destId="{1F42691C-10D6-40A9-820C-4BE27AF23D30}" srcOrd="0" destOrd="0" presId="urn:microsoft.com/office/officeart/2005/8/layout/chart3"/>
    <dgm:cxn modelId="{68A65CC7-9739-494E-9608-05B2D819530B}" type="presParOf" srcId="{1B31DBAC-25AF-4D94-A61B-9699E44C7034}" destId="{F1AFA697-542F-4338-8BA3-00CD6575F4BC}" srcOrd="1" destOrd="0" presId="urn:microsoft.com/office/officeart/2005/8/layout/char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3A54CB9-E399-4970-B187-BFA22E131DB6}" type="doc">
      <dgm:prSet loTypeId="urn:microsoft.com/office/officeart/2005/8/layout/chevron1" loCatId="process" qsTypeId="urn:microsoft.com/office/officeart/2005/8/quickstyle/simple1" qsCatId="simple" csTypeId="urn:microsoft.com/office/officeart/2005/8/colors/accent1_2" csCatId="accent1" phldr="1"/>
      <dgm:spPr>
        <a:scene3d>
          <a:camera prst="orthographicFront">
            <a:rot lat="0" lon="0" rev="0"/>
          </a:camera>
          <a:lightRig rig="soft" dir="t">
            <a:rot lat="0" lon="0" rev="0"/>
          </a:lightRig>
        </a:scene3d>
      </dgm:spPr>
    </dgm:pt>
    <dgm:pt modelId="{E55E24D8-0F71-4D1C-B436-6E473BC9BE1B}">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1 million for </a:t>
          </a:r>
          <a:r>
            <a:rPr lang="en-IN" dirty="0" smtClean="0"/>
            <a:t>25%</a:t>
          </a:r>
          <a:endParaRPr lang="en-IN" dirty="0"/>
        </a:p>
      </dgm:t>
    </dgm:pt>
    <dgm:pt modelId="{F5EDA40F-9527-4046-B5DD-B438A36E96BB}" type="parTrans" cxnId="{1B8BB32C-3375-407B-8F99-14C020C4A019}">
      <dgm:prSet/>
      <dgm:spPr/>
      <dgm:t>
        <a:bodyPr/>
        <a:lstStyle/>
        <a:p>
          <a:endParaRPr lang="en-IN"/>
        </a:p>
      </dgm:t>
    </dgm:pt>
    <dgm:pt modelId="{444932BF-982D-4C0E-B29F-2F53BBF6F845}" type="sibTrans" cxnId="{1B8BB32C-3375-407B-8F99-14C020C4A019}">
      <dgm:prSet/>
      <dgm:spPr/>
      <dgm:t>
        <a:bodyPr/>
        <a:lstStyle/>
        <a:p>
          <a:endParaRPr lang="en-IN"/>
        </a:p>
      </dgm:t>
    </dgm:pt>
    <dgm:pt modelId="{9909D9DB-4601-4A66-9C17-8B993FCDD48F}">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1 million for </a:t>
          </a:r>
          <a:r>
            <a:rPr lang="en-IN" dirty="0" smtClean="0"/>
            <a:t>20%</a:t>
          </a:r>
          <a:endParaRPr lang="en-IN" dirty="0"/>
        </a:p>
      </dgm:t>
    </dgm:pt>
    <dgm:pt modelId="{9ED00984-8BD3-40A1-9C56-98244D8057F2}" type="parTrans" cxnId="{17493218-562E-426A-AEBC-F66532B92B37}">
      <dgm:prSet/>
      <dgm:spPr/>
      <dgm:t>
        <a:bodyPr/>
        <a:lstStyle/>
        <a:p>
          <a:endParaRPr lang="en-IN"/>
        </a:p>
      </dgm:t>
    </dgm:pt>
    <dgm:pt modelId="{01CF6745-1475-4B46-8A8D-CBDBD3EE63CA}" type="sibTrans" cxnId="{17493218-562E-426A-AEBC-F66532B92B37}">
      <dgm:prSet/>
      <dgm:spPr/>
      <dgm:t>
        <a:bodyPr/>
        <a:lstStyle/>
        <a:p>
          <a:endParaRPr lang="en-IN"/>
        </a:p>
      </dgm:t>
    </dgm:pt>
    <dgm:pt modelId="{8E1FAF45-5293-4D1E-8121-48B87BBE2D5D}">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1 million </a:t>
          </a:r>
          <a:r>
            <a:rPr lang="en-IN"/>
            <a:t>for </a:t>
          </a:r>
          <a:r>
            <a:rPr lang="en-IN" smtClean="0"/>
            <a:t>10%</a:t>
          </a:r>
          <a:endParaRPr lang="en-IN" dirty="0"/>
        </a:p>
      </dgm:t>
    </dgm:pt>
    <dgm:pt modelId="{410799D7-2938-4014-9DD2-760FB6B60653}" type="parTrans" cxnId="{EE5BD0AC-252D-4ACB-98A2-BA2286AA393D}">
      <dgm:prSet/>
      <dgm:spPr/>
      <dgm:t>
        <a:bodyPr/>
        <a:lstStyle/>
        <a:p>
          <a:endParaRPr lang="en-IN"/>
        </a:p>
      </dgm:t>
    </dgm:pt>
    <dgm:pt modelId="{F95960A0-C336-48BB-AEED-EB0183BEB439}" type="sibTrans" cxnId="{EE5BD0AC-252D-4ACB-98A2-BA2286AA393D}">
      <dgm:prSet/>
      <dgm:spPr/>
      <dgm:t>
        <a:bodyPr/>
        <a:lstStyle/>
        <a:p>
          <a:endParaRPr lang="en-IN"/>
        </a:p>
      </dgm:t>
    </dgm:pt>
    <dgm:pt modelId="{4FD5CC91-571E-4AB8-86E8-84CE1CF34DE6}">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1 million </a:t>
          </a:r>
          <a:r>
            <a:rPr lang="en-IN"/>
            <a:t>for </a:t>
          </a:r>
          <a:r>
            <a:rPr lang="en-IN" smtClean="0"/>
            <a:t>1%</a:t>
          </a:r>
          <a:endParaRPr lang="en-IN" dirty="0"/>
        </a:p>
      </dgm:t>
    </dgm:pt>
    <dgm:pt modelId="{98B03192-52F6-44B0-8E31-C7D4F63E6B98}" type="parTrans" cxnId="{5A61B25E-EF4B-4036-884B-D2F3C07182DE}">
      <dgm:prSet/>
      <dgm:spPr/>
      <dgm:t>
        <a:bodyPr/>
        <a:lstStyle/>
        <a:p>
          <a:endParaRPr lang="en-IN"/>
        </a:p>
      </dgm:t>
    </dgm:pt>
    <dgm:pt modelId="{5D434D93-ECC2-4A71-B587-DA9FB1CB51A7}" type="sibTrans" cxnId="{5A61B25E-EF4B-4036-884B-D2F3C07182DE}">
      <dgm:prSet/>
      <dgm:spPr/>
      <dgm:t>
        <a:bodyPr/>
        <a:lstStyle/>
        <a:p>
          <a:endParaRPr lang="en-IN"/>
        </a:p>
      </dgm:t>
    </dgm:pt>
    <dgm:pt modelId="{CC85C50D-43A3-4A86-B531-8659D80BBA95}">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1 million for 0. 1%</a:t>
          </a:r>
        </a:p>
      </dgm:t>
    </dgm:pt>
    <dgm:pt modelId="{CDA4A9B9-6F99-4C1C-9069-2FC3EE62475A}" type="parTrans" cxnId="{564543F6-BB8B-43F0-8E88-4F6FC3A55D29}">
      <dgm:prSet/>
      <dgm:spPr/>
      <dgm:t>
        <a:bodyPr/>
        <a:lstStyle/>
        <a:p>
          <a:endParaRPr lang="en-IN"/>
        </a:p>
      </dgm:t>
    </dgm:pt>
    <dgm:pt modelId="{B2B7C3FE-83FB-4131-8CE1-B831E98CA3A2}" type="sibTrans" cxnId="{564543F6-BB8B-43F0-8E88-4F6FC3A55D29}">
      <dgm:prSet/>
      <dgm:spPr/>
      <dgm:t>
        <a:bodyPr/>
        <a:lstStyle/>
        <a:p>
          <a:endParaRPr lang="en-IN"/>
        </a:p>
      </dgm:t>
    </dgm:pt>
    <dgm:pt modelId="{BBB456A6-6217-465F-9349-EE169F211DEB}">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IN" dirty="0"/>
            <a:t>1 million for 0.01%</a:t>
          </a:r>
        </a:p>
      </dgm:t>
    </dgm:pt>
    <dgm:pt modelId="{A0DC5088-9564-41FD-B4EB-902ECE0B33C8}" type="parTrans" cxnId="{8A9774ED-F5B7-4607-82A9-523EE8BCFF2F}">
      <dgm:prSet/>
      <dgm:spPr/>
      <dgm:t>
        <a:bodyPr/>
        <a:lstStyle/>
        <a:p>
          <a:endParaRPr lang="en-IN"/>
        </a:p>
      </dgm:t>
    </dgm:pt>
    <dgm:pt modelId="{B4ABFE72-53E0-4899-A373-0C0669024674}" type="sibTrans" cxnId="{8A9774ED-F5B7-4607-82A9-523EE8BCFF2F}">
      <dgm:prSet/>
      <dgm:spPr/>
      <dgm:t>
        <a:bodyPr/>
        <a:lstStyle/>
        <a:p>
          <a:endParaRPr lang="en-IN"/>
        </a:p>
      </dgm:t>
    </dgm:pt>
    <dgm:pt modelId="{F38B4949-6AD3-43EB-848A-F26F13ADFDD2}" type="pres">
      <dgm:prSet presAssocID="{B3A54CB9-E399-4970-B187-BFA22E131DB6}" presName="Name0" presStyleCnt="0">
        <dgm:presLayoutVars>
          <dgm:dir/>
          <dgm:animLvl val="lvl"/>
          <dgm:resizeHandles val="exact"/>
        </dgm:presLayoutVars>
      </dgm:prSet>
      <dgm:spPr/>
    </dgm:pt>
    <dgm:pt modelId="{9C8855B5-7F94-4B8F-B4DD-5EC2065FB14C}" type="pres">
      <dgm:prSet presAssocID="{E55E24D8-0F71-4D1C-B436-6E473BC9BE1B}" presName="parTxOnly" presStyleLbl="node1" presStyleIdx="0" presStyleCnt="6">
        <dgm:presLayoutVars>
          <dgm:chMax val="0"/>
          <dgm:chPref val="0"/>
          <dgm:bulletEnabled val="1"/>
        </dgm:presLayoutVars>
      </dgm:prSet>
      <dgm:spPr/>
      <dgm:t>
        <a:bodyPr/>
        <a:lstStyle/>
        <a:p>
          <a:endParaRPr lang="en-IN"/>
        </a:p>
      </dgm:t>
    </dgm:pt>
    <dgm:pt modelId="{062678CE-6ECC-4B5C-9C33-A22D35221BB5}" type="pres">
      <dgm:prSet presAssocID="{444932BF-982D-4C0E-B29F-2F53BBF6F845}" presName="parTxOnly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F16D1955-13DD-4DCF-BDD6-041C96991924}" type="pres">
      <dgm:prSet presAssocID="{9909D9DB-4601-4A66-9C17-8B993FCDD48F}" presName="parTxOnly" presStyleLbl="node1" presStyleIdx="1" presStyleCnt="6">
        <dgm:presLayoutVars>
          <dgm:chMax val="0"/>
          <dgm:chPref val="0"/>
          <dgm:bulletEnabled val="1"/>
        </dgm:presLayoutVars>
      </dgm:prSet>
      <dgm:spPr/>
      <dgm:t>
        <a:bodyPr/>
        <a:lstStyle/>
        <a:p>
          <a:endParaRPr lang="en-IN"/>
        </a:p>
      </dgm:t>
    </dgm:pt>
    <dgm:pt modelId="{A2D2714F-5CDF-4AD9-AE6F-5A7D3C4EFA15}" type="pres">
      <dgm:prSet presAssocID="{01CF6745-1475-4B46-8A8D-CBDBD3EE63CA}" presName="parTxOnly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4B05FD3F-D7A7-4D5F-A017-A59C3CB19C85}" type="pres">
      <dgm:prSet presAssocID="{8E1FAF45-5293-4D1E-8121-48B87BBE2D5D}" presName="parTxOnly" presStyleLbl="node1" presStyleIdx="2" presStyleCnt="6">
        <dgm:presLayoutVars>
          <dgm:chMax val="0"/>
          <dgm:chPref val="0"/>
          <dgm:bulletEnabled val="1"/>
        </dgm:presLayoutVars>
      </dgm:prSet>
      <dgm:spPr/>
      <dgm:t>
        <a:bodyPr/>
        <a:lstStyle/>
        <a:p>
          <a:endParaRPr lang="en-IN"/>
        </a:p>
      </dgm:t>
    </dgm:pt>
    <dgm:pt modelId="{E34A1254-B8F4-4714-9A1E-31A62B0305C9}" type="pres">
      <dgm:prSet presAssocID="{F95960A0-C336-48BB-AEED-EB0183BEB439}" presName="parTxOnly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A6DDA433-3FC6-4011-B00E-0BD005EB7CBD}" type="pres">
      <dgm:prSet presAssocID="{4FD5CC91-571E-4AB8-86E8-84CE1CF34DE6}" presName="parTxOnly" presStyleLbl="node1" presStyleIdx="3" presStyleCnt="6">
        <dgm:presLayoutVars>
          <dgm:chMax val="0"/>
          <dgm:chPref val="0"/>
          <dgm:bulletEnabled val="1"/>
        </dgm:presLayoutVars>
      </dgm:prSet>
      <dgm:spPr/>
      <dgm:t>
        <a:bodyPr/>
        <a:lstStyle/>
        <a:p>
          <a:endParaRPr lang="en-IN"/>
        </a:p>
      </dgm:t>
    </dgm:pt>
    <dgm:pt modelId="{9C5A12F7-DD0B-4328-860F-D528EBF40FC8}" type="pres">
      <dgm:prSet presAssocID="{5D434D93-ECC2-4A71-B587-DA9FB1CB51A7}" presName="parTxOnly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F14435D0-CC01-402E-8499-BBA8BE2694D2}" type="pres">
      <dgm:prSet presAssocID="{CC85C50D-43A3-4A86-B531-8659D80BBA95}" presName="parTxOnly" presStyleLbl="node1" presStyleIdx="4" presStyleCnt="6">
        <dgm:presLayoutVars>
          <dgm:chMax val="0"/>
          <dgm:chPref val="0"/>
          <dgm:bulletEnabled val="1"/>
        </dgm:presLayoutVars>
      </dgm:prSet>
      <dgm:spPr/>
      <dgm:t>
        <a:bodyPr/>
        <a:lstStyle/>
        <a:p>
          <a:endParaRPr lang="en-IN"/>
        </a:p>
      </dgm:t>
    </dgm:pt>
    <dgm:pt modelId="{08C69FB8-2B55-4067-92E1-2C9D80B18E40}" type="pres">
      <dgm:prSet presAssocID="{B2B7C3FE-83FB-4131-8CE1-B831E98CA3A2}" presName="parTxOnlySpac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F95B998E-05C5-4F17-88ED-94E65391A07B}" type="pres">
      <dgm:prSet presAssocID="{BBB456A6-6217-465F-9349-EE169F211DEB}" presName="parTxOnly" presStyleLbl="node1" presStyleIdx="5" presStyleCnt="6">
        <dgm:presLayoutVars>
          <dgm:chMax val="0"/>
          <dgm:chPref val="0"/>
          <dgm:bulletEnabled val="1"/>
        </dgm:presLayoutVars>
      </dgm:prSet>
      <dgm:spPr/>
      <dgm:t>
        <a:bodyPr/>
        <a:lstStyle/>
        <a:p>
          <a:endParaRPr lang="en-IN"/>
        </a:p>
      </dgm:t>
    </dgm:pt>
  </dgm:ptLst>
  <dgm:cxnLst>
    <dgm:cxn modelId="{564543F6-BB8B-43F0-8E88-4F6FC3A55D29}" srcId="{B3A54CB9-E399-4970-B187-BFA22E131DB6}" destId="{CC85C50D-43A3-4A86-B531-8659D80BBA95}" srcOrd="4" destOrd="0" parTransId="{CDA4A9B9-6F99-4C1C-9069-2FC3EE62475A}" sibTransId="{B2B7C3FE-83FB-4131-8CE1-B831E98CA3A2}"/>
    <dgm:cxn modelId="{8B33FA21-9D25-4A89-B663-F97930875FAE}" type="presOf" srcId="{CC85C50D-43A3-4A86-B531-8659D80BBA95}" destId="{F14435D0-CC01-402E-8499-BBA8BE2694D2}" srcOrd="0" destOrd="0" presId="urn:microsoft.com/office/officeart/2005/8/layout/chevron1"/>
    <dgm:cxn modelId="{818C096A-9B5B-45D8-8180-E8E0ADC1F729}" type="presOf" srcId="{B3A54CB9-E399-4970-B187-BFA22E131DB6}" destId="{F38B4949-6AD3-43EB-848A-F26F13ADFDD2}" srcOrd="0" destOrd="0" presId="urn:microsoft.com/office/officeart/2005/8/layout/chevron1"/>
    <dgm:cxn modelId="{5A61B25E-EF4B-4036-884B-D2F3C07182DE}" srcId="{B3A54CB9-E399-4970-B187-BFA22E131DB6}" destId="{4FD5CC91-571E-4AB8-86E8-84CE1CF34DE6}" srcOrd="3" destOrd="0" parTransId="{98B03192-52F6-44B0-8E31-C7D4F63E6B98}" sibTransId="{5D434D93-ECC2-4A71-B587-DA9FB1CB51A7}"/>
    <dgm:cxn modelId="{F1B41AC4-FFF8-4657-999A-1EF501BE0EB7}" type="presOf" srcId="{4FD5CC91-571E-4AB8-86E8-84CE1CF34DE6}" destId="{A6DDA433-3FC6-4011-B00E-0BD005EB7CBD}" srcOrd="0" destOrd="0" presId="urn:microsoft.com/office/officeart/2005/8/layout/chevron1"/>
    <dgm:cxn modelId="{8A9774ED-F5B7-4607-82A9-523EE8BCFF2F}" srcId="{B3A54CB9-E399-4970-B187-BFA22E131DB6}" destId="{BBB456A6-6217-465F-9349-EE169F211DEB}" srcOrd="5" destOrd="0" parTransId="{A0DC5088-9564-41FD-B4EB-902ECE0B33C8}" sibTransId="{B4ABFE72-53E0-4899-A373-0C0669024674}"/>
    <dgm:cxn modelId="{EE5BD0AC-252D-4ACB-98A2-BA2286AA393D}" srcId="{B3A54CB9-E399-4970-B187-BFA22E131DB6}" destId="{8E1FAF45-5293-4D1E-8121-48B87BBE2D5D}" srcOrd="2" destOrd="0" parTransId="{410799D7-2938-4014-9DD2-760FB6B60653}" sibTransId="{F95960A0-C336-48BB-AEED-EB0183BEB439}"/>
    <dgm:cxn modelId="{1B8BB32C-3375-407B-8F99-14C020C4A019}" srcId="{B3A54CB9-E399-4970-B187-BFA22E131DB6}" destId="{E55E24D8-0F71-4D1C-B436-6E473BC9BE1B}" srcOrd="0" destOrd="0" parTransId="{F5EDA40F-9527-4046-B5DD-B438A36E96BB}" sibTransId="{444932BF-982D-4C0E-B29F-2F53BBF6F845}"/>
    <dgm:cxn modelId="{17493218-562E-426A-AEBC-F66532B92B37}" srcId="{B3A54CB9-E399-4970-B187-BFA22E131DB6}" destId="{9909D9DB-4601-4A66-9C17-8B993FCDD48F}" srcOrd="1" destOrd="0" parTransId="{9ED00984-8BD3-40A1-9C56-98244D8057F2}" sibTransId="{01CF6745-1475-4B46-8A8D-CBDBD3EE63CA}"/>
    <dgm:cxn modelId="{187D06A6-35A0-40AC-AA75-4ED1CB0334A4}" type="presOf" srcId="{BBB456A6-6217-465F-9349-EE169F211DEB}" destId="{F95B998E-05C5-4F17-88ED-94E65391A07B}" srcOrd="0" destOrd="0" presId="urn:microsoft.com/office/officeart/2005/8/layout/chevron1"/>
    <dgm:cxn modelId="{EBD29E0D-7493-47E6-890A-47DC4573B02F}" type="presOf" srcId="{8E1FAF45-5293-4D1E-8121-48B87BBE2D5D}" destId="{4B05FD3F-D7A7-4D5F-A017-A59C3CB19C85}" srcOrd="0" destOrd="0" presId="urn:microsoft.com/office/officeart/2005/8/layout/chevron1"/>
    <dgm:cxn modelId="{F0B41AAE-2D9D-4C3E-A30D-78ECC4E2B316}" type="presOf" srcId="{E55E24D8-0F71-4D1C-B436-6E473BC9BE1B}" destId="{9C8855B5-7F94-4B8F-B4DD-5EC2065FB14C}" srcOrd="0" destOrd="0" presId="urn:microsoft.com/office/officeart/2005/8/layout/chevron1"/>
    <dgm:cxn modelId="{BFF518CE-3480-48CF-90B2-3A89D8434820}" type="presOf" srcId="{9909D9DB-4601-4A66-9C17-8B993FCDD48F}" destId="{F16D1955-13DD-4DCF-BDD6-041C96991924}" srcOrd="0" destOrd="0" presId="urn:microsoft.com/office/officeart/2005/8/layout/chevron1"/>
    <dgm:cxn modelId="{40044C3B-5E37-4471-81EC-240DBD128DCA}" type="presParOf" srcId="{F38B4949-6AD3-43EB-848A-F26F13ADFDD2}" destId="{9C8855B5-7F94-4B8F-B4DD-5EC2065FB14C}" srcOrd="0" destOrd="0" presId="urn:microsoft.com/office/officeart/2005/8/layout/chevron1"/>
    <dgm:cxn modelId="{F6A1A491-FE86-4DAC-8CD3-D66AAC974DDD}" type="presParOf" srcId="{F38B4949-6AD3-43EB-848A-F26F13ADFDD2}" destId="{062678CE-6ECC-4B5C-9C33-A22D35221BB5}" srcOrd="1" destOrd="0" presId="urn:microsoft.com/office/officeart/2005/8/layout/chevron1"/>
    <dgm:cxn modelId="{3691EC74-7296-4BDA-9700-AD00A3ACD3A6}" type="presParOf" srcId="{F38B4949-6AD3-43EB-848A-F26F13ADFDD2}" destId="{F16D1955-13DD-4DCF-BDD6-041C96991924}" srcOrd="2" destOrd="0" presId="urn:microsoft.com/office/officeart/2005/8/layout/chevron1"/>
    <dgm:cxn modelId="{2AA7567F-774B-4541-AC16-7698ACC541E7}" type="presParOf" srcId="{F38B4949-6AD3-43EB-848A-F26F13ADFDD2}" destId="{A2D2714F-5CDF-4AD9-AE6F-5A7D3C4EFA15}" srcOrd="3" destOrd="0" presId="urn:microsoft.com/office/officeart/2005/8/layout/chevron1"/>
    <dgm:cxn modelId="{0527F3E9-AB82-4300-ACEE-402CB67CF030}" type="presParOf" srcId="{F38B4949-6AD3-43EB-848A-F26F13ADFDD2}" destId="{4B05FD3F-D7A7-4D5F-A017-A59C3CB19C85}" srcOrd="4" destOrd="0" presId="urn:microsoft.com/office/officeart/2005/8/layout/chevron1"/>
    <dgm:cxn modelId="{97578069-F97B-43F7-9298-D6BF79266073}" type="presParOf" srcId="{F38B4949-6AD3-43EB-848A-F26F13ADFDD2}" destId="{E34A1254-B8F4-4714-9A1E-31A62B0305C9}" srcOrd="5" destOrd="0" presId="urn:microsoft.com/office/officeart/2005/8/layout/chevron1"/>
    <dgm:cxn modelId="{D05B3F09-3F43-400A-B3B9-EC1D2D3EE4F5}" type="presParOf" srcId="{F38B4949-6AD3-43EB-848A-F26F13ADFDD2}" destId="{A6DDA433-3FC6-4011-B00E-0BD005EB7CBD}" srcOrd="6" destOrd="0" presId="urn:microsoft.com/office/officeart/2005/8/layout/chevron1"/>
    <dgm:cxn modelId="{A0D07C2D-EE97-4310-825D-4B66CC1E475E}" type="presParOf" srcId="{F38B4949-6AD3-43EB-848A-F26F13ADFDD2}" destId="{9C5A12F7-DD0B-4328-860F-D528EBF40FC8}" srcOrd="7" destOrd="0" presId="urn:microsoft.com/office/officeart/2005/8/layout/chevron1"/>
    <dgm:cxn modelId="{DD2305C5-8476-496C-9D3E-2C2FC375D299}" type="presParOf" srcId="{F38B4949-6AD3-43EB-848A-F26F13ADFDD2}" destId="{F14435D0-CC01-402E-8499-BBA8BE2694D2}" srcOrd="8" destOrd="0" presId="urn:microsoft.com/office/officeart/2005/8/layout/chevron1"/>
    <dgm:cxn modelId="{BFEBE279-583C-4C6A-B6BB-828B9D154511}" type="presParOf" srcId="{F38B4949-6AD3-43EB-848A-F26F13ADFDD2}" destId="{08C69FB8-2B55-4067-92E1-2C9D80B18E40}" srcOrd="9" destOrd="0" presId="urn:microsoft.com/office/officeart/2005/8/layout/chevron1"/>
    <dgm:cxn modelId="{EB43248D-6826-4755-9697-98F768EFBB8A}" type="presParOf" srcId="{F38B4949-6AD3-43EB-848A-F26F13ADFDD2}" destId="{F95B998E-05C5-4F17-88ED-94E65391A07B}" srcOrd="10" destOrd="0" presId="urn:microsoft.com/office/officeart/2005/8/layout/chevron1"/>
  </dgm:cxnLst>
  <dgm:bg>
    <a:solidFill>
      <a:schemeClr val="accent5">
        <a:lumMod val="75000"/>
      </a:schemeClr>
    </a:solidFill>
  </dgm:bg>
  <dgm:whole>
    <a:ln w="12700" cmpd="thickThin">
      <a:solidFill>
        <a:srgbClr val="FFC000"/>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7405E1-2EF5-4DFA-9756-BECA87301A7A}"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80B776A2-2CA2-4615-BE45-77FA64732650}">
      <dgm:prSet phldrT="[Tex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t>
        <a:bodyPr/>
        <a:lstStyle/>
        <a:p>
          <a:r>
            <a:rPr lang="en-US" dirty="0"/>
            <a:t>#</a:t>
          </a:r>
          <a:endParaRPr lang="en-IN" dirty="0"/>
        </a:p>
      </dgm:t>
    </dgm:pt>
    <dgm:pt modelId="{200C5169-7BB9-431E-89E4-F973E8ABAB13}" type="parTrans" cxnId="{860E2D8F-B6A4-43C7-8D6D-9441D12ABF3F}">
      <dgm:prSet/>
      <dgm:spPr/>
      <dgm:t>
        <a:bodyPr/>
        <a:lstStyle/>
        <a:p>
          <a:endParaRPr lang="en-IN"/>
        </a:p>
      </dgm:t>
    </dgm:pt>
    <dgm:pt modelId="{33661248-ABC3-43FE-9F72-B321172D9CCC}" type="sibTrans" cxnId="{860E2D8F-B6A4-43C7-8D6D-9441D12ABF3F}">
      <dgm:prSet/>
      <dgm:spPr/>
      <dgm:t>
        <a:bodyPr/>
        <a:lstStyle/>
        <a:p>
          <a:endParaRPr lang="en-IN"/>
        </a:p>
      </dgm:t>
    </dgm:pt>
    <dgm:pt modelId="{78E8A9C9-852F-44E8-AC12-E01937FCC800}">
      <dgm:prSet phldrT="[Tex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t>
        <a:bodyPr/>
        <a:lstStyle/>
        <a:p>
          <a:r>
            <a:rPr lang="en-US" dirty="0"/>
            <a:t>#</a:t>
          </a:r>
          <a:endParaRPr lang="en-IN" dirty="0"/>
        </a:p>
      </dgm:t>
    </dgm:pt>
    <dgm:pt modelId="{4EAA52A8-00FA-4874-8DE4-9B68F61FCE3F}" type="parTrans" cxnId="{72932A65-8797-4830-A14C-F3E608A00A7E}">
      <dgm:prSet/>
      <dgm:spPr/>
      <dgm:t>
        <a:bodyPr/>
        <a:lstStyle/>
        <a:p>
          <a:endParaRPr lang="en-IN"/>
        </a:p>
      </dgm:t>
    </dgm:pt>
    <dgm:pt modelId="{17581543-FE5F-4E13-B4FB-5EF31B2980AD}" type="sibTrans" cxnId="{72932A65-8797-4830-A14C-F3E608A00A7E}">
      <dgm:prSet/>
      <dgm:spPr/>
      <dgm:t>
        <a:bodyPr/>
        <a:lstStyle/>
        <a:p>
          <a:endParaRPr lang="en-IN"/>
        </a:p>
      </dgm:t>
    </dgm:pt>
    <dgm:pt modelId="{DCC9A6F8-0ACB-42BD-8881-4A5EA245CA39}">
      <dgm:prSet phldrT="[Tex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t>
        <a:bodyPr/>
        <a:lstStyle/>
        <a:p>
          <a:r>
            <a:rPr lang="en-US" dirty="0"/>
            <a:t>#</a:t>
          </a:r>
          <a:endParaRPr lang="en-IN" dirty="0"/>
        </a:p>
      </dgm:t>
    </dgm:pt>
    <dgm:pt modelId="{65ABBE76-9193-4DC0-A602-E36CCCA92705}" type="parTrans" cxnId="{D0A9B238-1BCC-4B2F-AC22-21602F8FE691}">
      <dgm:prSet/>
      <dgm:spPr/>
      <dgm:t>
        <a:bodyPr/>
        <a:lstStyle/>
        <a:p>
          <a:endParaRPr lang="en-IN"/>
        </a:p>
      </dgm:t>
    </dgm:pt>
    <dgm:pt modelId="{9ED24731-055A-473C-AC2A-F8B4C7E0EA7E}" type="sibTrans" cxnId="{D0A9B238-1BCC-4B2F-AC22-21602F8FE691}">
      <dgm:prSet/>
      <dgm:spPr/>
      <dgm:t>
        <a:bodyPr/>
        <a:lstStyle/>
        <a:p>
          <a:endParaRPr lang="en-IN"/>
        </a:p>
      </dgm:t>
    </dgm:pt>
    <dgm:pt modelId="{E4F3AC27-47DF-408D-B9BC-BA4F814970DE}">
      <dgm:prSet phldrT="[Tex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t>
        <a:bodyPr/>
        <a:lstStyle/>
        <a:p>
          <a:r>
            <a:rPr lang="en-US" dirty="0"/>
            <a:t>#</a:t>
          </a:r>
          <a:endParaRPr lang="en-IN" dirty="0"/>
        </a:p>
      </dgm:t>
    </dgm:pt>
    <dgm:pt modelId="{CA664839-F26E-4161-9CD2-210818503E37}" type="parTrans" cxnId="{80241AD6-5A04-494D-9ADB-644AC72E5354}">
      <dgm:prSet/>
      <dgm:spPr/>
      <dgm:t>
        <a:bodyPr/>
        <a:lstStyle/>
        <a:p>
          <a:endParaRPr lang="en-IN"/>
        </a:p>
      </dgm:t>
    </dgm:pt>
    <dgm:pt modelId="{1C36CA2A-8503-4BB5-9439-1B0604811E36}" type="sibTrans" cxnId="{80241AD6-5A04-494D-9ADB-644AC72E5354}">
      <dgm:prSet/>
      <dgm:spPr/>
      <dgm:t>
        <a:bodyPr/>
        <a:lstStyle/>
        <a:p>
          <a:endParaRPr lang="en-IN"/>
        </a:p>
      </dgm:t>
    </dgm:pt>
    <dgm:pt modelId="{BAEF67BD-2104-4BA4-BCD3-132FDE9AC764}">
      <dgm:prSet phldrT="[Tex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t>
        <a:bodyPr/>
        <a:lstStyle/>
        <a:p>
          <a:r>
            <a:rPr lang="en-US" dirty="0"/>
            <a:t>#</a:t>
          </a:r>
          <a:endParaRPr lang="en-IN" dirty="0"/>
        </a:p>
      </dgm:t>
    </dgm:pt>
    <dgm:pt modelId="{31AF9C7E-9C82-4393-B6B0-7F5F0A2E9D51}" type="parTrans" cxnId="{45755305-B273-427B-8452-89A97291397B}">
      <dgm:prSet/>
      <dgm:spPr/>
      <dgm:t>
        <a:bodyPr/>
        <a:lstStyle/>
        <a:p>
          <a:endParaRPr lang="en-IN"/>
        </a:p>
      </dgm:t>
    </dgm:pt>
    <dgm:pt modelId="{B34B2265-8001-4ACE-A1EF-09E023A3436E}" type="sibTrans" cxnId="{45755305-B273-427B-8452-89A97291397B}">
      <dgm:prSet/>
      <dgm:spPr/>
      <dgm:t>
        <a:bodyPr/>
        <a:lstStyle/>
        <a:p>
          <a:endParaRPr lang="en-IN"/>
        </a:p>
      </dgm:t>
    </dgm:pt>
    <dgm:pt modelId="{2BD4ABC1-3CB2-4CB0-BF4D-024ABDD33665}">
      <dgm:prSet phldrT="[Tex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t>
        <a:bodyPr/>
        <a:lstStyle/>
        <a:p>
          <a:r>
            <a:rPr lang="en-US" dirty="0"/>
            <a:t>#</a:t>
          </a:r>
          <a:endParaRPr lang="en-IN" dirty="0"/>
        </a:p>
      </dgm:t>
    </dgm:pt>
    <dgm:pt modelId="{FB61178F-226C-4A55-89E6-D6A642C68F2A}" type="parTrans" cxnId="{0F5765E6-91C8-4F2B-8044-075B22E49458}">
      <dgm:prSet/>
      <dgm:spPr/>
      <dgm:t>
        <a:bodyPr/>
        <a:lstStyle/>
        <a:p>
          <a:endParaRPr lang="en-IN"/>
        </a:p>
      </dgm:t>
    </dgm:pt>
    <dgm:pt modelId="{A4B5CE2A-3038-49F6-9613-D0B9F87A81EE}" type="sibTrans" cxnId="{0F5765E6-91C8-4F2B-8044-075B22E49458}">
      <dgm:prSet/>
      <dgm:spPr/>
      <dgm:t>
        <a:bodyPr/>
        <a:lstStyle/>
        <a:p>
          <a:endParaRPr lang="en-IN"/>
        </a:p>
      </dgm:t>
    </dgm:pt>
    <dgm:pt modelId="{35F1BED6-ED87-4C5C-BD1C-755F1AD8759E}">
      <dgm:prSet phldrT="[Tex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t>
        <a:bodyPr/>
        <a:lstStyle/>
        <a:p>
          <a:r>
            <a:rPr lang="en-US" dirty="0"/>
            <a:t>#</a:t>
          </a:r>
          <a:endParaRPr lang="en-IN" dirty="0"/>
        </a:p>
      </dgm:t>
    </dgm:pt>
    <dgm:pt modelId="{1D6F7EE3-05A2-45EC-A2B8-CA5A7C882949}" type="parTrans" cxnId="{59155787-9BF3-42E3-B138-1BBABE891AC3}">
      <dgm:prSet/>
      <dgm:spPr/>
      <dgm:t>
        <a:bodyPr/>
        <a:lstStyle/>
        <a:p>
          <a:endParaRPr lang="en-IN"/>
        </a:p>
      </dgm:t>
    </dgm:pt>
    <dgm:pt modelId="{08BCC7F8-013E-4B53-8BB0-2D15A09F1BE6}" type="sibTrans" cxnId="{59155787-9BF3-42E3-B138-1BBABE891AC3}">
      <dgm:prSet/>
      <dgm:spPr/>
      <dgm:t>
        <a:bodyPr/>
        <a:lstStyle/>
        <a:p>
          <a:endParaRPr lang="en-IN"/>
        </a:p>
      </dgm:t>
    </dgm:pt>
    <dgm:pt modelId="{DBF8CC38-9CC7-4FD1-B738-093CA5C3B5D0}">
      <dgm:prSet phldrT="[Text]"/>
      <dgm:spPr>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gm:spPr>
      <dgm:t>
        <a:bodyPr/>
        <a:lstStyle/>
        <a:p>
          <a:r>
            <a:rPr lang="en-US" dirty="0"/>
            <a:t>#</a:t>
          </a:r>
          <a:endParaRPr lang="en-IN" dirty="0"/>
        </a:p>
      </dgm:t>
    </dgm:pt>
    <dgm:pt modelId="{691A7EF2-3495-4A83-BB16-66BB6CEEB0E5}" type="parTrans" cxnId="{DFCFD971-08A0-4A17-AEA5-9CE60C614719}">
      <dgm:prSet/>
      <dgm:spPr/>
      <dgm:t>
        <a:bodyPr/>
        <a:lstStyle/>
        <a:p>
          <a:endParaRPr lang="en-IN"/>
        </a:p>
      </dgm:t>
    </dgm:pt>
    <dgm:pt modelId="{14858761-2FFB-468C-B46F-13012934959E}" type="sibTrans" cxnId="{DFCFD971-08A0-4A17-AEA5-9CE60C614719}">
      <dgm:prSet/>
      <dgm:spPr/>
      <dgm:t>
        <a:bodyPr/>
        <a:lstStyle/>
        <a:p>
          <a:endParaRPr lang="en-IN"/>
        </a:p>
      </dgm:t>
    </dgm:pt>
    <dgm:pt modelId="{1FE6142A-7F31-419E-A875-AF89DABBE0FD}" type="pres">
      <dgm:prSet presAssocID="{157405E1-2EF5-4DFA-9756-BECA87301A7A}" presName="composite" presStyleCnt="0">
        <dgm:presLayoutVars>
          <dgm:chMax val="5"/>
          <dgm:dir/>
          <dgm:animLvl val="ctr"/>
          <dgm:resizeHandles val="exact"/>
        </dgm:presLayoutVars>
      </dgm:prSet>
      <dgm:spPr/>
      <dgm:t>
        <a:bodyPr/>
        <a:lstStyle/>
        <a:p>
          <a:endParaRPr lang="en-IN"/>
        </a:p>
      </dgm:t>
    </dgm:pt>
    <dgm:pt modelId="{F5C9217B-CC08-4882-BC9E-B4D499946EDA}" type="pres">
      <dgm:prSet presAssocID="{157405E1-2EF5-4DFA-9756-BECA87301A7A}" presName="cycle" presStyleCnt="0"/>
      <dgm:spPr/>
    </dgm:pt>
    <dgm:pt modelId="{360C0DDB-0ABC-4B3B-9564-EC1ACF6B456E}" type="pres">
      <dgm:prSet presAssocID="{157405E1-2EF5-4DFA-9756-BECA87301A7A}" presName="centerShape" presStyleCnt="0"/>
      <dgm:spPr/>
    </dgm:pt>
    <dgm:pt modelId="{54A88A4E-478A-4D3E-8069-29A31C61DA8B}" type="pres">
      <dgm:prSet presAssocID="{157405E1-2EF5-4DFA-9756-BECA87301A7A}" presName="connSite" presStyleLbl="node1" presStyleIdx="0" presStyleCnt="9"/>
      <dgm:spPr/>
    </dgm:pt>
    <dgm:pt modelId="{82C76B21-4F9D-48B0-AE7F-1AF279187A4D}" type="pres">
      <dgm:prSet presAssocID="{157405E1-2EF5-4DFA-9756-BECA87301A7A}" presName="visible" presStyleLbl="node1" presStyleIdx="0" presStyleCnt="9" custScaleX="495539" custScaleY="49203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pt>
    <dgm:pt modelId="{CB18AF5A-0E73-4719-A3A6-A5A866603C70}" type="pres">
      <dgm:prSet presAssocID="{200C5169-7BB9-431E-89E4-F973E8ABAB13}" presName="Name25" presStyleLbl="parChTrans1D1" presStyleIdx="0" presStyleCnt="8"/>
      <dgm:spPr/>
      <dgm:t>
        <a:bodyPr/>
        <a:lstStyle/>
        <a:p>
          <a:endParaRPr lang="en-IN"/>
        </a:p>
      </dgm:t>
    </dgm:pt>
    <dgm:pt modelId="{A6F3E3AA-DBCC-49D8-BF79-03C06C9B7E68}" type="pres">
      <dgm:prSet presAssocID="{80B776A2-2CA2-4615-BE45-77FA64732650}" presName="node" presStyleCnt="0"/>
      <dgm:spPr/>
    </dgm:pt>
    <dgm:pt modelId="{B485FEF5-69BE-4A4B-BE85-DD27FF513EB5}" type="pres">
      <dgm:prSet presAssocID="{80B776A2-2CA2-4615-BE45-77FA64732650}" presName="parentNode" presStyleLbl="node1" presStyleIdx="1" presStyleCnt="9" custScaleX="273401" custScaleY="273401" custLinFactY="-171086" custLinFactNeighborX="17939" custLinFactNeighborY="-200000">
        <dgm:presLayoutVars>
          <dgm:chMax val="1"/>
          <dgm:bulletEnabled val="1"/>
        </dgm:presLayoutVars>
      </dgm:prSet>
      <dgm:spPr/>
      <dgm:t>
        <a:bodyPr/>
        <a:lstStyle/>
        <a:p>
          <a:endParaRPr lang="en-IN"/>
        </a:p>
      </dgm:t>
    </dgm:pt>
    <dgm:pt modelId="{B7B55BEE-B5C8-4108-9E55-AF54AE100940}" type="pres">
      <dgm:prSet presAssocID="{80B776A2-2CA2-4615-BE45-77FA64732650}" presName="childNode" presStyleLbl="revTx" presStyleIdx="0" presStyleCnt="0">
        <dgm:presLayoutVars>
          <dgm:bulletEnabled val="1"/>
        </dgm:presLayoutVars>
      </dgm:prSet>
      <dgm:spPr/>
    </dgm:pt>
    <dgm:pt modelId="{6626317B-A24C-4822-9FC1-6EF304D90B9D}" type="pres">
      <dgm:prSet presAssocID="{4EAA52A8-00FA-4874-8DE4-9B68F61FCE3F}" presName="Name25" presStyleLbl="parChTrans1D1" presStyleIdx="1" presStyleCnt="8"/>
      <dgm:spPr/>
      <dgm:t>
        <a:bodyPr/>
        <a:lstStyle/>
        <a:p>
          <a:endParaRPr lang="en-IN"/>
        </a:p>
      </dgm:t>
    </dgm:pt>
    <dgm:pt modelId="{A9BC240B-6AA2-4494-9710-DC4452E78ED8}" type="pres">
      <dgm:prSet presAssocID="{78E8A9C9-852F-44E8-AC12-E01937FCC800}" presName="node" presStyleCnt="0"/>
      <dgm:spPr/>
    </dgm:pt>
    <dgm:pt modelId="{C13AC9E2-D12F-435B-A2F2-9F339008621C}" type="pres">
      <dgm:prSet presAssocID="{78E8A9C9-852F-44E8-AC12-E01937FCC800}" presName="parentNode" presStyleLbl="node1" presStyleIdx="2" presStyleCnt="9" custScaleX="273401" custScaleY="273401" custLinFactY="-100000" custLinFactNeighborX="21527" custLinFactNeighborY="-195587">
        <dgm:presLayoutVars>
          <dgm:chMax val="1"/>
          <dgm:bulletEnabled val="1"/>
        </dgm:presLayoutVars>
      </dgm:prSet>
      <dgm:spPr/>
      <dgm:t>
        <a:bodyPr/>
        <a:lstStyle/>
        <a:p>
          <a:endParaRPr lang="en-IN"/>
        </a:p>
      </dgm:t>
    </dgm:pt>
    <dgm:pt modelId="{FA148224-4324-480D-9039-F6A3C27928BB}" type="pres">
      <dgm:prSet presAssocID="{78E8A9C9-852F-44E8-AC12-E01937FCC800}" presName="childNode" presStyleLbl="revTx" presStyleIdx="0" presStyleCnt="0">
        <dgm:presLayoutVars>
          <dgm:bulletEnabled val="1"/>
        </dgm:presLayoutVars>
      </dgm:prSet>
      <dgm:spPr/>
    </dgm:pt>
    <dgm:pt modelId="{BC252CC7-8D26-4329-AC21-AD302FC4654A}" type="pres">
      <dgm:prSet presAssocID="{65ABBE76-9193-4DC0-A602-E36CCCA92705}" presName="Name25" presStyleLbl="parChTrans1D1" presStyleIdx="2" presStyleCnt="8"/>
      <dgm:spPr/>
      <dgm:t>
        <a:bodyPr/>
        <a:lstStyle/>
        <a:p>
          <a:endParaRPr lang="en-IN"/>
        </a:p>
      </dgm:t>
    </dgm:pt>
    <dgm:pt modelId="{E2986F18-2A63-4108-B297-D7B425B56B4C}" type="pres">
      <dgm:prSet presAssocID="{DCC9A6F8-0ACB-42BD-8881-4A5EA245CA39}" presName="node" presStyleCnt="0"/>
      <dgm:spPr/>
    </dgm:pt>
    <dgm:pt modelId="{B9F098C2-EB94-45AC-9A64-D23589F9BAC1}" type="pres">
      <dgm:prSet presAssocID="{DCC9A6F8-0ACB-42BD-8881-4A5EA245CA39}" presName="parentNode" presStyleLbl="node1" presStyleIdx="3" presStyleCnt="9" custScaleX="273401" custScaleY="273401" custLinFactY="-100000" custLinFactNeighborX="44619" custLinFactNeighborY="-130720">
        <dgm:presLayoutVars>
          <dgm:chMax val="1"/>
          <dgm:bulletEnabled val="1"/>
        </dgm:presLayoutVars>
      </dgm:prSet>
      <dgm:spPr/>
      <dgm:t>
        <a:bodyPr/>
        <a:lstStyle/>
        <a:p>
          <a:endParaRPr lang="en-IN"/>
        </a:p>
      </dgm:t>
    </dgm:pt>
    <dgm:pt modelId="{5BD828FF-E970-4A92-97D3-0A3E2CBA2EB4}" type="pres">
      <dgm:prSet presAssocID="{DCC9A6F8-0ACB-42BD-8881-4A5EA245CA39}" presName="childNode" presStyleLbl="revTx" presStyleIdx="0" presStyleCnt="0">
        <dgm:presLayoutVars>
          <dgm:bulletEnabled val="1"/>
        </dgm:presLayoutVars>
      </dgm:prSet>
      <dgm:spPr/>
    </dgm:pt>
    <dgm:pt modelId="{80D31F05-E740-4578-88DD-307EB5CF85E5}" type="pres">
      <dgm:prSet presAssocID="{CA664839-F26E-4161-9CD2-210818503E37}" presName="Name25" presStyleLbl="parChTrans1D1" presStyleIdx="3" presStyleCnt="8"/>
      <dgm:spPr/>
      <dgm:t>
        <a:bodyPr/>
        <a:lstStyle/>
        <a:p>
          <a:endParaRPr lang="en-IN"/>
        </a:p>
      </dgm:t>
    </dgm:pt>
    <dgm:pt modelId="{5A24C05C-3257-4CFC-8BC3-BCF3D95B6A5B}" type="pres">
      <dgm:prSet presAssocID="{E4F3AC27-47DF-408D-B9BC-BA4F814970DE}" presName="node" presStyleCnt="0"/>
      <dgm:spPr/>
    </dgm:pt>
    <dgm:pt modelId="{E2C1A18C-9FC3-4203-A647-20A47856152C}" type="pres">
      <dgm:prSet presAssocID="{E4F3AC27-47DF-408D-B9BC-BA4F814970DE}" presName="parentNode" presStyleLbl="node1" presStyleIdx="4" presStyleCnt="9" custScaleX="273401" custScaleY="273401" custLinFactY="-19658" custLinFactNeighborX="32290" custLinFactNeighborY="-100000">
        <dgm:presLayoutVars>
          <dgm:chMax val="1"/>
          <dgm:bulletEnabled val="1"/>
        </dgm:presLayoutVars>
      </dgm:prSet>
      <dgm:spPr/>
      <dgm:t>
        <a:bodyPr/>
        <a:lstStyle/>
        <a:p>
          <a:endParaRPr lang="en-IN"/>
        </a:p>
      </dgm:t>
    </dgm:pt>
    <dgm:pt modelId="{6A3274AE-9D21-4C93-8B92-AC094EFFC17F}" type="pres">
      <dgm:prSet presAssocID="{E4F3AC27-47DF-408D-B9BC-BA4F814970DE}" presName="childNode" presStyleLbl="revTx" presStyleIdx="0" presStyleCnt="0">
        <dgm:presLayoutVars>
          <dgm:bulletEnabled val="1"/>
        </dgm:presLayoutVars>
      </dgm:prSet>
      <dgm:spPr/>
    </dgm:pt>
    <dgm:pt modelId="{BB528154-801C-45EF-B4B4-7F6302D09D16}" type="pres">
      <dgm:prSet presAssocID="{31AF9C7E-9C82-4393-B6B0-7F5F0A2E9D51}" presName="Name25" presStyleLbl="parChTrans1D1" presStyleIdx="4" presStyleCnt="8"/>
      <dgm:spPr/>
      <dgm:t>
        <a:bodyPr/>
        <a:lstStyle/>
        <a:p>
          <a:endParaRPr lang="en-IN"/>
        </a:p>
      </dgm:t>
    </dgm:pt>
    <dgm:pt modelId="{0742BDB7-152C-4D0B-AF11-6891437B34F4}" type="pres">
      <dgm:prSet presAssocID="{BAEF67BD-2104-4BA4-BCD3-132FDE9AC764}" presName="node" presStyleCnt="0"/>
      <dgm:spPr/>
    </dgm:pt>
    <dgm:pt modelId="{CA6890A7-2AA0-4B71-B2F0-688954FFEA81}" type="pres">
      <dgm:prSet presAssocID="{BAEF67BD-2104-4BA4-BCD3-132FDE9AC764}" presName="parentNode" presStyleLbl="node1" presStyleIdx="5" presStyleCnt="9" custScaleX="273401" custScaleY="273401" custLinFactNeighborX="17939" custLinFactNeighborY="38747">
        <dgm:presLayoutVars>
          <dgm:chMax val="1"/>
          <dgm:bulletEnabled val="1"/>
        </dgm:presLayoutVars>
      </dgm:prSet>
      <dgm:spPr/>
      <dgm:t>
        <a:bodyPr/>
        <a:lstStyle/>
        <a:p>
          <a:endParaRPr lang="en-IN"/>
        </a:p>
      </dgm:t>
    </dgm:pt>
    <dgm:pt modelId="{EE6CD2E0-6E57-4024-BE7A-26FD2C32659A}" type="pres">
      <dgm:prSet presAssocID="{BAEF67BD-2104-4BA4-BCD3-132FDE9AC764}" presName="childNode" presStyleLbl="revTx" presStyleIdx="0" presStyleCnt="0">
        <dgm:presLayoutVars>
          <dgm:bulletEnabled val="1"/>
        </dgm:presLayoutVars>
      </dgm:prSet>
      <dgm:spPr/>
    </dgm:pt>
    <dgm:pt modelId="{AEFD7693-EB03-4C07-8FBE-9C207A69ABF1}" type="pres">
      <dgm:prSet presAssocID="{FB61178F-226C-4A55-89E6-D6A642C68F2A}" presName="Name25" presStyleLbl="parChTrans1D1" presStyleIdx="5" presStyleCnt="8"/>
      <dgm:spPr/>
      <dgm:t>
        <a:bodyPr/>
        <a:lstStyle/>
        <a:p>
          <a:endParaRPr lang="en-IN"/>
        </a:p>
      </dgm:t>
    </dgm:pt>
    <dgm:pt modelId="{D8E2330E-35C9-4272-A8ED-D7B12FBB5866}" type="pres">
      <dgm:prSet presAssocID="{2BD4ABC1-3CB2-4CB0-BF4D-024ABDD33665}" presName="node" presStyleCnt="0"/>
      <dgm:spPr/>
    </dgm:pt>
    <dgm:pt modelId="{2BDBF05E-0603-40D8-80F7-2C8FB14E5346}" type="pres">
      <dgm:prSet presAssocID="{2BD4ABC1-3CB2-4CB0-BF4D-024ABDD33665}" presName="parentNode" presStyleLbl="node1" presStyleIdx="6" presStyleCnt="9" custScaleX="273401" custScaleY="273401" custLinFactY="61825" custLinFactNeighborX="32290" custLinFactNeighborY="100000">
        <dgm:presLayoutVars>
          <dgm:chMax val="1"/>
          <dgm:bulletEnabled val="1"/>
        </dgm:presLayoutVars>
      </dgm:prSet>
      <dgm:spPr/>
      <dgm:t>
        <a:bodyPr/>
        <a:lstStyle/>
        <a:p>
          <a:endParaRPr lang="en-IN"/>
        </a:p>
      </dgm:t>
    </dgm:pt>
    <dgm:pt modelId="{0541EF9E-A00C-4C05-A6AC-A34A83985576}" type="pres">
      <dgm:prSet presAssocID="{2BD4ABC1-3CB2-4CB0-BF4D-024ABDD33665}" presName="childNode" presStyleLbl="revTx" presStyleIdx="0" presStyleCnt="0">
        <dgm:presLayoutVars>
          <dgm:bulletEnabled val="1"/>
        </dgm:presLayoutVars>
      </dgm:prSet>
      <dgm:spPr/>
    </dgm:pt>
    <dgm:pt modelId="{BB5C3A7B-C009-4604-B81A-77AE5F367078}" type="pres">
      <dgm:prSet presAssocID="{1D6F7EE3-05A2-45EC-A2B8-CA5A7C882949}" presName="Name25" presStyleLbl="parChTrans1D1" presStyleIdx="6" presStyleCnt="8"/>
      <dgm:spPr/>
      <dgm:t>
        <a:bodyPr/>
        <a:lstStyle/>
        <a:p>
          <a:endParaRPr lang="en-IN"/>
        </a:p>
      </dgm:t>
    </dgm:pt>
    <dgm:pt modelId="{D3E53078-5F23-4B02-9F0A-4C550A145F9E}" type="pres">
      <dgm:prSet presAssocID="{35F1BED6-ED87-4C5C-BD1C-755F1AD8759E}" presName="node" presStyleCnt="0"/>
      <dgm:spPr/>
    </dgm:pt>
    <dgm:pt modelId="{12AEFBCE-5587-40F2-8D69-E7600762A575}" type="pres">
      <dgm:prSet presAssocID="{35F1BED6-ED87-4C5C-BD1C-755F1AD8759E}" presName="parentNode" presStyleLbl="node1" presStyleIdx="7" presStyleCnt="9" custScaleX="273401" custScaleY="273401" custLinFactY="100000" custLinFactNeighborX="28703" custLinFactNeighborY="166117">
        <dgm:presLayoutVars>
          <dgm:chMax val="1"/>
          <dgm:bulletEnabled val="1"/>
        </dgm:presLayoutVars>
      </dgm:prSet>
      <dgm:spPr/>
      <dgm:t>
        <a:bodyPr/>
        <a:lstStyle/>
        <a:p>
          <a:endParaRPr lang="en-IN"/>
        </a:p>
      </dgm:t>
    </dgm:pt>
    <dgm:pt modelId="{41ACF03F-D1D4-4197-9F74-581CEAA3DD1A}" type="pres">
      <dgm:prSet presAssocID="{35F1BED6-ED87-4C5C-BD1C-755F1AD8759E}" presName="childNode" presStyleLbl="revTx" presStyleIdx="0" presStyleCnt="0">
        <dgm:presLayoutVars>
          <dgm:bulletEnabled val="1"/>
        </dgm:presLayoutVars>
      </dgm:prSet>
      <dgm:spPr/>
    </dgm:pt>
    <dgm:pt modelId="{65804062-DD68-4A2A-AC25-5B52328B7AA9}" type="pres">
      <dgm:prSet presAssocID="{691A7EF2-3495-4A83-BB16-66BB6CEEB0E5}" presName="Name25" presStyleLbl="parChTrans1D1" presStyleIdx="7" presStyleCnt="8"/>
      <dgm:spPr/>
      <dgm:t>
        <a:bodyPr/>
        <a:lstStyle/>
        <a:p>
          <a:endParaRPr lang="en-IN"/>
        </a:p>
      </dgm:t>
    </dgm:pt>
    <dgm:pt modelId="{4F9BB5D2-40B7-4C66-AF69-EAE7B393E671}" type="pres">
      <dgm:prSet presAssocID="{DBF8CC38-9CC7-4FD1-B738-093CA5C3B5D0}" presName="node" presStyleCnt="0"/>
      <dgm:spPr/>
    </dgm:pt>
    <dgm:pt modelId="{52C75FD7-8046-44E7-9048-88B3CB920AFF}" type="pres">
      <dgm:prSet presAssocID="{DBF8CC38-9CC7-4FD1-B738-093CA5C3B5D0}" presName="parentNode" presStyleLbl="node1" presStyleIdx="8" presStyleCnt="9" custScaleX="273401" custScaleY="273401" custLinFactY="200000" custLinFactNeighborX="-39986" custLinFactNeighborY="200598">
        <dgm:presLayoutVars>
          <dgm:chMax val="1"/>
          <dgm:bulletEnabled val="1"/>
        </dgm:presLayoutVars>
      </dgm:prSet>
      <dgm:spPr/>
      <dgm:t>
        <a:bodyPr/>
        <a:lstStyle/>
        <a:p>
          <a:endParaRPr lang="en-IN"/>
        </a:p>
      </dgm:t>
    </dgm:pt>
    <dgm:pt modelId="{2E14AF62-F4E7-4134-89BE-9B3D8B844766}" type="pres">
      <dgm:prSet presAssocID="{DBF8CC38-9CC7-4FD1-B738-093CA5C3B5D0}" presName="childNode" presStyleLbl="revTx" presStyleIdx="0" presStyleCnt="0">
        <dgm:presLayoutVars>
          <dgm:bulletEnabled val="1"/>
        </dgm:presLayoutVars>
      </dgm:prSet>
      <dgm:spPr/>
    </dgm:pt>
  </dgm:ptLst>
  <dgm:cxnLst>
    <dgm:cxn modelId="{D661762D-8A8E-468D-A840-05943E4E2B69}" type="presOf" srcId="{31AF9C7E-9C82-4393-B6B0-7F5F0A2E9D51}" destId="{BB528154-801C-45EF-B4B4-7F6302D09D16}" srcOrd="0" destOrd="0" presId="urn:microsoft.com/office/officeart/2005/8/layout/radial2"/>
    <dgm:cxn modelId="{5EA55F36-D9A3-416E-8E8A-41466E278432}" type="presOf" srcId="{DBF8CC38-9CC7-4FD1-B738-093CA5C3B5D0}" destId="{52C75FD7-8046-44E7-9048-88B3CB920AFF}" srcOrd="0" destOrd="0" presId="urn:microsoft.com/office/officeart/2005/8/layout/radial2"/>
    <dgm:cxn modelId="{395D23F5-9068-4BF3-9AC6-B6439D95A199}" type="presOf" srcId="{CA664839-F26E-4161-9CD2-210818503E37}" destId="{80D31F05-E740-4578-88DD-307EB5CF85E5}" srcOrd="0" destOrd="0" presId="urn:microsoft.com/office/officeart/2005/8/layout/radial2"/>
    <dgm:cxn modelId="{92D16EF5-4257-411E-84E1-8688F6EF088B}" type="presOf" srcId="{35F1BED6-ED87-4C5C-BD1C-755F1AD8759E}" destId="{12AEFBCE-5587-40F2-8D69-E7600762A575}" srcOrd="0" destOrd="0" presId="urn:microsoft.com/office/officeart/2005/8/layout/radial2"/>
    <dgm:cxn modelId="{59155787-9BF3-42E3-B138-1BBABE891AC3}" srcId="{157405E1-2EF5-4DFA-9756-BECA87301A7A}" destId="{35F1BED6-ED87-4C5C-BD1C-755F1AD8759E}" srcOrd="6" destOrd="0" parTransId="{1D6F7EE3-05A2-45EC-A2B8-CA5A7C882949}" sibTransId="{08BCC7F8-013E-4B53-8BB0-2D15A09F1BE6}"/>
    <dgm:cxn modelId="{19D1DB16-1C0A-47D7-9EB0-1FD5358819F9}" type="presOf" srcId="{DCC9A6F8-0ACB-42BD-8881-4A5EA245CA39}" destId="{B9F098C2-EB94-45AC-9A64-D23589F9BAC1}" srcOrd="0" destOrd="0" presId="urn:microsoft.com/office/officeart/2005/8/layout/radial2"/>
    <dgm:cxn modelId="{72932A65-8797-4830-A14C-F3E608A00A7E}" srcId="{157405E1-2EF5-4DFA-9756-BECA87301A7A}" destId="{78E8A9C9-852F-44E8-AC12-E01937FCC800}" srcOrd="1" destOrd="0" parTransId="{4EAA52A8-00FA-4874-8DE4-9B68F61FCE3F}" sibTransId="{17581543-FE5F-4E13-B4FB-5EF31B2980AD}"/>
    <dgm:cxn modelId="{4478002F-FDE0-439E-8FC7-CC7399885D9E}" type="presOf" srcId="{80B776A2-2CA2-4615-BE45-77FA64732650}" destId="{B485FEF5-69BE-4A4B-BE85-DD27FF513EB5}" srcOrd="0" destOrd="0" presId="urn:microsoft.com/office/officeart/2005/8/layout/radial2"/>
    <dgm:cxn modelId="{3080753B-7068-4DDB-939D-800A2204D017}" type="presOf" srcId="{E4F3AC27-47DF-408D-B9BC-BA4F814970DE}" destId="{E2C1A18C-9FC3-4203-A647-20A47856152C}" srcOrd="0" destOrd="0" presId="urn:microsoft.com/office/officeart/2005/8/layout/radial2"/>
    <dgm:cxn modelId="{860E2D8F-B6A4-43C7-8D6D-9441D12ABF3F}" srcId="{157405E1-2EF5-4DFA-9756-BECA87301A7A}" destId="{80B776A2-2CA2-4615-BE45-77FA64732650}" srcOrd="0" destOrd="0" parTransId="{200C5169-7BB9-431E-89E4-F973E8ABAB13}" sibTransId="{33661248-ABC3-43FE-9F72-B321172D9CCC}"/>
    <dgm:cxn modelId="{0F5765E6-91C8-4F2B-8044-075B22E49458}" srcId="{157405E1-2EF5-4DFA-9756-BECA87301A7A}" destId="{2BD4ABC1-3CB2-4CB0-BF4D-024ABDD33665}" srcOrd="5" destOrd="0" parTransId="{FB61178F-226C-4A55-89E6-D6A642C68F2A}" sibTransId="{A4B5CE2A-3038-49F6-9613-D0B9F87A81EE}"/>
    <dgm:cxn modelId="{CADEA812-9694-4CD9-93CB-A22F66362FF9}" type="presOf" srcId="{65ABBE76-9193-4DC0-A602-E36CCCA92705}" destId="{BC252CC7-8D26-4329-AC21-AD302FC4654A}" srcOrd="0" destOrd="0" presId="urn:microsoft.com/office/officeart/2005/8/layout/radial2"/>
    <dgm:cxn modelId="{DCF74BCD-96F7-454B-ABF6-3C1ABA96F068}" type="presOf" srcId="{FB61178F-226C-4A55-89E6-D6A642C68F2A}" destId="{AEFD7693-EB03-4C07-8FBE-9C207A69ABF1}" srcOrd="0" destOrd="0" presId="urn:microsoft.com/office/officeart/2005/8/layout/radial2"/>
    <dgm:cxn modelId="{D0A9B238-1BCC-4B2F-AC22-21602F8FE691}" srcId="{157405E1-2EF5-4DFA-9756-BECA87301A7A}" destId="{DCC9A6F8-0ACB-42BD-8881-4A5EA245CA39}" srcOrd="2" destOrd="0" parTransId="{65ABBE76-9193-4DC0-A602-E36CCCA92705}" sibTransId="{9ED24731-055A-473C-AC2A-F8B4C7E0EA7E}"/>
    <dgm:cxn modelId="{45755305-B273-427B-8452-89A97291397B}" srcId="{157405E1-2EF5-4DFA-9756-BECA87301A7A}" destId="{BAEF67BD-2104-4BA4-BCD3-132FDE9AC764}" srcOrd="4" destOrd="0" parTransId="{31AF9C7E-9C82-4393-B6B0-7F5F0A2E9D51}" sibTransId="{B34B2265-8001-4ACE-A1EF-09E023A3436E}"/>
    <dgm:cxn modelId="{011D64DE-8AD0-4AC2-B17B-CB990C514795}" type="presOf" srcId="{2BD4ABC1-3CB2-4CB0-BF4D-024ABDD33665}" destId="{2BDBF05E-0603-40D8-80F7-2C8FB14E5346}" srcOrd="0" destOrd="0" presId="urn:microsoft.com/office/officeart/2005/8/layout/radial2"/>
    <dgm:cxn modelId="{3E08A19F-8D1E-48FE-981B-25045C12E47D}" type="presOf" srcId="{157405E1-2EF5-4DFA-9756-BECA87301A7A}" destId="{1FE6142A-7F31-419E-A875-AF89DABBE0FD}" srcOrd="0" destOrd="0" presId="urn:microsoft.com/office/officeart/2005/8/layout/radial2"/>
    <dgm:cxn modelId="{F9675832-8E55-45CA-AC28-86B430C0F891}" type="presOf" srcId="{200C5169-7BB9-431E-89E4-F973E8ABAB13}" destId="{CB18AF5A-0E73-4719-A3A6-A5A866603C70}" srcOrd="0" destOrd="0" presId="urn:microsoft.com/office/officeart/2005/8/layout/radial2"/>
    <dgm:cxn modelId="{ABBF2F6F-7493-4B8E-AC20-224803F5D4FD}" type="presOf" srcId="{691A7EF2-3495-4A83-BB16-66BB6CEEB0E5}" destId="{65804062-DD68-4A2A-AC25-5B52328B7AA9}" srcOrd="0" destOrd="0" presId="urn:microsoft.com/office/officeart/2005/8/layout/radial2"/>
    <dgm:cxn modelId="{79CCA8BA-02D4-44DD-B3AF-73D6A1740742}" type="presOf" srcId="{4EAA52A8-00FA-4874-8DE4-9B68F61FCE3F}" destId="{6626317B-A24C-4822-9FC1-6EF304D90B9D}" srcOrd="0" destOrd="0" presId="urn:microsoft.com/office/officeart/2005/8/layout/radial2"/>
    <dgm:cxn modelId="{80241AD6-5A04-494D-9ADB-644AC72E5354}" srcId="{157405E1-2EF5-4DFA-9756-BECA87301A7A}" destId="{E4F3AC27-47DF-408D-B9BC-BA4F814970DE}" srcOrd="3" destOrd="0" parTransId="{CA664839-F26E-4161-9CD2-210818503E37}" sibTransId="{1C36CA2A-8503-4BB5-9439-1B0604811E36}"/>
    <dgm:cxn modelId="{AD6BDD0E-064F-44BA-88EF-6F4F53FF0099}" type="presOf" srcId="{78E8A9C9-852F-44E8-AC12-E01937FCC800}" destId="{C13AC9E2-D12F-435B-A2F2-9F339008621C}" srcOrd="0" destOrd="0" presId="urn:microsoft.com/office/officeart/2005/8/layout/radial2"/>
    <dgm:cxn modelId="{CC4DAD11-3AE8-4BDA-BBF5-4583D46B7F52}" type="presOf" srcId="{BAEF67BD-2104-4BA4-BCD3-132FDE9AC764}" destId="{CA6890A7-2AA0-4B71-B2F0-688954FFEA81}" srcOrd="0" destOrd="0" presId="urn:microsoft.com/office/officeart/2005/8/layout/radial2"/>
    <dgm:cxn modelId="{DFCFD971-08A0-4A17-AEA5-9CE60C614719}" srcId="{157405E1-2EF5-4DFA-9756-BECA87301A7A}" destId="{DBF8CC38-9CC7-4FD1-B738-093CA5C3B5D0}" srcOrd="7" destOrd="0" parTransId="{691A7EF2-3495-4A83-BB16-66BB6CEEB0E5}" sibTransId="{14858761-2FFB-468C-B46F-13012934959E}"/>
    <dgm:cxn modelId="{7847C8C8-3D86-48EA-B566-887CC7B57965}" type="presOf" srcId="{1D6F7EE3-05A2-45EC-A2B8-CA5A7C882949}" destId="{BB5C3A7B-C009-4604-B81A-77AE5F367078}" srcOrd="0" destOrd="0" presId="urn:microsoft.com/office/officeart/2005/8/layout/radial2"/>
    <dgm:cxn modelId="{C7505603-5057-427D-9581-C277AF9B0068}" type="presParOf" srcId="{1FE6142A-7F31-419E-A875-AF89DABBE0FD}" destId="{F5C9217B-CC08-4882-BC9E-B4D499946EDA}" srcOrd="0" destOrd="0" presId="urn:microsoft.com/office/officeart/2005/8/layout/radial2"/>
    <dgm:cxn modelId="{ADACB7D7-8DC4-4013-9249-D945887AC56A}" type="presParOf" srcId="{F5C9217B-CC08-4882-BC9E-B4D499946EDA}" destId="{360C0DDB-0ABC-4B3B-9564-EC1ACF6B456E}" srcOrd="0" destOrd="0" presId="urn:microsoft.com/office/officeart/2005/8/layout/radial2"/>
    <dgm:cxn modelId="{B69948C4-EB7C-46B6-ABA8-C53FDE069ABF}" type="presParOf" srcId="{360C0DDB-0ABC-4B3B-9564-EC1ACF6B456E}" destId="{54A88A4E-478A-4D3E-8069-29A31C61DA8B}" srcOrd="0" destOrd="0" presId="urn:microsoft.com/office/officeart/2005/8/layout/radial2"/>
    <dgm:cxn modelId="{87ACED28-EF3A-4727-91E2-1033A8EC7022}" type="presParOf" srcId="{360C0DDB-0ABC-4B3B-9564-EC1ACF6B456E}" destId="{82C76B21-4F9D-48B0-AE7F-1AF279187A4D}" srcOrd="1" destOrd="0" presId="urn:microsoft.com/office/officeart/2005/8/layout/radial2"/>
    <dgm:cxn modelId="{B1997923-E20B-40E1-9BAE-8F8E1BD407EA}" type="presParOf" srcId="{F5C9217B-CC08-4882-BC9E-B4D499946EDA}" destId="{CB18AF5A-0E73-4719-A3A6-A5A866603C70}" srcOrd="1" destOrd="0" presId="urn:microsoft.com/office/officeart/2005/8/layout/radial2"/>
    <dgm:cxn modelId="{ECA4564F-5404-4C81-BCAD-1EBBF54026F3}" type="presParOf" srcId="{F5C9217B-CC08-4882-BC9E-B4D499946EDA}" destId="{A6F3E3AA-DBCC-49D8-BF79-03C06C9B7E68}" srcOrd="2" destOrd="0" presId="urn:microsoft.com/office/officeart/2005/8/layout/radial2"/>
    <dgm:cxn modelId="{80C057F4-E675-4FA1-AB3C-84D799FF8FA4}" type="presParOf" srcId="{A6F3E3AA-DBCC-49D8-BF79-03C06C9B7E68}" destId="{B485FEF5-69BE-4A4B-BE85-DD27FF513EB5}" srcOrd="0" destOrd="0" presId="urn:microsoft.com/office/officeart/2005/8/layout/radial2"/>
    <dgm:cxn modelId="{78005F24-6CE8-4A21-B12A-B697B2DF4E18}" type="presParOf" srcId="{A6F3E3AA-DBCC-49D8-BF79-03C06C9B7E68}" destId="{B7B55BEE-B5C8-4108-9E55-AF54AE100940}" srcOrd="1" destOrd="0" presId="urn:microsoft.com/office/officeart/2005/8/layout/radial2"/>
    <dgm:cxn modelId="{57245B5C-C8FC-4057-AA42-E9ED71A16BCD}" type="presParOf" srcId="{F5C9217B-CC08-4882-BC9E-B4D499946EDA}" destId="{6626317B-A24C-4822-9FC1-6EF304D90B9D}" srcOrd="3" destOrd="0" presId="urn:microsoft.com/office/officeart/2005/8/layout/radial2"/>
    <dgm:cxn modelId="{E5C3B98A-01B3-4DBD-87BD-0A48E243560C}" type="presParOf" srcId="{F5C9217B-CC08-4882-BC9E-B4D499946EDA}" destId="{A9BC240B-6AA2-4494-9710-DC4452E78ED8}" srcOrd="4" destOrd="0" presId="urn:microsoft.com/office/officeart/2005/8/layout/radial2"/>
    <dgm:cxn modelId="{C8E63927-3152-41B3-B0A4-16532E1EC496}" type="presParOf" srcId="{A9BC240B-6AA2-4494-9710-DC4452E78ED8}" destId="{C13AC9E2-D12F-435B-A2F2-9F339008621C}" srcOrd="0" destOrd="0" presId="urn:microsoft.com/office/officeart/2005/8/layout/radial2"/>
    <dgm:cxn modelId="{D829E771-7274-4BE1-86F7-396EF5A00A46}" type="presParOf" srcId="{A9BC240B-6AA2-4494-9710-DC4452E78ED8}" destId="{FA148224-4324-480D-9039-F6A3C27928BB}" srcOrd="1" destOrd="0" presId="urn:microsoft.com/office/officeart/2005/8/layout/radial2"/>
    <dgm:cxn modelId="{A3E34B0D-9879-4270-85AC-E7E25A439FF8}" type="presParOf" srcId="{F5C9217B-CC08-4882-BC9E-B4D499946EDA}" destId="{BC252CC7-8D26-4329-AC21-AD302FC4654A}" srcOrd="5" destOrd="0" presId="urn:microsoft.com/office/officeart/2005/8/layout/radial2"/>
    <dgm:cxn modelId="{B6DBE5FE-D565-4D2C-812C-0C407E0F8144}" type="presParOf" srcId="{F5C9217B-CC08-4882-BC9E-B4D499946EDA}" destId="{E2986F18-2A63-4108-B297-D7B425B56B4C}" srcOrd="6" destOrd="0" presId="urn:microsoft.com/office/officeart/2005/8/layout/radial2"/>
    <dgm:cxn modelId="{D64AB338-2CBC-45EA-99C4-741FADED93F2}" type="presParOf" srcId="{E2986F18-2A63-4108-B297-D7B425B56B4C}" destId="{B9F098C2-EB94-45AC-9A64-D23589F9BAC1}" srcOrd="0" destOrd="0" presId="urn:microsoft.com/office/officeart/2005/8/layout/radial2"/>
    <dgm:cxn modelId="{8C41BE16-03DD-4B10-A23B-9522104586AA}" type="presParOf" srcId="{E2986F18-2A63-4108-B297-D7B425B56B4C}" destId="{5BD828FF-E970-4A92-97D3-0A3E2CBA2EB4}" srcOrd="1" destOrd="0" presId="urn:microsoft.com/office/officeart/2005/8/layout/radial2"/>
    <dgm:cxn modelId="{3F7895E2-FAF5-41C8-83BA-84E998B30D45}" type="presParOf" srcId="{F5C9217B-CC08-4882-BC9E-B4D499946EDA}" destId="{80D31F05-E740-4578-88DD-307EB5CF85E5}" srcOrd="7" destOrd="0" presId="urn:microsoft.com/office/officeart/2005/8/layout/radial2"/>
    <dgm:cxn modelId="{45B93C4A-B98D-4AAC-BA07-F2611749DB7D}" type="presParOf" srcId="{F5C9217B-CC08-4882-BC9E-B4D499946EDA}" destId="{5A24C05C-3257-4CFC-8BC3-BCF3D95B6A5B}" srcOrd="8" destOrd="0" presId="urn:microsoft.com/office/officeart/2005/8/layout/radial2"/>
    <dgm:cxn modelId="{A93ABCCF-B4C5-474A-9B13-8B9AE86BE2AA}" type="presParOf" srcId="{5A24C05C-3257-4CFC-8BC3-BCF3D95B6A5B}" destId="{E2C1A18C-9FC3-4203-A647-20A47856152C}" srcOrd="0" destOrd="0" presId="urn:microsoft.com/office/officeart/2005/8/layout/radial2"/>
    <dgm:cxn modelId="{633A48BC-DBF9-4B92-AEFB-EC3D911FB2B8}" type="presParOf" srcId="{5A24C05C-3257-4CFC-8BC3-BCF3D95B6A5B}" destId="{6A3274AE-9D21-4C93-8B92-AC094EFFC17F}" srcOrd="1" destOrd="0" presId="urn:microsoft.com/office/officeart/2005/8/layout/radial2"/>
    <dgm:cxn modelId="{D3A78E31-2BE3-426B-AD39-29A634D8E532}" type="presParOf" srcId="{F5C9217B-CC08-4882-BC9E-B4D499946EDA}" destId="{BB528154-801C-45EF-B4B4-7F6302D09D16}" srcOrd="9" destOrd="0" presId="urn:microsoft.com/office/officeart/2005/8/layout/radial2"/>
    <dgm:cxn modelId="{AD56BE02-DC8A-402B-9CAD-DADBE4A6404C}" type="presParOf" srcId="{F5C9217B-CC08-4882-BC9E-B4D499946EDA}" destId="{0742BDB7-152C-4D0B-AF11-6891437B34F4}" srcOrd="10" destOrd="0" presId="urn:microsoft.com/office/officeart/2005/8/layout/radial2"/>
    <dgm:cxn modelId="{3E4C032F-FA35-496C-B1D9-C67D1A9F7482}" type="presParOf" srcId="{0742BDB7-152C-4D0B-AF11-6891437B34F4}" destId="{CA6890A7-2AA0-4B71-B2F0-688954FFEA81}" srcOrd="0" destOrd="0" presId="urn:microsoft.com/office/officeart/2005/8/layout/radial2"/>
    <dgm:cxn modelId="{C203ECD5-819B-4BA7-813F-CC6643A8DDBE}" type="presParOf" srcId="{0742BDB7-152C-4D0B-AF11-6891437B34F4}" destId="{EE6CD2E0-6E57-4024-BE7A-26FD2C32659A}" srcOrd="1" destOrd="0" presId="urn:microsoft.com/office/officeart/2005/8/layout/radial2"/>
    <dgm:cxn modelId="{233C7E77-CA66-421F-B47F-5AF18BEFDEBE}" type="presParOf" srcId="{F5C9217B-CC08-4882-BC9E-B4D499946EDA}" destId="{AEFD7693-EB03-4C07-8FBE-9C207A69ABF1}" srcOrd="11" destOrd="0" presId="urn:microsoft.com/office/officeart/2005/8/layout/radial2"/>
    <dgm:cxn modelId="{5527E58C-F9D4-4BFF-B75E-462F3094BCDF}" type="presParOf" srcId="{F5C9217B-CC08-4882-BC9E-B4D499946EDA}" destId="{D8E2330E-35C9-4272-A8ED-D7B12FBB5866}" srcOrd="12" destOrd="0" presId="urn:microsoft.com/office/officeart/2005/8/layout/radial2"/>
    <dgm:cxn modelId="{7A47351C-5882-4F06-B810-E648DAD3F2F6}" type="presParOf" srcId="{D8E2330E-35C9-4272-A8ED-D7B12FBB5866}" destId="{2BDBF05E-0603-40D8-80F7-2C8FB14E5346}" srcOrd="0" destOrd="0" presId="urn:microsoft.com/office/officeart/2005/8/layout/radial2"/>
    <dgm:cxn modelId="{2CFE9A89-8FBB-4029-9A88-3CDB367BE594}" type="presParOf" srcId="{D8E2330E-35C9-4272-A8ED-D7B12FBB5866}" destId="{0541EF9E-A00C-4C05-A6AC-A34A83985576}" srcOrd="1" destOrd="0" presId="urn:microsoft.com/office/officeart/2005/8/layout/radial2"/>
    <dgm:cxn modelId="{5AB6A505-0438-4BE5-8472-4A4847E26117}" type="presParOf" srcId="{F5C9217B-CC08-4882-BC9E-B4D499946EDA}" destId="{BB5C3A7B-C009-4604-B81A-77AE5F367078}" srcOrd="13" destOrd="0" presId="urn:microsoft.com/office/officeart/2005/8/layout/radial2"/>
    <dgm:cxn modelId="{376E019B-F507-47D3-9895-D6910F8552D7}" type="presParOf" srcId="{F5C9217B-CC08-4882-BC9E-B4D499946EDA}" destId="{D3E53078-5F23-4B02-9F0A-4C550A145F9E}" srcOrd="14" destOrd="0" presId="urn:microsoft.com/office/officeart/2005/8/layout/radial2"/>
    <dgm:cxn modelId="{7A109CD6-9965-4E58-B6B5-5FE946696C04}" type="presParOf" srcId="{D3E53078-5F23-4B02-9F0A-4C550A145F9E}" destId="{12AEFBCE-5587-40F2-8D69-E7600762A575}" srcOrd="0" destOrd="0" presId="urn:microsoft.com/office/officeart/2005/8/layout/radial2"/>
    <dgm:cxn modelId="{F1AA148C-45B3-482A-A7FC-991B619366D3}" type="presParOf" srcId="{D3E53078-5F23-4B02-9F0A-4C550A145F9E}" destId="{41ACF03F-D1D4-4197-9F74-581CEAA3DD1A}" srcOrd="1" destOrd="0" presId="urn:microsoft.com/office/officeart/2005/8/layout/radial2"/>
    <dgm:cxn modelId="{DADFB227-E2D5-4BCF-A290-06A544355671}" type="presParOf" srcId="{F5C9217B-CC08-4882-BC9E-B4D499946EDA}" destId="{65804062-DD68-4A2A-AC25-5B52328B7AA9}" srcOrd="15" destOrd="0" presId="urn:microsoft.com/office/officeart/2005/8/layout/radial2"/>
    <dgm:cxn modelId="{80F33183-2A36-4A79-A7B7-8074E5D1D3E5}" type="presParOf" srcId="{F5C9217B-CC08-4882-BC9E-B4D499946EDA}" destId="{4F9BB5D2-40B7-4C66-AF69-EAE7B393E671}" srcOrd="16" destOrd="0" presId="urn:microsoft.com/office/officeart/2005/8/layout/radial2"/>
    <dgm:cxn modelId="{66EAFDF8-8FDA-4D43-9A67-32A9AA923839}" type="presParOf" srcId="{4F9BB5D2-40B7-4C66-AF69-EAE7B393E671}" destId="{52C75FD7-8046-44E7-9048-88B3CB920AFF}" srcOrd="0" destOrd="0" presId="urn:microsoft.com/office/officeart/2005/8/layout/radial2"/>
    <dgm:cxn modelId="{D7955CCE-E630-407C-AD48-A9A471F10D4B}" type="presParOf" srcId="{4F9BB5D2-40B7-4C66-AF69-EAE7B393E671}" destId="{2E14AF62-F4E7-4134-89BE-9B3D8B844766}"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12CBD2-67BC-40F7-8EB6-1B79D93CA21C}"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IN"/>
        </a:p>
      </dgm:t>
    </dgm:pt>
    <dgm:pt modelId="{C73894EB-3A83-400B-B59B-5C5106E06430}">
      <dgm:prSet/>
      <dgm:spPr/>
      <dgm:t>
        <a:bodyPr/>
        <a:lstStyle/>
        <a:p>
          <a:pPr rtl="0"/>
          <a:r>
            <a:rPr lang="en-US" b="1" dirty="0"/>
            <a:t>Type of crowdfunding model</a:t>
          </a:r>
          <a:endParaRPr lang="en-IN" dirty="0"/>
        </a:p>
      </dgm:t>
    </dgm:pt>
    <dgm:pt modelId="{C3A0A7D7-4D53-4E33-A2C6-17A3997B25B8}" type="parTrans" cxnId="{71DA2D80-D13D-4C32-AAF1-F48EBC8849DF}">
      <dgm:prSet/>
      <dgm:spPr/>
      <dgm:t>
        <a:bodyPr/>
        <a:lstStyle/>
        <a:p>
          <a:endParaRPr lang="en-IN"/>
        </a:p>
      </dgm:t>
    </dgm:pt>
    <dgm:pt modelId="{0CA580BF-CD95-4C44-B089-B211C83610DA}" type="sibTrans" cxnId="{71DA2D80-D13D-4C32-AAF1-F48EBC8849DF}">
      <dgm:prSet/>
      <dgm:spPr/>
      <dgm:t>
        <a:bodyPr/>
        <a:lstStyle/>
        <a:p>
          <a:endParaRPr lang="en-IN"/>
        </a:p>
      </dgm:t>
    </dgm:pt>
    <dgm:pt modelId="{CA359953-5A08-44BC-B8DC-25F78B302DFC}">
      <dgm:prSet/>
      <dgm:spPr/>
      <dgm:t>
        <a:bodyPr/>
        <a:lstStyle/>
        <a:p>
          <a:pPr rtl="0"/>
          <a:r>
            <a:rPr lang="en-US" b="1"/>
            <a:t>Features and performance</a:t>
          </a:r>
          <a:endParaRPr lang="en-IN"/>
        </a:p>
      </dgm:t>
    </dgm:pt>
    <dgm:pt modelId="{AB99DD80-BF4B-4B7C-9F81-49ED517BF496}" type="parTrans" cxnId="{BF695E8E-4DD9-4265-84FF-CA9E62C5728D}">
      <dgm:prSet/>
      <dgm:spPr/>
      <dgm:t>
        <a:bodyPr/>
        <a:lstStyle/>
        <a:p>
          <a:endParaRPr lang="en-IN"/>
        </a:p>
      </dgm:t>
    </dgm:pt>
    <dgm:pt modelId="{56111C13-E1BB-42D9-8AA8-97FA33595071}" type="sibTrans" cxnId="{BF695E8E-4DD9-4265-84FF-CA9E62C5728D}">
      <dgm:prSet/>
      <dgm:spPr/>
      <dgm:t>
        <a:bodyPr/>
        <a:lstStyle/>
        <a:p>
          <a:endParaRPr lang="en-IN"/>
        </a:p>
      </dgm:t>
    </dgm:pt>
    <dgm:pt modelId="{1475E603-A47E-4155-8D2C-82D5116BD7BD}">
      <dgm:prSet/>
      <dgm:spPr/>
      <dgm:t>
        <a:bodyPr/>
        <a:lstStyle/>
        <a:p>
          <a:pPr rtl="0"/>
          <a:r>
            <a:rPr lang="en-US" b="1"/>
            <a:t>Trust and fraud protection</a:t>
          </a:r>
          <a:endParaRPr lang="en-IN"/>
        </a:p>
      </dgm:t>
    </dgm:pt>
    <dgm:pt modelId="{4A48935E-85A9-4BA9-A547-C23106298A8F}" type="parTrans" cxnId="{33DD8E39-390B-415D-8D57-95AEB08EC9FF}">
      <dgm:prSet/>
      <dgm:spPr/>
      <dgm:t>
        <a:bodyPr/>
        <a:lstStyle/>
        <a:p>
          <a:endParaRPr lang="en-IN"/>
        </a:p>
      </dgm:t>
    </dgm:pt>
    <dgm:pt modelId="{7041089F-5B2E-452E-96D7-1AC6C84C5CB2}" type="sibTrans" cxnId="{33DD8E39-390B-415D-8D57-95AEB08EC9FF}">
      <dgm:prSet/>
      <dgm:spPr/>
      <dgm:t>
        <a:bodyPr/>
        <a:lstStyle/>
        <a:p>
          <a:endParaRPr lang="en-IN"/>
        </a:p>
      </dgm:t>
    </dgm:pt>
    <dgm:pt modelId="{B3694C5E-FF11-4859-9636-BF09A4DF00FB}">
      <dgm:prSet/>
      <dgm:spPr/>
      <dgm:t>
        <a:bodyPr/>
        <a:lstStyle/>
        <a:p>
          <a:pPr rtl="0"/>
          <a:r>
            <a:rPr lang="en-US" b="1" dirty="0"/>
            <a:t>Customer support</a:t>
          </a:r>
          <a:endParaRPr lang="en-IN" dirty="0"/>
        </a:p>
      </dgm:t>
    </dgm:pt>
    <dgm:pt modelId="{56AD86A5-DBDB-43F3-B008-B1F2A3340488}" type="parTrans" cxnId="{A6169738-89A0-4390-B915-3853816DA7F9}">
      <dgm:prSet/>
      <dgm:spPr/>
      <dgm:t>
        <a:bodyPr/>
        <a:lstStyle/>
        <a:p>
          <a:endParaRPr lang="en-IN"/>
        </a:p>
      </dgm:t>
    </dgm:pt>
    <dgm:pt modelId="{79C58C73-373F-45B1-B632-DDA391B8F937}" type="sibTrans" cxnId="{A6169738-89A0-4390-B915-3853816DA7F9}">
      <dgm:prSet/>
      <dgm:spPr/>
      <dgm:t>
        <a:bodyPr/>
        <a:lstStyle/>
        <a:p>
          <a:endParaRPr lang="en-IN"/>
        </a:p>
      </dgm:t>
    </dgm:pt>
    <dgm:pt modelId="{718716DF-3F13-45B4-95C1-9FE7452F1A06}">
      <dgm:prSet/>
      <dgm:spPr/>
      <dgm:t>
        <a:bodyPr/>
        <a:lstStyle/>
        <a:p>
          <a:pPr rtl="0"/>
          <a:r>
            <a:rPr lang="en-US" b="1"/>
            <a:t>Fees</a:t>
          </a:r>
          <a:endParaRPr lang="en-IN"/>
        </a:p>
      </dgm:t>
    </dgm:pt>
    <dgm:pt modelId="{CF04875D-D420-406A-886D-8A911B9AE0B7}" type="parTrans" cxnId="{C4DACEDB-AEEE-40D5-A67C-498E16B1E220}">
      <dgm:prSet/>
      <dgm:spPr/>
      <dgm:t>
        <a:bodyPr/>
        <a:lstStyle/>
        <a:p>
          <a:endParaRPr lang="en-IN"/>
        </a:p>
      </dgm:t>
    </dgm:pt>
    <dgm:pt modelId="{517C9E15-3D59-4365-9F86-A520CD9BD008}" type="sibTrans" cxnId="{C4DACEDB-AEEE-40D5-A67C-498E16B1E220}">
      <dgm:prSet/>
      <dgm:spPr/>
      <dgm:t>
        <a:bodyPr/>
        <a:lstStyle/>
        <a:p>
          <a:endParaRPr lang="en-IN"/>
        </a:p>
      </dgm:t>
    </dgm:pt>
    <dgm:pt modelId="{63B4F1A8-3F0E-4A11-88AB-B1A6C43965F7}" type="pres">
      <dgm:prSet presAssocID="{E912CBD2-67BC-40F7-8EB6-1B79D93CA21C}" presName="compositeShape" presStyleCnt="0">
        <dgm:presLayoutVars>
          <dgm:dir/>
          <dgm:resizeHandles/>
        </dgm:presLayoutVars>
      </dgm:prSet>
      <dgm:spPr/>
      <dgm:t>
        <a:bodyPr/>
        <a:lstStyle/>
        <a:p>
          <a:endParaRPr lang="en-IN"/>
        </a:p>
      </dgm:t>
    </dgm:pt>
    <dgm:pt modelId="{4ED624B6-3022-48F6-9CB1-28D4F808BC3E}" type="pres">
      <dgm:prSet presAssocID="{E912CBD2-67BC-40F7-8EB6-1B79D93CA21C}" presName="pyramid" presStyleLbl="node1" presStyleIdx="0" presStyleCnt="1" custLinFactNeighborX="-894" custLinFactNeighborY="4509"/>
      <dgm:spPr/>
    </dgm:pt>
    <dgm:pt modelId="{83507934-E11B-40F9-9B7E-4ABF7107872B}" type="pres">
      <dgm:prSet presAssocID="{E912CBD2-67BC-40F7-8EB6-1B79D93CA21C}" presName="theList" presStyleCnt="0"/>
      <dgm:spPr/>
    </dgm:pt>
    <dgm:pt modelId="{0A38B51E-E7D3-4549-BB2D-94BBEDD8AAD9}" type="pres">
      <dgm:prSet presAssocID="{C73894EB-3A83-400B-B59B-5C5106E06430}" presName="aNode" presStyleLbl="fgAcc1" presStyleIdx="0" presStyleCnt="5" custLinFactNeighborX="-10941" custLinFactNeighborY="-1">
        <dgm:presLayoutVars>
          <dgm:bulletEnabled val="1"/>
        </dgm:presLayoutVars>
      </dgm:prSet>
      <dgm:spPr/>
      <dgm:t>
        <a:bodyPr/>
        <a:lstStyle/>
        <a:p>
          <a:endParaRPr lang="en-IN"/>
        </a:p>
      </dgm:t>
    </dgm:pt>
    <dgm:pt modelId="{03E8DF4B-04FB-442B-8A9F-307370958CD2}" type="pres">
      <dgm:prSet presAssocID="{C73894EB-3A83-400B-B59B-5C5106E06430}" presName="aSpace" presStyleCnt="0"/>
      <dgm:spPr/>
    </dgm:pt>
    <dgm:pt modelId="{8A540FC5-31A6-4D37-A720-3023F04AF169}" type="pres">
      <dgm:prSet presAssocID="{CA359953-5A08-44BC-B8DC-25F78B302DFC}" presName="aNode" presStyleLbl="fgAcc1" presStyleIdx="1" presStyleCnt="5" custLinFactNeighborX="-10941" custLinFactNeighborY="-1">
        <dgm:presLayoutVars>
          <dgm:bulletEnabled val="1"/>
        </dgm:presLayoutVars>
      </dgm:prSet>
      <dgm:spPr/>
      <dgm:t>
        <a:bodyPr/>
        <a:lstStyle/>
        <a:p>
          <a:endParaRPr lang="en-IN"/>
        </a:p>
      </dgm:t>
    </dgm:pt>
    <dgm:pt modelId="{F5145A14-F7BF-4DC8-A033-AF5B83CD042F}" type="pres">
      <dgm:prSet presAssocID="{CA359953-5A08-44BC-B8DC-25F78B302DFC}" presName="aSpace" presStyleCnt="0"/>
      <dgm:spPr/>
    </dgm:pt>
    <dgm:pt modelId="{ABCF30B5-9F88-45CA-96F2-6D4013029930}" type="pres">
      <dgm:prSet presAssocID="{1475E603-A47E-4155-8D2C-82D5116BD7BD}" presName="aNode" presStyleLbl="fgAcc1" presStyleIdx="2" presStyleCnt="5" custLinFactNeighborX="-10941" custLinFactNeighborY="-1">
        <dgm:presLayoutVars>
          <dgm:bulletEnabled val="1"/>
        </dgm:presLayoutVars>
      </dgm:prSet>
      <dgm:spPr/>
      <dgm:t>
        <a:bodyPr/>
        <a:lstStyle/>
        <a:p>
          <a:endParaRPr lang="en-IN"/>
        </a:p>
      </dgm:t>
    </dgm:pt>
    <dgm:pt modelId="{10D53EFD-EFAF-4B35-BE26-A547F4E733DF}" type="pres">
      <dgm:prSet presAssocID="{1475E603-A47E-4155-8D2C-82D5116BD7BD}" presName="aSpace" presStyleCnt="0"/>
      <dgm:spPr/>
    </dgm:pt>
    <dgm:pt modelId="{9E06D817-AC8D-4BA9-8603-B6A68E15E5A7}" type="pres">
      <dgm:prSet presAssocID="{B3694C5E-FF11-4859-9636-BF09A4DF00FB}" presName="aNode" presStyleLbl="fgAcc1" presStyleIdx="3" presStyleCnt="5" custLinFactY="52673" custLinFactNeighborX="-12228" custLinFactNeighborY="100000">
        <dgm:presLayoutVars>
          <dgm:bulletEnabled val="1"/>
        </dgm:presLayoutVars>
      </dgm:prSet>
      <dgm:spPr/>
      <dgm:t>
        <a:bodyPr/>
        <a:lstStyle/>
        <a:p>
          <a:endParaRPr lang="en-IN"/>
        </a:p>
      </dgm:t>
    </dgm:pt>
    <dgm:pt modelId="{2836D81F-294D-4E4D-A416-87C5D82E73CC}" type="pres">
      <dgm:prSet presAssocID="{B3694C5E-FF11-4859-9636-BF09A4DF00FB}" presName="aSpace" presStyleCnt="0"/>
      <dgm:spPr/>
    </dgm:pt>
    <dgm:pt modelId="{6B9E7272-6A60-4DA7-BAF0-13D8526E4F89}" type="pres">
      <dgm:prSet presAssocID="{718716DF-3F13-45B4-95C1-9FE7452F1A06}" presName="aNode" presStyleLbl="fgAcc1" presStyleIdx="4" presStyleCnt="5" custLinFactY="53743" custLinFactNeighborX="-12203" custLinFactNeighborY="100000">
        <dgm:presLayoutVars>
          <dgm:bulletEnabled val="1"/>
        </dgm:presLayoutVars>
      </dgm:prSet>
      <dgm:spPr/>
      <dgm:t>
        <a:bodyPr/>
        <a:lstStyle/>
        <a:p>
          <a:endParaRPr lang="en-IN"/>
        </a:p>
      </dgm:t>
    </dgm:pt>
    <dgm:pt modelId="{4E18A7AA-33CF-47B2-A1D2-699C51515AD1}" type="pres">
      <dgm:prSet presAssocID="{718716DF-3F13-45B4-95C1-9FE7452F1A06}" presName="aSpace" presStyleCnt="0"/>
      <dgm:spPr/>
    </dgm:pt>
  </dgm:ptLst>
  <dgm:cxnLst>
    <dgm:cxn modelId="{C9A08549-AF90-40BA-9188-D9D58271C7F8}" type="presOf" srcId="{CA359953-5A08-44BC-B8DC-25F78B302DFC}" destId="{8A540FC5-31A6-4D37-A720-3023F04AF169}" srcOrd="0" destOrd="0" presId="urn:microsoft.com/office/officeart/2005/8/layout/pyramid2"/>
    <dgm:cxn modelId="{71DA2D80-D13D-4C32-AAF1-F48EBC8849DF}" srcId="{E912CBD2-67BC-40F7-8EB6-1B79D93CA21C}" destId="{C73894EB-3A83-400B-B59B-5C5106E06430}" srcOrd="0" destOrd="0" parTransId="{C3A0A7D7-4D53-4E33-A2C6-17A3997B25B8}" sibTransId="{0CA580BF-CD95-4C44-B089-B211C83610DA}"/>
    <dgm:cxn modelId="{04404F1B-DB48-4576-AEF1-2060318D9C53}" type="presOf" srcId="{1475E603-A47E-4155-8D2C-82D5116BD7BD}" destId="{ABCF30B5-9F88-45CA-96F2-6D4013029930}" srcOrd="0" destOrd="0" presId="urn:microsoft.com/office/officeart/2005/8/layout/pyramid2"/>
    <dgm:cxn modelId="{BF695E8E-4DD9-4265-84FF-CA9E62C5728D}" srcId="{E912CBD2-67BC-40F7-8EB6-1B79D93CA21C}" destId="{CA359953-5A08-44BC-B8DC-25F78B302DFC}" srcOrd="1" destOrd="0" parTransId="{AB99DD80-BF4B-4B7C-9F81-49ED517BF496}" sibTransId="{56111C13-E1BB-42D9-8AA8-97FA33595071}"/>
    <dgm:cxn modelId="{D37818EC-9FA9-4010-BFE2-017896D07CFC}" type="presOf" srcId="{B3694C5E-FF11-4859-9636-BF09A4DF00FB}" destId="{9E06D817-AC8D-4BA9-8603-B6A68E15E5A7}" srcOrd="0" destOrd="0" presId="urn:microsoft.com/office/officeart/2005/8/layout/pyramid2"/>
    <dgm:cxn modelId="{C0B46E11-5F5B-4461-9934-B3536A686FB1}" type="presOf" srcId="{718716DF-3F13-45B4-95C1-9FE7452F1A06}" destId="{6B9E7272-6A60-4DA7-BAF0-13D8526E4F89}" srcOrd="0" destOrd="0" presId="urn:microsoft.com/office/officeart/2005/8/layout/pyramid2"/>
    <dgm:cxn modelId="{C4DACEDB-AEEE-40D5-A67C-498E16B1E220}" srcId="{E912CBD2-67BC-40F7-8EB6-1B79D93CA21C}" destId="{718716DF-3F13-45B4-95C1-9FE7452F1A06}" srcOrd="4" destOrd="0" parTransId="{CF04875D-D420-406A-886D-8A911B9AE0B7}" sibTransId="{517C9E15-3D59-4365-9F86-A520CD9BD008}"/>
    <dgm:cxn modelId="{A6169738-89A0-4390-B915-3853816DA7F9}" srcId="{E912CBD2-67BC-40F7-8EB6-1B79D93CA21C}" destId="{B3694C5E-FF11-4859-9636-BF09A4DF00FB}" srcOrd="3" destOrd="0" parTransId="{56AD86A5-DBDB-43F3-B008-B1F2A3340488}" sibTransId="{79C58C73-373F-45B1-B632-DDA391B8F937}"/>
    <dgm:cxn modelId="{56F935FB-1BA5-43E2-B130-18AB869DFF98}" type="presOf" srcId="{C73894EB-3A83-400B-B59B-5C5106E06430}" destId="{0A38B51E-E7D3-4549-BB2D-94BBEDD8AAD9}" srcOrd="0" destOrd="0" presId="urn:microsoft.com/office/officeart/2005/8/layout/pyramid2"/>
    <dgm:cxn modelId="{9D31DC13-5894-41D9-8F26-95FB64078601}" type="presOf" srcId="{E912CBD2-67BC-40F7-8EB6-1B79D93CA21C}" destId="{63B4F1A8-3F0E-4A11-88AB-B1A6C43965F7}" srcOrd="0" destOrd="0" presId="urn:microsoft.com/office/officeart/2005/8/layout/pyramid2"/>
    <dgm:cxn modelId="{33DD8E39-390B-415D-8D57-95AEB08EC9FF}" srcId="{E912CBD2-67BC-40F7-8EB6-1B79D93CA21C}" destId="{1475E603-A47E-4155-8D2C-82D5116BD7BD}" srcOrd="2" destOrd="0" parTransId="{4A48935E-85A9-4BA9-A547-C23106298A8F}" sibTransId="{7041089F-5B2E-452E-96D7-1AC6C84C5CB2}"/>
    <dgm:cxn modelId="{711F078F-8DC1-47C7-8E01-6AFAEB25C48A}" type="presParOf" srcId="{63B4F1A8-3F0E-4A11-88AB-B1A6C43965F7}" destId="{4ED624B6-3022-48F6-9CB1-28D4F808BC3E}" srcOrd="0" destOrd="0" presId="urn:microsoft.com/office/officeart/2005/8/layout/pyramid2"/>
    <dgm:cxn modelId="{A97018B8-C546-4CCA-8F56-D839A6997F90}" type="presParOf" srcId="{63B4F1A8-3F0E-4A11-88AB-B1A6C43965F7}" destId="{83507934-E11B-40F9-9B7E-4ABF7107872B}" srcOrd="1" destOrd="0" presId="urn:microsoft.com/office/officeart/2005/8/layout/pyramid2"/>
    <dgm:cxn modelId="{248B0202-AFE0-4BE4-B587-59F9B58C442B}" type="presParOf" srcId="{83507934-E11B-40F9-9B7E-4ABF7107872B}" destId="{0A38B51E-E7D3-4549-BB2D-94BBEDD8AAD9}" srcOrd="0" destOrd="0" presId="urn:microsoft.com/office/officeart/2005/8/layout/pyramid2"/>
    <dgm:cxn modelId="{013B5E7B-4B4C-4F95-887C-880F194A1C79}" type="presParOf" srcId="{83507934-E11B-40F9-9B7E-4ABF7107872B}" destId="{03E8DF4B-04FB-442B-8A9F-307370958CD2}" srcOrd="1" destOrd="0" presId="urn:microsoft.com/office/officeart/2005/8/layout/pyramid2"/>
    <dgm:cxn modelId="{589AFC06-0CA5-41FD-92D7-DE8F3F8851F1}" type="presParOf" srcId="{83507934-E11B-40F9-9B7E-4ABF7107872B}" destId="{8A540FC5-31A6-4D37-A720-3023F04AF169}" srcOrd="2" destOrd="0" presId="urn:microsoft.com/office/officeart/2005/8/layout/pyramid2"/>
    <dgm:cxn modelId="{97AD44C3-B834-49BA-818D-E7EE4243A981}" type="presParOf" srcId="{83507934-E11B-40F9-9B7E-4ABF7107872B}" destId="{F5145A14-F7BF-4DC8-A033-AF5B83CD042F}" srcOrd="3" destOrd="0" presId="urn:microsoft.com/office/officeart/2005/8/layout/pyramid2"/>
    <dgm:cxn modelId="{1930C1F3-B135-4682-AB15-B1F93D353D51}" type="presParOf" srcId="{83507934-E11B-40F9-9B7E-4ABF7107872B}" destId="{ABCF30B5-9F88-45CA-96F2-6D4013029930}" srcOrd="4" destOrd="0" presId="urn:microsoft.com/office/officeart/2005/8/layout/pyramid2"/>
    <dgm:cxn modelId="{690C0FCE-59F2-490E-8551-379C19EA9ADC}" type="presParOf" srcId="{83507934-E11B-40F9-9B7E-4ABF7107872B}" destId="{10D53EFD-EFAF-4B35-BE26-A547F4E733DF}" srcOrd="5" destOrd="0" presId="urn:microsoft.com/office/officeart/2005/8/layout/pyramid2"/>
    <dgm:cxn modelId="{313FBADD-98E2-4B19-BB4B-C7515FD93BAD}" type="presParOf" srcId="{83507934-E11B-40F9-9B7E-4ABF7107872B}" destId="{9E06D817-AC8D-4BA9-8603-B6A68E15E5A7}" srcOrd="6" destOrd="0" presId="urn:microsoft.com/office/officeart/2005/8/layout/pyramid2"/>
    <dgm:cxn modelId="{EB3BE760-815F-473C-A649-986F2DA994B3}" type="presParOf" srcId="{83507934-E11B-40F9-9B7E-4ABF7107872B}" destId="{2836D81F-294D-4E4D-A416-87C5D82E73CC}" srcOrd="7" destOrd="0" presId="urn:microsoft.com/office/officeart/2005/8/layout/pyramid2"/>
    <dgm:cxn modelId="{70D34C13-92F4-4158-99C7-7FE516AF681F}" type="presParOf" srcId="{83507934-E11B-40F9-9B7E-4ABF7107872B}" destId="{6B9E7272-6A60-4DA7-BAF0-13D8526E4F89}" srcOrd="8" destOrd="0" presId="urn:microsoft.com/office/officeart/2005/8/layout/pyramid2"/>
    <dgm:cxn modelId="{30765E33-6EFF-4E32-8C2D-3F1271FEAD29}" type="presParOf" srcId="{83507934-E11B-40F9-9B7E-4ABF7107872B}" destId="{4E18A7AA-33CF-47B2-A1D2-699C51515AD1}"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3684B48-5606-4FF2-8AA8-652F0A035F4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CED303BE-A28D-43A6-9D42-A350FC6F021C}">
      <dgm:prSet custT="1"/>
      <dgm:spPr>
        <a:solidFill>
          <a:srgbClr val="002060"/>
        </a:solidFill>
      </dgm:spPr>
      <dgm:t>
        <a:bodyPr/>
        <a:lstStyle/>
        <a:p>
          <a:pPr algn="l" rtl="0"/>
          <a:r>
            <a:rPr lang="en-US" sz="2000" b="1" dirty="0" smtClean="0"/>
            <a:t>      Preference </a:t>
          </a:r>
          <a:r>
            <a:rPr lang="en-US" sz="2000" b="1" dirty="0"/>
            <a:t>shares represents quasi equity capital.</a:t>
          </a:r>
          <a:endParaRPr lang="en-US" sz="2000" dirty="0"/>
        </a:p>
      </dgm:t>
    </dgm:pt>
    <dgm:pt modelId="{88DA7A13-A788-4784-8875-966BB5CBB69C}" type="parTrans" cxnId="{F6182020-F36A-45EA-A7B3-C3DB1ED05A57}">
      <dgm:prSet/>
      <dgm:spPr/>
      <dgm:t>
        <a:bodyPr/>
        <a:lstStyle/>
        <a:p>
          <a:endParaRPr lang="en-US"/>
        </a:p>
      </dgm:t>
    </dgm:pt>
    <dgm:pt modelId="{60FB4237-E7BB-4653-841F-96B173BC8EE2}" type="sibTrans" cxnId="{F6182020-F36A-45EA-A7B3-C3DB1ED05A57}">
      <dgm:prSet/>
      <dgm:spPr/>
      <dgm:t>
        <a:bodyPr/>
        <a:lstStyle/>
        <a:p>
          <a:endParaRPr lang="en-US"/>
        </a:p>
      </dgm:t>
    </dgm:pt>
    <dgm:pt modelId="{DC568DC4-DD32-4000-9383-31567D11F986}">
      <dgm:prSet custT="1"/>
      <dgm:spPr>
        <a:solidFill>
          <a:srgbClr val="002060"/>
        </a:solidFill>
      </dgm:spPr>
      <dgm:t>
        <a:bodyPr/>
        <a:lstStyle/>
        <a:p>
          <a:pPr algn="l" rtl="0"/>
          <a:r>
            <a:rPr lang="en-US" sz="2000" b="1" dirty="0" smtClean="0"/>
            <a:t>      It </a:t>
          </a:r>
          <a:r>
            <a:rPr lang="en-US" sz="2000" b="1" dirty="0"/>
            <a:t>has features of both equity and debt.</a:t>
          </a:r>
          <a:endParaRPr lang="en-US" sz="2000" dirty="0"/>
        </a:p>
      </dgm:t>
    </dgm:pt>
    <dgm:pt modelId="{700D588C-BA61-4998-8310-75B5850A1C1F}" type="parTrans" cxnId="{D040E25B-DB88-48C3-ADFF-8C82163F6308}">
      <dgm:prSet/>
      <dgm:spPr/>
      <dgm:t>
        <a:bodyPr/>
        <a:lstStyle/>
        <a:p>
          <a:endParaRPr lang="en-US"/>
        </a:p>
      </dgm:t>
    </dgm:pt>
    <dgm:pt modelId="{F4AEADDF-7A19-4DF4-A3CE-CED604358DA7}" type="sibTrans" cxnId="{D040E25B-DB88-48C3-ADFF-8C82163F6308}">
      <dgm:prSet/>
      <dgm:spPr/>
      <dgm:t>
        <a:bodyPr/>
        <a:lstStyle/>
        <a:p>
          <a:endParaRPr lang="en-US"/>
        </a:p>
      </dgm:t>
    </dgm:pt>
    <dgm:pt modelId="{6D47A217-F08E-4FEB-8349-9AB175468B66}">
      <dgm:prSet custT="1"/>
      <dgm:spPr>
        <a:solidFill>
          <a:srgbClr val="002060"/>
        </a:solidFill>
      </dgm:spPr>
      <dgm:t>
        <a:bodyPr/>
        <a:lstStyle/>
        <a:p>
          <a:pPr algn="l" rtl="0"/>
          <a:r>
            <a:rPr lang="en-US" sz="2000" b="1" dirty="0" smtClean="0"/>
            <a:t>      It </a:t>
          </a:r>
          <a:r>
            <a:rPr lang="en-US" sz="2000" b="1" dirty="0"/>
            <a:t>does not give voting right to the holders.</a:t>
          </a:r>
          <a:endParaRPr lang="en-US" sz="2000" dirty="0"/>
        </a:p>
      </dgm:t>
    </dgm:pt>
    <dgm:pt modelId="{AC6BDE31-790D-4C66-925C-FB467E74AEFE}" type="parTrans" cxnId="{2615897C-3AE2-463C-BA87-1542FF2145E4}">
      <dgm:prSet/>
      <dgm:spPr/>
      <dgm:t>
        <a:bodyPr/>
        <a:lstStyle/>
        <a:p>
          <a:endParaRPr lang="en-US"/>
        </a:p>
      </dgm:t>
    </dgm:pt>
    <dgm:pt modelId="{25D5B97E-0170-4D83-8938-B73FED6AD9EB}" type="sibTrans" cxnId="{2615897C-3AE2-463C-BA87-1542FF2145E4}">
      <dgm:prSet/>
      <dgm:spPr/>
      <dgm:t>
        <a:bodyPr/>
        <a:lstStyle/>
        <a:p>
          <a:endParaRPr lang="en-US"/>
        </a:p>
      </dgm:t>
    </dgm:pt>
    <dgm:pt modelId="{12F7A668-3351-4597-8285-0824891606D7}">
      <dgm:prSet custT="1"/>
      <dgm:spPr>
        <a:solidFill>
          <a:srgbClr val="002060"/>
        </a:solidFill>
      </dgm:spPr>
      <dgm:t>
        <a:bodyPr/>
        <a:lstStyle/>
        <a:p>
          <a:pPr algn="l" rtl="0"/>
          <a:r>
            <a:rPr lang="en-US" sz="2000" b="1" dirty="0" smtClean="0"/>
            <a:t>      Fixed </a:t>
          </a:r>
          <a:r>
            <a:rPr lang="en-US" sz="2000" b="1" dirty="0"/>
            <a:t>rate of dividend, but are performance-driven.</a:t>
          </a:r>
          <a:endParaRPr lang="en-US" sz="2000" dirty="0"/>
        </a:p>
      </dgm:t>
    </dgm:pt>
    <dgm:pt modelId="{A88B8A0D-723C-4621-A1BA-E9102B50D93B}" type="parTrans" cxnId="{0F0286E4-8E63-40CF-B1FE-793B958C2FC8}">
      <dgm:prSet/>
      <dgm:spPr/>
      <dgm:t>
        <a:bodyPr/>
        <a:lstStyle/>
        <a:p>
          <a:endParaRPr lang="en-US"/>
        </a:p>
      </dgm:t>
    </dgm:pt>
    <dgm:pt modelId="{77BEF6AE-720A-4534-ACC7-CB7CE17587E9}" type="sibTrans" cxnId="{0F0286E4-8E63-40CF-B1FE-793B958C2FC8}">
      <dgm:prSet/>
      <dgm:spPr/>
      <dgm:t>
        <a:bodyPr/>
        <a:lstStyle/>
        <a:p>
          <a:endParaRPr lang="en-US"/>
        </a:p>
      </dgm:t>
    </dgm:pt>
    <dgm:pt modelId="{0221EA83-5E25-420F-A799-339FBBC82E07}">
      <dgm:prSet custT="1"/>
      <dgm:spPr>
        <a:solidFill>
          <a:srgbClr val="002060"/>
        </a:solidFill>
      </dgm:spPr>
      <dgm:t>
        <a:bodyPr/>
        <a:lstStyle/>
        <a:p>
          <a:pPr algn="l" rtl="0"/>
          <a:r>
            <a:rPr lang="en-US" sz="2000" b="1" dirty="0" smtClean="0"/>
            <a:t>      It </a:t>
          </a:r>
          <a:r>
            <a:rPr lang="en-US" sz="2000" b="1" dirty="0"/>
            <a:t>carries preferential rights over ordinary equity shares in sharing of </a:t>
          </a:r>
          <a:r>
            <a:rPr lang="en-US" sz="2000" b="1" dirty="0" smtClean="0"/>
            <a:t>  	profits </a:t>
          </a:r>
          <a:r>
            <a:rPr lang="en-US" sz="2000" b="1" dirty="0"/>
            <a:t>and also claims over assets of the firm. </a:t>
          </a:r>
          <a:endParaRPr lang="en-US" sz="2000" dirty="0"/>
        </a:p>
      </dgm:t>
    </dgm:pt>
    <dgm:pt modelId="{794C3145-B372-4DE2-AD64-20F34E21FB82}" type="parTrans" cxnId="{37BC7039-5A45-4086-BCB9-6F3658746C52}">
      <dgm:prSet/>
      <dgm:spPr/>
      <dgm:t>
        <a:bodyPr/>
        <a:lstStyle/>
        <a:p>
          <a:endParaRPr lang="en-US"/>
        </a:p>
      </dgm:t>
    </dgm:pt>
    <dgm:pt modelId="{7C4F1AC2-7697-4A9A-BC23-AB483E28AD5C}" type="sibTrans" cxnId="{37BC7039-5A45-4086-BCB9-6F3658746C52}">
      <dgm:prSet/>
      <dgm:spPr/>
      <dgm:t>
        <a:bodyPr/>
        <a:lstStyle/>
        <a:p>
          <a:endParaRPr lang="en-US"/>
        </a:p>
      </dgm:t>
    </dgm:pt>
    <dgm:pt modelId="{BCC6F98D-E99C-452E-AECA-0C77721C122E}">
      <dgm:prSet custT="1"/>
      <dgm:spPr>
        <a:solidFill>
          <a:srgbClr val="002060"/>
        </a:solidFill>
      </dgm:spPr>
      <dgm:t>
        <a:bodyPr/>
        <a:lstStyle/>
        <a:p>
          <a:pPr algn="l" rtl="0"/>
          <a:r>
            <a:rPr lang="en-US" sz="2000" b="1" dirty="0" smtClean="0"/>
            <a:t>      Thus</a:t>
          </a:r>
          <a:r>
            <a:rPr lang="en-US" sz="2000" b="1" dirty="0"/>
            <a:t>, it is ranked between equity and debt as far as priority of </a:t>
          </a:r>
          <a:r>
            <a:rPr lang="en-US" sz="2000" b="1" dirty="0" smtClean="0"/>
            <a:t>	repayment </a:t>
          </a:r>
          <a:r>
            <a:rPr lang="en-US" sz="2000" b="1" dirty="0"/>
            <a:t>of capital is concerned.</a:t>
          </a:r>
          <a:endParaRPr lang="en-US" sz="2000" dirty="0"/>
        </a:p>
      </dgm:t>
    </dgm:pt>
    <dgm:pt modelId="{59D2F7E4-64A9-4EE0-BB18-CAEFA6428F17}" type="parTrans" cxnId="{157CC2DE-5238-4760-9E37-17EF8C0E7A0B}">
      <dgm:prSet/>
      <dgm:spPr/>
      <dgm:t>
        <a:bodyPr/>
        <a:lstStyle/>
        <a:p>
          <a:endParaRPr lang="en-US"/>
        </a:p>
      </dgm:t>
    </dgm:pt>
    <dgm:pt modelId="{52ECFC62-987F-4871-801D-02A6CD800DCB}" type="sibTrans" cxnId="{157CC2DE-5238-4760-9E37-17EF8C0E7A0B}">
      <dgm:prSet/>
      <dgm:spPr/>
      <dgm:t>
        <a:bodyPr/>
        <a:lstStyle/>
        <a:p>
          <a:endParaRPr lang="en-US"/>
        </a:p>
      </dgm:t>
    </dgm:pt>
    <dgm:pt modelId="{0B0457E6-FD5D-4390-993E-AECAD789ABA5}" type="pres">
      <dgm:prSet presAssocID="{13684B48-5606-4FF2-8AA8-652F0A035F4F}" presName="linearFlow" presStyleCnt="0">
        <dgm:presLayoutVars>
          <dgm:dir/>
          <dgm:resizeHandles val="exact"/>
        </dgm:presLayoutVars>
      </dgm:prSet>
      <dgm:spPr/>
      <dgm:t>
        <a:bodyPr/>
        <a:lstStyle/>
        <a:p>
          <a:endParaRPr lang="en-IN"/>
        </a:p>
      </dgm:t>
    </dgm:pt>
    <dgm:pt modelId="{A4C20F19-2501-43E1-B02E-C8081F866C3C}" type="pres">
      <dgm:prSet presAssocID="{CED303BE-A28D-43A6-9D42-A350FC6F021C}" presName="composite" presStyleCnt="0"/>
      <dgm:spPr/>
    </dgm:pt>
    <dgm:pt modelId="{43E60778-9EFC-4157-8ACE-91979707E121}" type="pres">
      <dgm:prSet presAssocID="{CED303BE-A28D-43A6-9D42-A350FC6F021C}" presName="imgShp" presStyleLbl="fgImgPlace1" presStyleIdx="0" presStyleCnt="6" custLinFactX="-100000" custLinFactNeighborX="-138451" custLinFactNeighborY="-6111"/>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t>
        <a:bodyPr/>
        <a:lstStyle/>
        <a:p>
          <a:endParaRPr lang="en-US"/>
        </a:p>
      </dgm:t>
    </dgm:pt>
    <dgm:pt modelId="{15049980-5C8B-4B71-BC42-CE2F61BFA9B8}" type="pres">
      <dgm:prSet presAssocID="{CED303BE-A28D-43A6-9D42-A350FC6F021C}" presName="txShp" presStyleLbl="node1" presStyleIdx="0" presStyleCnt="6" custScaleX="143875">
        <dgm:presLayoutVars>
          <dgm:bulletEnabled val="1"/>
        </dgm:presLayoutVars>
      </dgm:prSet>
      <dgm:spPr/>
      <dgm:t>
        <a:bodyPr/>
        <a:lstStyle/>
        <a:p>
          <a:endParaRPr lang="en-IN"/>
        </a:p>
      </dgm:t>
    </dgm:pt>
    <dgm:pt modelId="{BC4D2795-1477-46B0-AF9A-5EB5CBC49DE1}" type="pres">
      <dgm:prSet presAssocID="{60FB4237-E7BB-4653-841F-96B173BC8EE2}" presName="spacing" presStyleCnt="0"/>
      <dgm:spPr/>
    </dgm:pt>
    <dgm:pt modelId="{2109D302-2595-4C8E-9A5B-26BAEF283A45}" type="pres">
      <dgm:prSet presAssocID="{DC568DC4-DD32-4000-9383-31567D11F986}" presName="composite" presStyleCnt="0"/>
      <dgm:spPr/>
    </dgm:pt>
    <dgm:pt modelId="{AAD7C4F0-AAEF-4919-893F-5F07DA61BC50}" type="pres">
      <dgm:prSet presAssocID="{DC568DC4-DD32-4000-9383-31567D11F986}" presName="imgShp" presStyleLbl="fgImgPlace1" presStyleIdx="1" presStyleCnt="6" custLinFactX="-100000" custLinFactNeighborX="-138451" custLinFactNeighborY="-6111"/>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t>
        <a:bodyPr/>
        <a:lstStyle/>
        <a:p>
          <a:endParaRPr lang="en-US"/>
        </a:p>
      </dgm:t>
    </dgm:pt>
    <dgm:pt modelId="{E6264C33-7291-4A30-8641-BD6D97D4C0FE}" type="pres">
      <dgm:prSet presAssocID="{DC568DC4-DD32-4000-9383-31567D11F986}" presName="txShp" presStyleLbl="node1" presStyleIdx="1" presStyleCnt="6" custScaleX="143875">
        <dgm:presLayoutVars>
          <dgm:bulletEnabled val="1"/>
        </dgm:presLayoutVars>
      </dgm:prSet>
      <dgm:spPr/>
      <dgm:t>
        <a:bodyPr/>
        <a:lstStyle/>
        <a:p>
          <a:endParaRPr lang="en-IN"/>
        </a:p>
      </dgm:t>
    </dgm:pt>
    <dgm:pt modelId="{26A106D2-1D6D-4DE0-A79D-F898063D1434}" type="pres">
      <dgm:prSet presAssocID="{F4AEADDF-7A19-4DF4-A3CE-CED604358DA7}" presName="spacing" presStyleCnt="0"/>
      <dgm:spPr/>
    </dgm:pt>
    <dgm:pt modelId="{F95FDC55-C277-4FCA-B9DA-8942C9E1D90B}" type="pres">
      <dgm:prSet presAssocID="{6D47A217-F08E-4FEB-8349-9AB175468B66}" presName="composite" presStyleCnt="0"/>
      <dgm:spPr/>
    </dgm:pt>
    <dgm:pt modelId="{0C15A56A-0C7A-47BB-AB24-24F33816689A}" type="pres">
      <dgm:prSet presAssocID="{6D47A217-F08E-4FEB-8349-9AB175468B66}" presName="imgShp" presStyleLbl="fgImgPlace1" presStyleIdx="2" presStyleCnt="6" custLinFactX="-100000" custLinFactNeighborX="-138451" custLinFactNeighborY="-6111"/>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t>
        <a:bodyPr/>
        <a:lstStyle/>
        <a:p>
          <a:endParaRPr lang="en-US"/>
        </a:p>
      </dgm:t>
    </dgm:pt>
    <dgm:pt modelId="{E7483D42-16BD-475F-A3F7-1005EB8F9534}" type="pres">
      <dgm:prSet presAssocID="{6D47A217-F08E-4FEB-8349-9AB175468B66}" presName="txShp" presStyleLbl="node1" presStyleIdx="2" presStyleCnt="6" custScaleX="143875">
        <dgm:presLayoutVars>
          <dgm:bulletEnabled val="1"/>
        </dgm:presLayoutVars>
      </dgm:prSet>
      <dgm:spPr/>
      <dgm:t>
        <a:bodyPr/>
        <a:lstStyle/>
        <a:p>
          <a:endParaRPr lang="en-IN"/>
        </a:p>
      </dgm:t>
    </dgm:pt>
    <dgm:pt modelId="{EF93F428-AF7F-4990-BE5C-303578AA75D7}" type="pres">
      <dgm:prSet presAssocID="{25D5B97E-0170-4D83-8938-B73FED6AD9EB}" presName="spacing" presStyleCnt="0"/>
      <dgm:spPr/>
    </dgm:pt>
    <dgm:pt modelId="{EDA2BAC7-4695-4747-BC2C-3A3E745F5EE0}" type="pres">
      <dgm:prSet presAssocID="{12F7A668-3351-4597-8285-0824891606D7}" presName="composite" presStyleCnt="0"/>
      <dgm:spPr/>
    </dgm:pt>
    <dgm:pt modelId="{BCA28C3B-4826-4A60-AC0A-A85CC4425303}" type="pres">
      <dgm:prSet presAssocID="{12F7A668-3351-4597-8285-0824891606D7}" presName="imgShp" presStyleLbl="fgImgPlace1" presStyleIdx="3" presStyleCnt="6" custLinFactX="-100000" custLinFactNeighborX="-138451" custLinFactNeighborY="-6111"/>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t>
        <a:bodyPr/>
        <a:lstStyle/>
        <a:p>
          <a:endParaRPr lang="en-US"/>
        </a:p>
      </dgm:t>
    </dgm:pt>
    <dgm:pt modelId="{9991B9FC-DC23-4848-90A1-409B8B24563E}" type="pres">
      <dgm:prSet presAssocID="{12F7A668-3351-4597-8285-0824891606D7}" presName="txShp" presStyleLbl="node1" presStyleIdx="3" presStyleCnt="6" custScaleX="143875">
        <dgm:presLayoutVars>
          <dgm:bulletEnabled val="1"/>
        </dgm:presLayoutVars>
      </dgm:prSet>
      <dgm:spPr/>
      <dgm:t>
        <a:bodyPr/>
        <a:lstStyle/>
        <a:p>
          <a:endParaRPr lang="en-IN"/>
        </a:p>
      </dgm:t>
    </dgm:pt>
    <dgm:pt modelId="{3B4B8479-6315-4950-8450-EA1081A04D2C}" type="pres">
      <dgm:prSet presAssocID="{77BEF6AE-720A-4534-ACC7-CB7CE17587E9}" presName="spacing" presStyleCnt="0"/>
      <dgm:spPr/>
    </dgm:pt>
    <dgm:pt modelId="{3E04C5A5-3F73-46B4-8564-4448C3E761C5}" type="pres">
      <dgm:prSet presAssocID="{0221EA83-5E25-420F-A799-339FBBC82E07}" presName="composite" presStyleCnt="0"/>
      <dgm:spPr/>
    </dgm:pt>
    <dgm:pt modelId="{77665184-6B15-4E16-8787-E4FC95B78DBC}" type="pres">
      <dgm:prSet presAssocID="{0221EA83-5E25-420F-A799-339FBBC82E07}" presName="imgShp" presStyleLbl="fgImgPlace1" presStyleIdx="4" presStyleCnt="6" custLinFactX="-100000" custLinFactNeighborX="-138451" custLinFactNeighborY="-6111"/>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t>
        <a:bodyPr/>
        <a:lstStyle/>
        <a:p>
          <a:endParaRPr lang="en-US"/>
        </a:p>
      </dgm:t>
    </dgm:pt>
    <dgm:pt modelId="{A6B4546E-6DDF-4C97-8CCE-353A8D4C9AD8}" type="pres">
      <dgm:prSet presAssocID="{0221EA83-5E25-420F-A799-339FBBC82E07}" presName="txShp" presStyleLbl="node1" presStyleIdx="4" presStyleCnt="6" custScaleX="143875">
        <dgm:presLayoutVars>
          <dgm:bulletEnabled val="1"/>
        </dgm:presLayoutVars>
      </dgm:prSet>
      <dgm:spPr/>
      <dgm:t>
        <a:bodyPr/>
        <a:lstStyle/>
        <a:p>
          <a:endParaRPr lang="en-IN"/>
        </a:p>
      </dgm:t>
    </dgm:pt>
    <dgm:pt modelId="{FDC09E42-2A95-46A8-BA3D-B40DFAC024B3}" type="pres">
      <dgm:prSet presAssocID="{7C4F1AC2-7697-4A9A-BC23-AB483E28AD5C}" presName="spacing" presStyleCnt="0"/>
      <dgm:spPr/>
    </dgm:pt>
    <dgm:pt modelId="{234D8192-8CBD-4F6B-AECC-186077841890}" type="pres">
      <dgm:prSet presAssocID="{BCC6F98D-E99C-452E-AECA-0C77721C122E}" presName="composite" presStyleCnt="0"/>
      <dgm:spPr/>
    </dgm:pt>
    <dgm:pt modelId="{B7A190C5-DF74-4049-87E5-9E1AF6F3BA38}" type="pres">
      <dgm:prSet presAssocID="{BCC6F98D-E99C-452E-AECA-0C77721C122E}" presName="imgShp" presStyleLbl="fgImgPlace1" presStyleIdx="5" presStyleCnt="6" custLinFactX="-100000" custLinFactNeighborX="-138451" custLinFactNeighborY="-6111"/>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dgm:spPr>
      <dgm:t>
        <a:bodyPr/>
        <a:lstStyle/>
        <a:p>
          <a:endParaRPr lang="en-US"/>
        </a:p>
      </dgm:t>
    </dgm:pt>
    <dgm:pt modelId="{D1681F2B-B220-434F-8EAA-D7456613A99F}" type="pres">
      <dgm:prSet presAssocID="{BCC6F98D-E99C-452E-AECA-0C77721C122E}" presName="txShp" presStyleLbl="node1" presStyleIdx="5" presStyleCnt="6" custScaleX="143875">
        <dgm:presLayoutVars>
          <dgm:bulletEnabled val="1"/>
        </dgm:presLayoutVars>
      </dgm:prSet>
      <dgm:spPr/>
      <dgm:t>
        <a:bodyPr/>
        <a:lstStyle/>
        <a:p>
          <a:endParaRPr lang="en-IN"/>
        </a:p>
      </dgm:t>
    </dgm:pt>
  </dgm:ptLst>
  <dgm:cxnLst>
    <dgm:cxn modelId="{37BC7039-5A45-4086-BCB9-6F3658746C52}" srcId="{13684B48-5606-4FF2-8AA8-652F0A035F4F}" destId="{0221EA83-5E25-420F-A799-339FBBC82E07}" srcOrd="4" destOrd="0" parTransId="{794C3145-B372-4DE2-AD64-20F34E21FB82}" sibTransId="{7C4F1AC2-7697-4A9A-BC23-AB483E28AD5C}"/>
    <dgm:cxn modelId="{D040E25B-DB88-48C3-ADFF-8C82163F6308}" srcId="{13684B48-5606-4FF2-8AA8-652F0A035F4F}" destId="{DC568DC4-DD32-4000-9383-31567D11F986}" srcOrd="1" destOrd="0" parTransId="{700D588C-BA61-4998-8310-75B5850A1C1F}" sibTransId="{F4AEADDF-7A19-4DF4-A3CE-CED604358DA7}"/>
    <dgm:cxn modelId="{84D6D748-3A4B-4187-BE68-A44458BAAF6B}" type="presOf" srcId="{CED303BE-A28D-43A6-9D42-A350FC6F021C}" destId="{15049980-5C8B-4B71-BC42-CE2F61BFA9B8}" srcOrd="0" destOrd="0" presId="urn:microsoft.com/office/officeart/2005/8/layout/vList3"/>
    <dgm:cxn modelId="{243CFCDA-2740-4ACA-9B67-6AB82A4E27DC}" type="presOf" srcId="{DC568DC4-DD32-4000-9383-31567D11F986}" destId="{E6264C33-7291-4A30-8641-BD6D97D4C0FE}" srcOrd="0" destOrd="0" presId="urn:microsoft.com/office/officeart/2005/8/layout/vList3"/>
    <dgm:cxn modelId="{D0AD7831-9A17-46BE-8DD2-F8CE1463A772}" type="presOf" srcId="{BCC6F98D-E99C-452E-AECA-0C77721C122E}" destId="{D1681F2B-B220-434F-8EAA-D7456613A99F}" srcOrd="0" destOrd="0" presId="urn:microsoft.com/office/officeart/2005/8/layout/vList3"/>
    <dgm:cxn modelId="{F6182020-F36A-45EA-A7B3-C3DB1ED05A57}" srcId="{13684B48-5606-4FF2-8AA8-652F0A035F4F}" destId="{CED303BE-A28D-43A6-9D42-A350FC6F021C}" srcOrd="0" destOrd="0" parTransId="{88DA7A13-A788-4784-8875-966BB5CBB69C}" sibTransId="{60FB4237-E7BB-4653-841F-96B173BC8EE2}"/>
    <dgm:cxn modelId="{4BED5E4B-E550-4631-BB51-0BADF9D4590E}" type="presOf" srcId="{13684B48-5606-4FF2-8AA8-652F0A035F4F}" destId="{0B0457E6-FD5D-4390-993E-AECAD789ABA5}" srcOrd="0" destOrd="0" presId="urn:microsoft.com/office/officeart/2005/8/layout/vList3"/>
    <dgm:cxn modelId="{B6472AEF-E008-482E-AB9D-54F2500DF715}" type="presOf" srcId="{12F7A668-3351-4597-8285-0824891606D7}" destId="{9991B9FC-DC23-4848-90A1-409B8B24563E}" srcOrd="0" destOrd="0" presId="urn:microsoft.com/office/officeart/2005/8/layout/vList3"/>
    <dgm:cxn modelId="{157CC2DE-5238-4760-9E37-17EF8C0E7A0B}" srcId="{13684B48-5606-4FF2-8AA8-652F0A035F4F}" destId="{BCC6F98D-E99C-452E-AECA-0C77721C122E}" srcOrd="5" destOrd="0" parTransId="{59D2F7E4-64A9-4EE0-BB18-CAEFA6428F17}" sibTransId="{52ECFC62-987F-4871-801D-02A6CD800DCB}"/>
    <dgm:cxn modelId="{7C9D5CE3-2CEE-4EBD-83B5-01599208B2C2}" type="presOf" srcId="{0221EA83-5E25-420F-A799-339FBBC82E07}" destId="{A6B4546E-6DDF-4C97-8CCE-353A8D4C9AD8}" srcOrd="0" destOrd="0" presId="urn:microsoft.com/office/officeart/2005/8/layout/vList3"/>
    <dgm:cxn modelId="{975C127F-9F3E-41E9-AF79-B00E042D78A6}" type="presOf" srcId="{6D47A217-F08E-4FEB-8349-9AB175468B66}" destId="{E7483D42-16BD-475F-A3F7-1005EB8F9534}" srcOrd="0" destOrd="0" presId="urn:microsoft.com/office/officeart/2005/8/layout/vList3"/>
    <dgm:cxn modelId="{0F0286E4-8E63-40CF-B1FE-793B958C2FC8}" srcId="{13684B48-5606-4FF2-8AA8-652F0A035F4F}" destId="{12F7A668-3351-4597-8285-0824891606D7}" srcOrd="3" destOrd="0" parTransId="{A88B8A0D-723C-4621-A1BA-E9102B50D93B}" sibTransId="{77BEF6AE-720A-4534-ACC7-CB7CE17587E9}"/>
    <dgm:cxn modelId="{2615897C-3AE2-463C-BA87-1542FF2145E4}" srcId="{13684B48-5606-4FF2-8AA8-652F0A035F4F}" destId="{6D47A217-F08E-4FEB-8349-9AB175468B66}" srcOrd="2" destOrd="0" parTransId="{AC6BDE31-790D-4C66-925C-FB467E74AEFE}" sibTransId="{25D5B97E-0170-4D83-8938-B73FED6AD9EB}"/>
    <dgm:cxn modelId="{782198C0-096A-4BA5-B52B-31D60DD6AB07}" type="presParOf" srcId="{0B0457E6-FD5D-4390-993E-AECAD789ABA5}" destId="{A4C20F19-2501-43E1-B02E-C8081F866C3C}" srcOrd="0" destOrd="0" presId="urn:microsoft.com/office/officeart/2005/8/layout/vList3"/>
    <dgm:cxn modelId="{B5F60450-AE79-4A2C-9EA9-4903CCD94F28}" type="presParOf" srcId="{A4C20F19-2501-43E1-B02E-C8081F866C3C}" destId="{43E60778-9EFC-4157-8ACE-91979707E121}" srcOrd="0" destOrd="0" presId="urn:microsoft.com/office/officeart/2005/8/layout/vList3"/>
    <dgm:cxn modelId="{F78C07BE-491D-4B57-8632-0EF1E468384A}" type="presParOf" srcId="{A4C20F19-2501-43E1-B02E-C8081F866C3C}" destId="{15049980-5C8B-4B71-BC42-CE2F61BFA9B8}" srcOrd="1" destOrd="0" presId="urn:microsoft.com/office/officeart/2005/8/layout/vList3"/>
    <dgm:cxn modelId="{CB178D2E-CD93-4B21-B13E-C7469A690FC5}" type="presParOf" srcId="{0B0457E6-FD5D-4390-993E-AECAD789ABA5}" destId="{BC4D2795-1477-46B0-AF9A-5EB5CBC49DE1}" srcOrd="1" destOrd="0" presId="urn:microsoft.com/office/officeart/2005/8/layout/vList3"/>
    <dgm:cxn modelId="{3AA99012-8D68-4DEE-BC6D-EE999ED4DB6C}" type="presParOf" srcId="{0B0457E6-FD5D-4390-993E-AECAD789ABA5}" destId="{2109D302-2595-4C8E-9A5B-26BAEF283A45}" srcOrd="2" destOrd="0" presId="urn:microsoft.com/office/officeart/2005/8/layout/vList3"/>
    <dgm:cxn modelId="{9FC7877E-DEDB-4A7D-8582-CD8502FF8883}" type="presParOf" srcId="{2109D302-2595-4C8E-9A5B-26BAEF283A45}" destId="{AAD7C4F0-AAEF-4919-893F-5F07DA61BC50}" srcOrd="0" destOrd="0" presId="urn:microsoft.com/office/officeart/2005/8/layout/vList3"/>
    <dgm:cxn modelId="{5AEEB58A-25F3-4CCB-B8C3-8DB9E1069380}" type="presParOf" srcId="{2109D302-2595-4C8E-9A5B-26BAEF283A45}" destId="{E6264C33-7291-4A30-8641-BD6D97D4C0FE}" srcOrd="1" destOrd="0" presId="urn:microsoft.com/office/officeart/2005/8/layout/vList3"/>
    <dgm:cxn modelId="{5F5B7E71-52E4-4AFA-8BC1-10D87B90846F}" type="presParOf" srcId="{0B0457E6-FD5D-4390-993E-AECAD789ABA5}" destId="{26A106D2-1D6D-4DE0-A79D-F898063D1434}" srcOrd="3" destOrd="0" presId="urn:microsoft.com/office/officeart/2005/8/layout/vList3"/>
    <dgm:cxn modelId="{3A775BCE-ABB8-4C7B-9A89-F6694E3873B7}" type="presParOf" srcId="{0B0457E6-FD5D-4390-993E-AECAD789ABA5}" destId="{F95FDC55-C277-4FCA-B9DA-8942C9E1D90B}" srcOrd="4" destOrd="0" presId="urn:microsoft.com/office/officeart/2005/8/layout/vList3"/>
    <dgm:cxn modelId="{64FFD718-F5B1-47B8-9820-D764EB24CEAE}" type="presParOf" srcId="{F95FDC55-C277-4FCA-B9DA-8942C9E1D90B}" destId="{0C15A56A-0C7A-47BB-AB24-24F33816689A}" srcOrd="0" destOrd="0" presId="urn:microsoft.com/office/officeart/2005/8/layout/vList3"/>
    <dgm:cxn modelId="{992BF13E-7149-412D-9B9B-2CC7CEEED42D}" type="presParOf" srcId="{F95FDC55-C277-4FCA-B9DA-8942C9E1D90B}" destId="{E7483D42-16BD-475F-A3F7-1005EB8F9534}" srcOrd="1" destOrd="0" presId="urn:microsoft.com/office/officeart/2005/8/layout/vList3"/>
    <dgm:cxn modelId="{46DE6B38-F7EA-4C4F-B825-3951104E9C4F}" type="presParOf" srcId="{0B0457E6-FD5D-4390-993E-AECAD789ABA5}" destId="{EF93F428-AF7F-4990-BE5C-303578AA75D7}" srcOrd="5" destOrd="0" presId="urn:microsoft.com/office/officeart/2005/8/layout/vList3"/>
    <dgm:cxn modelId="{5676652C-E74E-468A-AF2E-8CBAA5404AE9}" type="presParOf" srcId="{0B0457E6-FD5D-4390-993E-AECAD789ABA5}" destId="{EDA2BAC7-4695-4747-BC2C-3A3E745F5EE0}" srcOrd="6" destOrd="0" presId="urn:microsoft.com/office/officeart/2005/8/layout/vList3"/>
    <dgm:cxn modelId="{48334183-2DF8-4A5F-ADFE-D4A241202110}" type="presParOf" srcId="{EDA2BAC7-4695-4747-BC2C-3A3E745F5EE0}" destId="{BCA28C3B-4826-4A60-AC0A-A85CC4425303}" srcOrd="0" destOrd="0" presId="urn:microsoft.com/office/officeart/2005/8/layout/vList3"/>
    <dgm:cxn modelId="{052B0C4B-7AF1-445B-B8E4-5C5599EF5EEF}" type="presParOf" srcId="{EDA2BAC7-4695-4747-BC2C-3A3E745F5EE0}" destId="{9991B9FC-DC23-4848-90A1-409B8B24563E}" srcOrd="1" destOrd="0" presId="urn:microsoft.com/office/officeart/2005/8/layout/vList3"/>
    <dgm:cxn modelId="{29E6E8CD-CB9B-4ABE-8D7B-3C8DC50C53E6}" type="presParOf" srcId="{0B0457E6-FD5D-4390-993E-AECAD789ABA5}" destId="{3B4B8479-6315-4950-8450-EA1081A04D2C}" srcOrd="7" destOrd="0" presId="urn:microsoft.com/office/officeart/2005/8/layout/vList3"/>
    <dgm:cxn modelId="{2337909E-6951-4BCB-8202-56E37C2B90E0}" type="presParOf" srcId="{0B0457E6-FD5D-4390-993E-AECAD789ABA5}" destId="{3E04C5A5-3F73-46B4-8564-4448C3E761C5}" srcOrd="8" destOrd="0" presId="urn:microsoft.com/office/officeart/2005/8/layout/vList3"/>
    <dgm:cxn modelId="{9A7C221C-C7BB-4D2D-BD1D-E87235B8D89B}" type="presParOf" srcId="{3E04C5A5-3F73-46B4-8564-4448C3E761C5}" destId="{77665184-6B15-4E16-8787-E4FC95B78DBC}" srcOrd="0" destOrd="0" presId="urn:microsoft.com/office/officeart/2005/8/layout/vList3"/>
    <dgm:cxn modelId="{46591217-4F6A-47C7-B4F6-8A7A66069541}" type="presParOf" srcId="{3E04C5A5-3F73-46B4-8564-4448C3E761C5}" destId="{A6B4546E-6DDF-4C97-8CCE-353A8D4C9AD8}" srcOrd="1" destOrd="0" presId="urn:microsoft.com/office/officeart/2005/8/layout/vList3"/>
    <dgm:cxn modelId="{A702D056-956A-495A-940F-B8BD1E29A24D}" type="presParOf" srcId="{0B0457E6-FD5D-4390-993E-AECAD789ABA5}" destId="{FDC09E42-2A95-46A8-BA3D-B40DFAC024B3}" srcOrd="9" destOrd="0" presId="urn:microsoft.com/office/officeart/2005/8/layout/vList3"/>
    <dgm:cxn modelId="{2CCFCFE9-EA74-4F0A-ACA9-F50B210F5CE8}" type="presParOf" srcId="{0B0457E6-FD5D-4390-993E-AECAD789ABA5}" destId="{234D8192-8CBD-4F6B-AECC-186077841890}" srcOrd="10" destOrd="0" presId="urn:microsoft.com/office/officeart/2005/8/layout/vList3"/>
    <dgm:cxn modelId="{3D533C88-6355-49D0-9958-16FB1A034C9E}" type="presParOf" srcId="{234D8192-8CBD-4F6B-AECC-186077841890}" destId="{B7A190C5-DF74-4049-87E5-9E1AF6F3BA38}" srcOrd="0" destOrd="0" presId="urn:microsoft.com/office/officeart/2005/8/layout/vList3"/>
    <dgm:cxn modelId="{93E3167E-68D9-419D-8E58-BABD0CAB6119}" type="presParOf" srcId="{234D8192-8CBD-4F6B-AECC-186077841890}" destId="{D1681F2B-B220-434F-8EAA-D7456613A99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CCA8FA-5060-46BC-9BE8-6B8586BF0406}" type="doc">
      <dgm:prSet loTypeId="urn:microsoft.com/office/officeart/2005/8/layout/chart3" loCatId="cycle" qsTypeId="urn:microsoft.com/office/officeart/2005/8/quickstyle/simple1" qsCatId="simple" csTypeId="urn:microsoft.com/office/officeart/2005/8/colors/accent1_2" csCatId="accent1" phldr="1"/>
      <dgm:spPr/>
    </dgm:pt>
    <dgm:pt modelId="{323F1663-1F9B-403B-948E-9171150DF6AB}">
      <dgm:prSet phldrT="[Text]"/>
      <dgm:spPr>
        <a:solidFill>
          <a:srgbClr val="1F4A77"/>
        </a:solidFill>
      </dgm:spPr>
      <dgm:t>
        <a:bodyPr/>
        <a:lstStyle/>
        <a:p>
          <a:r>
            <a:rPr lang="en-US" dirty="0" smtClean="0"/>
            <a:t>100%</a:t>
          </a:r>
          <a:endParaRPr lang="en-IN" dirty="0"/>
        </a:p>
      </dgm:t>
    </dgm:pt>
    <dgm:pt modelId="{F7DE8D2A-E23C-4E5F-B4C7-3ED9E4026CD1}" type="parTrans" cxnId="{68644826-6BE9-430B-8B6F-039BF6E16CBF}">
      <dgm:prSet/>
      <dgm:spPr/>
      <dgm:t>
        <a:bodyPr/>
        <a:lstStyle/>
        <a:p>
          <a:endParaRPr lang="en-IN"/>
        </a:p>
      </dgm:t>
    </dgm:pt>
    <dgm:pt modelId="{BA4FC7D5-8539-4D3D-B313-C78FCE71F0C4}" type="sibTrans" cxnId="{68644826-6BE9-430B-8B6F-039BF6E16CBF}">
      <dgm:prSet/>
      <dgm:spPr/>
      <dgm:t>
        <a:bodyPr/>
        <a:lstStyle/>
        <a:p>
          <a:endParaRPr lang="en-IN"/>
        </a:p>
      </dgm:t>
    </dgm:pt>
    <dgm:pt modelId="{1B31DBAC-25AF-4D94-A61B-9699E44C7034}" type="pres">
      <dgm:prSet presAssocID="{9ACCA8FA-5060-46BC-9BE8-6B8586BF0406}" presName="compositeShape" presStyleCnt="0">
        <dgm:presLayoutVars>
          <dgm:chMax val="7"/>
          <dgm:dir/>
          <dgm:resizeHandles val="exact"/>
        </dgm:presLayoutVars>
      </dgm:prSet>
      <dgm:spPr/>
    </dgm:pt>
    <dgm:pt modelId="{1F42691C-10D6-40A9-820C-4BE27AF23D30}" type="pres">
      <dgm:prSet presAssocID="{9ACCA8FA-5060-46BC-9BE8-6B8586BF0406}" presName="wedge1" presStyleLbl="node1" presStyleIdx="0" presStyleCnt="1"/>
      <dgm:spPr/>
      <dgm:t>
        <a:bodyPr/>
        <a:lstStyle/>
        <a:p>
          <a:endParaRPr lang="en-US"/>
        </a:p>
      </dgm:t>
    </dgm:pt>
    <dgm:pt modelId="{F1AFA697-542F-4338-8BA3-00CD6575F4BC}" type="pres">
      <dgm:prSet presAssocID="{9ACCA8FA-5060-46BC-9BE8-6B8586BF0406}" presName="wedge1Tx" presStyleLbl="node1" presStyleIdx="0" presStyleCnt="1">
        <dgm:presLayoutVars>
          <dgm:chMax val="0"/>
          <dgm:chPref val="0"/>
          <dgm:bulletEnabled val="1"/>
        </dgm:presLayoutVars>
      </dgm:prSet>
      <dgm:spPr/>
      <dgm:t>
        <a:bodyPr/>
        <a:lstStyle/>
        <a:p>
          <a:endParaRPr lang="en-US"/>
        </a:p>
      </dgm:t>
    </dgm:pt>
  </dgm:ptLst>
  <dgm:cxnLst>
    <dgm:cxn modelId="{68644826-6BE9-430B-8B6F-039BF6E16CBF}" srcId="{9ACCA8FA-5060-46BC-9BE8-6B8586BF0406}" destId="{323F1663-1F9B-403B-948E-9171150DF6AB}" srcOrd="0" destOrd="0" parTransId="{F7DE8D2A-E23C-4E5F-B4C7-3ED9E4026CD1}" sibTransId="{BA4FC7D5-8539-4D3D-B313-C78FCE71F0C4}"/>
    <dgm:cxn modelId="{5D6C01B5-B93F-4C15-83B8-4FB7BB0F407A}" type="presOf" srcId="{9ACCA8FA-5060-46BC-9BE8-6B8586BF0406}" destId="{1B31DBAC-25AF-4D94-A61B-9699E44C7034}" srcOrd="0" destOrd="0" presId="urn:microsoft.com/office/officeart/2005/8/layout/chart3"/>
    <dgm:cxn modelId="{D3CC71BB-B1A7-49EA-B677-ED453A42B98D}" type="presOf" srcId="{323F1663-1F9B-403B-948E-9171150DF6AB}" destId="{F1AFA697-542F-4338-8BA3-00CD6575F4BC}" srcOrd="1" destOrd="0" presId="urn:microsoft.com/office/officeart/2005/8/layout/chart3"/>
    <dgm:cxn modelId="{A8888913-E7C8-4645-9B9E-BB4255F950CE}" type="presOf" srcId="{323F1663-1F9B-403B-948E-9171150DF6AB}" destId="{1F42691C-10D6-40A9-820C-4BE27AF23D30}" srcOrd="0" destOrd="0" presId="urn:microsoft.com/office/officeart/2005/8/layout/chart3"/>
    <dgm:cxn modelId="{BB2A2FEB-96ED-4929-8E66-954FEB3E4C64}" type="presParOf" srcId="{1B31DBAC-25AF-4D94-A61B-9699E44C7034}" destId="{1F42691C-10D6-40A9-820C-4BE27AF23D30}" srcOrd="0" destOrd="0" presId="urn:microsoft.com/office/officeart/2005/8/layout/chart3"/>
    <dgm:cxn modelId="{7A705B04-CFD0-43AC-9BD2-837BD837C2D3}" type="presParOf" srcId="{1B31DBAC-25AF-4D94-A61B-9699E44C7034}" destId="{F1AFA697-542F-4338-8BA3-00CD6575F4BC}" srcOrd="1" destOrd="0" presId="urn:microsoft.com/office/officeart/2005/8/layout/char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CCA8FA-5060-46BC-9BE8-6B8586BF0406}" type="doc">
      <dgm:prSet loTypeId="urn:microsoft.com/office/officeart/2005/8/layout/chart3" loCatId="cycle" qsTypeId="urn:microsoft.com/office/officeart/2005/8/quickstyle/simple1" qsCatId="simple" csTypeId="urn:microsoft.com/office/officeart/2005/8/colors/accent1_2" csCatId="accent1" phldr="1"/>
      <dgm:spPr/>
    </dgm:pt>
    <dgm:pt modelId="{323F1663-1F9B-403B-948E-9171150DF6AB}">
      <dgm:prSet phldrT="[Text]"/>
      <dgm:spPr>
        <a:solidFill>
          <a:srgbClr val="1F4A77"/>
        </a:solidFill>
      </dgm:spPr>
      <dgm:t>
        <a:bodyPr/>
        <a:lstStyle/>
        <a:p>
          <a:r>
            <a:rPr lang="en-US" dirty="0" smtClean="0"/>
            <a:t>100%</a:t>
          </a:r>
          <a:endParaRPr lang="en-IN" dirty="0"/>
        </a:p>
      </dgm:t>
    </dgm:pt>
    <dgm:pt modelId="{F7DE8D2A-E23C-4E5F-B4C7-3ED9E4026CD1}" type="parTrans" cxnId="{68644826-6BE9-430B-8B6F-039BF6E16CBF}">
      <dgm:prSet/>
      <dgm:spPr/>
      <dgm:t>
        <a:bodyPr/>
        <a:lstStyle/>
        <a:p>
          <a:endParaRPr lang="en-IN"/>
        </a:p>
      </dgm:t>
    </dgm:pt>
    <dgm:pt modelId="{BA4FC7D5-8539-4D3D-B313-C78FCE71F0C4}" type="sibTrans" cxnId="{68644826-6BE9-430B-8B6F-039BF6E16CBF}">
      <dgm:prSet/>
      <dgm:spPr/>
      <dgm:t>
        <a:bodyPr/>
        <a:lstStyle/>
        <a:p>
          <a:endParaRPr lang="en-IN"/>
        </a:p>
      </dgm:t>
    </dgm:pt>
    <dgm:pt modelId="{1B31DBAC-25AF-4D94-A61B-9699E44C7034}" type="pres">
      <dgm:prSet presAssocID="{9ACCA8FA-5060-46BC-9BE8-6B8586BF0406}" presName="compositeShape" presStyleCnt="0">
        <dgm:presLayoutVars>
          <dgm:chMax val="7"/>
          <dgm:dir/>
          <dgm:resizeHandles val="exact"/>
        </dgm:presLayoutVars>
      </dgm:prSet>
      <dgm:spPr/>
    </dgm:pt>
    <dgm:pt modelId="{1F42691C-10D6-40A9-820C-4BE27AF23D30}" type="pres">
      <dgm:prSet presAssocID="{9ACCA8FA-5060-46BC-9BE8-6B8586BF0406}" presName="wedge1" presStyleLbl="node1" presStyleIdx="0" presStyleCnt="1"/>
      <dgm:spPr/>
      <dgm:t>
        <a:bodyPr/>
        <a:lstStyle/>
        <a:p>
          <a:endParaRPr lang="en-US"/>
        </a:p>
      </dgm:t>
    </dgm:pt>
    <dgm:pt modelId="{F1AFA697-542F-4338-8BA3-00CD6575F4BC}" type="pres">
      <dgm:prSet presAssocID="{9ACCA8FA-5060-46BC-9BE8-6B8586BF0406}" presName="wedge1Tx" presStyleLbl="node1" presStyleIdx="0" presStyleCnt="1">
        <dgm:presLayoutVars>
          <dgm:chMax val="0"/>
          <dgm:chPref val="0"/>
          <dgm:bulletEnabled val="1"/>
        </dgm:presLayoutVars>
      </dgm:prSet>
      <dgm:spPr/>
      <dgm:t>
        <a:bodyPr/>
        <a:lstStyle/>
        <a:p>
          <a:endParaRPr lang="en-US"/>
        </a:p>
      </dgm:t>
    </dgm:pt>
  </dgm:ptLst>
  <dgm:cxnLst>
    <dgm:cxn modelId="{68644826-6BE9-430B-8B6F-039BF6E16CBF}" srcId="{9ACCA8FA-5060-46BC-9BE8-6B8586BF0406}" destId="{323F1663-1F9B-403B-948E-9171150DF6AB}" srcOrd="0" destOrd="0" parTransId="{F7DE8D2A-E23C-4E5F-B4C7-3ED9E4026CD1}" sibTransId="{BA4FC7D5-8539-4D3D-B313-C78FCE71F0C4}"/>
    <dgm:cxn modelId="{305F0BA7-4355-4280-A024-C5B78E83A133}" type="presOf" srcId="{323F1663-1F9B-403B-948E-9171150DF6AB}" destId="{F1AFA697-542F-4338-8BA3-00CD6575F4BC}" srcOrd="1" destOrd="0" presId="urn:microsoft.com/office/officeart/2005/8/layout/chart3"/>
    <dgm:cxn modelId="{CF0B7658-694B-4A6E-A603-5320B75F863C}" type="presOf" srcId="{9ACCA8FA-5060-46BC-9BE8-6B8586BF0406}" destId="{1B31DBAC-25AF-4D94-A61B-9699E44C7034}" srcOrd="0" destOrd="0" presId="urn:microsoft.com/office/officeart/2005/8/layout/chart3"/>
    <dgm:cxn modelId="{8F640CEE-903B-4362-9935-C635D45B3EBB}" type="presOf" srcId="{323F1663-1F9B-403B-948E-9171150DF6AB}" destId="{1F42691C-10D6-40A9-820C-4BE27AF23D30}" srcOrd="0" destOrd="0" presId="urn:microsoft.com/office/officeart/2005/8/layout/chart3"/>
    <dgm:cxn modelId="{999936B3-2C42-475D-9469-92D20619282F}" type="presParOf" srcId="{1B31DBAC-25AF-4D94-A61B-9699E44C7034}" destId="{1F42691C-10D6-40A9-820C-4BE27AF23D30}" srcOrd="0" destOrd="0" presId="urn:microsoft.com/office/officeart/2005/8/layout/chart3"/>
    <dgm:cxn modelId="{68A65CC7-9739-494E-9608-05B2D819530B}" type="presParOf" srcId="{1B31DBAC-25AF-4D94-A61B-9699E44C7034}" destId="{F1AFA697-542F-4338-8BA3-00CD6575F4BC}" srcOrd="1" destOrd="0" presId="urn:microsoft.com/office/officeart/2005/8/layout/char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CCA8FA-5060-46BC-9BE8-6B8586BF0406}" type="doc">
      <dgm:prSet loTypeId="urn:microsoft.com/office/officeart/2005/8/layout/chart3" loCatId="cycle" qsTypeId="urn:microsoft.com/office/officeart/2005/8/quickstyle/simple1" qsCatId="simple" csTypeId="urn:microsoft.com/office/officeart/2005/8/colors/accent1_2" csCatId="accent1" phldr="1"/>
      <dgm:spPr/>
    </dgm:pt>
    <dgm:pt modelId="{323F1663-1F9B-403B-948E-9171150DF6AB}">
      <dgm:prSet phldrT="[Text]"/>
      <dgm:spPr>
        <a:solidFill>
          <a:srgbClr val="1F4A77"/>
        </a:solidFill>
      </dgm:spPr>
      <dgm:t>
        <a:bodyPr/>
        <a:lstStyle/>
        <a:p>
          <a:r>
            <a:rPr lang="en-US" dirty="0" smtClean="0"/>
            <a:t>100%</a:t>
          </a:r>
          <a:endParaRPr lang="en-IN" dirty="0"/>
        </a:p>
      </dgm:t>
    </dgm:pt>
    <dgm:pt modelId="{F7DE8D2A-E23C-4E5F-B4C7-3ED9E4026CD1}" type="parTrans" cxnId="{68644826-6BE9-430B-8B6F-039BF6E16CBF}">
      <dgm:prSet/>
      <dgm:spPr/>
      <dgm:t>
        <a:bodyPr/>
        <a:lstStyle/>
        <a:p>
          <a:endParaRPr lang="en-IN"/>
        </a:p>
      </dgm:t>
    </dgm:pt>
    <dgm:pt modelId="{BA4FC7D5-8539-4D3D-B313-C78FCE71F0C4}" type="sibTrans" cxnId="{68644826-6BE9-430B-8B6F-039BF6E16CBF}">
      <dgm:prSet/>
      <dgm:spPr/>
      <dgm:t>
        <a:bodyPr/>
        <a:lstStyle/>
        <a:p>
          <a:endParaRPr lang="en-IN"/>
        </a:p>
      </dgm:t>
    </dgm:pt>
    <dgm:pt modelId="{1B31DBAC-25AF-4D94-A61B-9699E44C7034}" type="pres">
      <dgm:prSet presAssocID="{9ACCA8FA-5060-46BC-9BE8-6B8586BF0406}" presName="compositeShape" presStyleCnt="0">
        <dgm:presLayoutVars>
          <dgm:chMax val="7"/>
          <dgm:dir/>
          <dgm:resizeHandles val="exact"/>
        </dgm:presLayoutVars>
      </dgm:prSet>
      <dgm:spPr/>
    </dgm:pt>
    <dgm:pt modelId="{1F42691C-10D6-40A9-820C-4BE27AF23D30}" type="pres">
      <dgm:prSet presAssocID="{9ACCA8FA-5060-46BC-9BE8-6B8586BF0406}" presName="wedge1" presStyleLbl="node1" presStyleIdx="0" presStyleCnt="1"/>
      <dgm:spPr/>
      <dgm:t>
        <a:bodyPr/>
        <a:lstStyle/>
        <a:p>
          <a:endParaRPr lang="en-US"/>
        </a:p>
      </dgm:t>
    </dgm:pt>
    <dgm:pt modelId="{F1AFA697-542F-4338-8BA3-00CD6575F4BC}" type="pres">
      <dgm:prSet presAssocID="{9ACCA8FA-5060-46BC-9BE8-6B8586BF0406}" presName="wedge1Tx" presStyleLbl="node1" presStyleIdx="0" presStyleCnt="1">
        <dgm:presLayoutVars>
          <dgm:chMax val="0"/>
          <dgm:chPref val="0"/>
          <dgm:bulletEnabled val="1"/>
        </dgm:presLayoutVars>
      </dgm:prSet>
      <dgm:spPr/>
      <dgm:t>
        <a:bodyPr/>
        <a:lstStyle/>
        <a:p>
          <a:endParaRPr lang="en-US"/>
        </a:p>
      </dgm:t>
    </dgm:pt>
  </dgm:ptLst>
  <dgm:cxnLst>
    <dgm:cxn modelId="{68644826-6BE9-430B-8B6F-039BF6E16CBF}" srcId="{9ACCA8FA-5060-46BC-9BE8-6B8586BF0406}" destId="{323F1663-1F9B-403B-948E-9171150DF6AB}" srcOrd="0" destOrd="0" parTransId="{F7DE8D2A-E23C-4E5F-B4C7-3ED9E4026CD1}" sibTransId="{BA4FC7D5-8539-4D3D-B313-C78FCE71F0C4}"/>
    <dgm:cxn modelId="{305F0BA7-4355-4280-A024-C5B78E83A133}" type="presOf" srcId="{323F1663-1F9B-403B-948E-9171150DF6AB}" destId="{F1AFA697-542F-4338-8BA3-00CD6575F4BC}" srcOrd="1" destOrd="0" presId="urn:microsoft.com/office/officeart/2005/8/layout/chart3"/>
    <dgm:cxn modelId="{CF0B7658-694B-4A6E-A603-5320B75F863C}" type="presOf" srcId="{9ACCA8FA-5060-46BC-9BE8-6B8586BF0406}" destId="{1B31DBAC-25AF-4D94-A61B-9699E44C7034}" srcOrd="0" destOrd="0" presId="urn:microsoft.com/office/officeart/2005/8/layout/chart3"/>
    <dgm:cxn modelId="{8F640CEE-903B-4362-9935-C635D45B3EBB}" type="presOf" srcId="{323F1663-1F9B-403B-948E-9171150DF6AB}" destId="{1F42691C-10D6-40A9-820C-4BE27AF23D30}" srcOrd="0" destOrd="0" presId="urn:microsoft.com/office/officeart/2005/8/layout/chart3"/>
    <dgm:cxn modelId="{999936B3-2C42-475D-9469-92D20619282F}" type="presParOf" srcId="{1B31DBAC-25AF-4D94-A61B-9699E44C7034}" destId="{1F42691C-10D6-40A9-820C-4BE27AF23D30}" srcOrd="0" destOrd="0" presId="urn:microsoft.com/office/officeart/2005/8/layout/chart3"/>
    <dgm:cxn modelId="{68A65CC7-9739-494E-9608-05B2D819530B}" type="presParOf" srcId="{1B31DBAC-25AF-4D94-A61B-9699E44C7034}" destId="{F1AFA697-542F-4338-8BA3-00CD6575F4BC}" srcOrd="1" destOrd="0" presId="urn:microsoft.com/office/officeart/2005/8/layout/char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CCA8FA-5060-46BC-9BE8-6B8586BF0406}" type="doc">
      <dgm:prSet loTypeId="urn:microsoft.com/office/officeart/2005/8/layout/chart3" loCatId="cycle" qsTypeId="urn:microsoft.com/office/officeart/2005/8/quickstyle/simple1" qsCatId="simple" csTypeId="urn:microsoft.com/office/officeart/2005/8/colors/accent1_2" csCatId="accent1" phldr="1"/>
      <dgm:spPr/>
    </dgm:pt>
    <dgm:pt modelId="{323F1663-1F9B-403B-948E-9171150DF6AB}">
      <dgm:prSet phldrT="[Text]"/>
      <dgm:spPr>
        <a:solidFill>
          <a:srgbClr val="1F4A77"/>
        </a:solidFill>
      </dgm:spPr>
      <dgm:t>
        <a:bodyPr/>
        <a:lstStyle/>
        <a:p>
          <a:r>
            <a:rPr lang="en-US" dirty="0" smtClean="0"/>
            <a:t>100%</a:t>
          </a:r>
          <a:endParaRPr lang="en-IN" dirty="0"/>
        </a:p>
      </dgm:t>
    </dgm:pt>
    <dgm:pt modelId="{F7DE8D2A-E23C-4E5F-B4C7-3ED9E4026CD1}" type="parTrans" cxnId="{68644826-6BE9-430B-8B6F-039BF6E16CBF}">
      <dgm:prSet/>
      <dgm:spPr/>
      <dgm:t>
        <a:bodyPr/>
        <a:lstStyle/>
        <a:p>
          <a:endParaRPr lang="en-IN"/>
        </a:p>
      </dgm:t>
    </dgm:pt>
    <dgm:pt modelId="{BA4FC7D5-8539-4D3D-B313-C78FCE71F0C4}" type="sibTrans" cxnId="{68644826-6BE9-430B-8B6F-039BF6E16CBF}">
      <dgm:prSet/>
      <dgm:spPr/>
      <dgm:t>
        <a:bodyPr/>
        <a:lstStyle/>
        <a:p>
          <a:endParaRPr lang="en-IN"/>
        </a:p>
      </dgm:t>
    </dgm:pt>
    <dgm:pt modelId="{1B31DBAC-25AF-4D94-A61B-9699E44C7034}" type="pres">
      <dgm:prSet presAssocID="{9ACCA8FA-5060-46BC-9BE8-6B8586BF0406}" presName="compositeShape" presStyleCnt="0">
        <dgm:presLayoutVars>
          <dgm:chMax val="7"/>
          <dgm:dir/>
          <dgm:resizeHandles val="exact"/>
        </dgm:presLayoutVars>
      </dgm:prSet>
      <dgm:spPr/>
    </dgm:pt>
    <dgm:pt modelId="{1F42691C-10D6-40A9-820C-4BE27AF23D30}" type="pres">
      <dgm:prSet presAssocID="{9ACCA8FA-5060-46BC-9BE8-6B8586BF0406}" presName="wedge1" presStyleLbl="node1" presStyleIdx="0" presStyleCnt="1"/>
      <dgm:spPr/>
      <dgm:t>
        <a:bodyPr/>
        <a:lstStyle/>
        <a:p>
          <a:endParaRPr lang="en-US"/>
        </a:p>
      </dgm:t>
    </dgm:pt>
    <dgm:pt modelId="{F1AFA697-542F-4338-8BA3-00CD6575F4BC}" type="pres">
      <dgm:prSet presAssocID="{9ACCA8FA-5060-46BC-9BE8-6B8586BF0406}" presName="wedge1Tx" presStyleLbl="node1" presStyleIdx="0" presStyleCnt="1">
        <dgm:presLayoutVars>
          <dgm:chMax val="0"/>
          <dgm:chPref val="0"/>
          <dgm:bulletEnabled val="1"/>
        </dgm:presLayoutVars>
      </dgm:prSet>
      <dgm:spPr/>
      <dgm:t>
        <a:bodyPr/>
        <a:lstStyle/>
        <a:p>
          <a:endParaRPr lang="en-US"/>
        </a:p>
      </dgm:t>
    </dgm:pt>
  </dgm:ptLst>
  <dgm:cxnLst>
    <dgm:cxn modelId="{68644826-6BE9-430B-8B6F-039BF6E16CBF}" srcId="{9ACCA8FA-5060-46BC-9BE8-6B8586BF0406}" destId="{323F1663-1F9B-403B-948E-9171150DF6AB}" srcOrd="0" destOrd="0" parTransId="{F7DE8D2A-E23C-4E5F-B4C7-3ED9E4026CD1}" sibTransId="{BA4FC7D5-8539-4D3D-B313-C78FCE71F0C4}"/>
    <dgm:cxn modelId="{1E7FC5DA-2DFB-4950-B8D1-FD755AE261DD}" type="presOf" srcId="{323F1663-1F9B-403B-948E-9171150DF6AB}" destId="{1F42691C-10D6-40A9-820C-4BE27AF23D30}" srcOrd="0" destOrd="0" presId="urn:microsoft.com/office/officeart/2005/8/layout/chart3"/>
    <dgm:cxn modelId="{9BBDA372-ADA7-4013-BF66-A373C2FED419}" type="presOf" srcId="{9ACCA8FA-5060-46BC-9BE8-6B8586BF0406}" destId="{1B31DBAC-25AF-4D94-A61B-9699E44C7034}" srcOrd="0" destOrd="0" presId="urn:microsoft.com/office/officeart/2005/8/layout/chart3"/>
    <dgm:cxn modelId="{0DDA7D41-B75C-48E2-B2C8-88FF5C87FF2F}" type="presOf" srcId="{323F1663-1F9B-403B-948E-9171150DF6AB}" destId="{F1AFA697-542F-4338-8BA3-00CD6575F4BC}" srcOrd="1" destOrd="0" presId="urn:microsoft.com/office/officeart/2005/8/layout/chart3"/>
    <dgm:cxn modelId="{7041C10B-D80B-4DF9-AF35-3DCCD61C6A82}" type="presParOf" srcId="{1B31DBAC-25AF-4D94-A61B-9699E44C7034}" destId="{1F42691C-10D6-40A9-820C-4BE27AF23D30}" srcOrd="0" destOrd="0" presId="urn:microsoft.com/office/officeart/2005/8/layout/chart3"/>
    <dgm:cxn modelId="{0C6D86A6-4610-48D1-840B-4B1B34568389}" type="presParOf" srcId="{1B31DBAC-25AF-4D94-A61B-9699E44C7034}" destId="{F1AFA697-542F-4338-8BA3-00CD6575F4BC}" srcOrd="1" destOrd="0" presId="urn:microsoft.com/office/officeart/2005/8/layout/char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ACCA8FA-5060-46BC-9BE8-6B8586BF0406}" type="doc">
      <dgm:prSet loTypeId="urn:microsoft.com/office/officeart/2005/8/layout/chart3" loCatId="cycle" qsTypeId="urn:microsoft.com/office/officeart/2005/8/quickstyle/simple1" qsCatId="simple" csTypeId="urn:microsoft.com/office/officeart/2005/8/colors/accent1_2" csCatId="accent1" phldr="1"/>
      <dgm:spPr/>
    </dgm:pt>
    <dgm:pt modelId="{323F1663-1F9B-403B-948E-9171150DF6AB}">
      <dgm:prSet phldrT="[Text]"/>
      <dgm:spPr>
        <a:solidFill>
          <a:srgbClr val="1F4A77"/>
        </a:solidFill>
      </dgm:spPr>
      <dgm:t>
        <a:bodyPr/>
        <a:lstStyle/>
        <a:p>
          <a:r>
            <a:rPr lang="en-US" dirty="0" smtClean="0"/>
            <a:t>100%</a:t>
          </a:r>
          <a:endParaRPr lang="en-IN" dirty="0"/>
        </a:p>
      </dgm:t>
    </dgm:pt>
    <dgm:pt modelId="{F7DE8D2A-E23C-4E5F-B4C7-3ED9E4026CD1}" type="parTrans" cxnId="{68644826-6BE9-430B-8B6F-039BF6E16CBF}">
      <dgm:prSet/>
      <dgm:spPr/>
      <dgm:t>
        <a:bodyPr/>
        <a:lstStyle/>
        <a:p>
          <a:endParaRPr lang="en-IN"/>
        </a:p>
      </dgm:t>
    </dgm:pt>
    <dgm:pt modelId="{BA4FC7D5-8539-4D3D-B313-C78FCE71F0C4}" type="sibTrans" cxnId="{68644826-6BE9-430B-8B6F-039BF6E16CBF}">
      <dgm:prSet/>
      <dgm:spPr/>
      <dgm:t>
        <a:bodyPr/>
        <a:lstStyle/>
        <a:p>
          <a:endParaRPr lang="en-IN"/>
        </a:p>
      </dgm:t>
    </dgm:pt>
    <dgm:pt modelId="{1B31DBAC-25AF-4D94-A61B-9699E44C7034}" type="pres">
      <dgm:prSet presAssocID="{9ACCA8FA-5060-46BC-9BE8-6B8586BF0406}" presName="compositeShape" presStyleCnt="0">
        <dgm:presLayoutVars>
          <dgm:chMax val="7"/>
          <dgm:dir/>
          <dgm:resizeHandles val="exact"/>
        </dgm:presLayoutVars>
      </dgm:prSet>
      <dgm:spPr/>
    </dgm:pt>
    <dgm:pt modelId="{1F42691C-10D6-40A9-820C-4BE27AF23D30}" type="pres">
      <dgm:prSet presAssocID="{9ACCA8FA-5060-46BC-9BE8-6B8586BF0406}" presName="wedge1" presStyleLbl="node1" presStyleIdx="0" presStyleCnt="1"/>
      <dgm:spPr/>
      <dgm:t>
        <a:bodyPr/>
        <a:lstStyle/>
        <a:p>
          <a:endParaRPr lang="en-US"/>
        </a:p>
      </dgm:t>
    </dgm:pt>
    <dgm:pt modelId="{F1AFA697-542F-4338-8BA3-00CD6575F4BC}" type="pres">
      <dgm:prSet presAssocID="{9ACCA8FA-5060-46BC-9BE8-6B8586BF0406}" presName="wedge1Tx" presStyleLbl="node1" presStyleIdx="0" presStyleCnt="1">
        <dgm:presLayoutVars>
          <dgm:chMax val="0"/>
          <dgm:chPref val="0"/>
          <dgm:bulletEnabled val="1"/>
        </dgm:presLayoutVars>
      </dgm:prSet>
      <dgm:spPr/>
      <dgm:t>
        <a:bodyPr/>
        <a:lstStyle/>
        <a:p>
          <a:endParaRPr lang="en-US"/>
        </a:p>
      </dgm:t>
    </dgm:pt>
  </dgm:ptLst>
  <dgm:cxnLst>
    <dgm:cxn modelId="{68644826-6BE9-430B-8B6F-039BF6E16CBF}" srcId="{9ACCA8FA-5060-46BC-9BE8-6B8586BF0406}" destId="{323F1663-1F9B-403B-948E-9171150DF6AB}" srcOrd="0" destOrd="0" parTransId="{F7DE8D2A-E23C-4E5F-B4C7-3ED9E4026CD1}" sibTransId="{BA4FC7D5-8539-4D3D-B313-C78FCE71F0C4}"/>
    <dgm:cxn modelId="{1E7FC5DA-2DFB-4950-B8D1-FD755AE261DD}" type="presOf" srcId="{323F1663-1F9B-403B-948E-9171150DF6AB}" destId="{1F42691C-10D6-40A9-820C-4BE27AF23D30}" srcOrd="0" destOrd="0" presId="urn:microsoft.com/office/officeart/2005/8/layout/chart3"/>
    <dgm:cxn modelId="{9BBDA372-ADA7-4013-BF66-A373C2FED419}" type="presOf" srcId="{9ACCA8FA-5060-46BC-9BE8-6B8586BF0406}" destId="{1B31DBAC-25AF-4D94-A61B-9699E44C7034}" srcOrd="0" destOrd="0" presId="urn:microsoft.com/office/officeart/2005/8/layout/chart3"/>
    <dgm:cxn modelId="{0DDA7D41-B75C-48E2-B2C8-88FF5C87FF2F}" type="presOf" srcId="{323F1663-1F9B-403B-948E-9171150DF6AB}" destId="{F1AFA697-542F-4338-8BA3-00CD6575F4BC}" srcOrd="1" destOrd="0" presId="urn:microsoft.com/office/officeart/2005/8/layout/chart3"/>
    <dgm:cxn modelId="{7041C10B-D80B-4DF9-AF35-3DCCD61C6A82}" type="presParOf" srcId="{1B31DBAC-25AF-4D94-A61B-9699E44C7034}" destId="{1F42691C-10D6-40A9-820C-4BE27AF23D30}" srcOrd="0" destOrd="0" presId="urn:microsoft.com/office/officeart/2005/8/layout/chart3"/>
    <dgm:cxn modelId="{0C6D86A6-4610-48D1-840B-4B1B34568389}" type="presParOf" srcId="{1B31DBAC-25AF-4D94-A61B-9699E44C7034}" destId="{F1AFA697-542F-4338-8BA3-00CD6575F4BC}" srcOrd="1" destOrd="0" presId="urn:microsoft.com/office/officeart/2005/8/layout/char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ACCA8FA-5060-46BC-9BE8-6B8586BF0406}" type="doc">
      <dgm:prSet loTypeId="urn:microsoft.com/office/officeart/2005/8/layout/chart3" loCatId="cycle" qsTypeId="urn:microsoft.com/office/officeart/2005/8/quickstyle/simple1" qsCatId="simple" csTypeId="urn:microsoft.com/office/officeart/2005/8/colors/accent1_2" csCatId="accent1" phldr="1"/>
      <dgm:spPr/>
    </dgm:pt>
    <dgm:pt modelId="{323F1663-1F9B-403B-948E-9171150DF6AB}">
      <dgm:prSet phldrT="[Text]"/>
      <dgm:spPr>
        <a:solidFill>
          <a:srgbClr val="1F4A77"/>
        </a:solidFill>
      </dgm:spPr>
      <dgm:t>
        <a:bodyPr/>
        <a:lstStyle/>
        <a:p>
          <a:r>
            <a:rPr lang="en-US" dirty="0" smtClean="0"/>
            <a:t>100%</a:t>
          </a:r>
          <a:endParaRPr lang="en-IN" dirty="0"/>
        </a:p>
      </dgm:t>
    </dgm:pt>
    <dgm:pt modelId="{F7DE8D2A-E23C-4E5F-B4C7-3ED9E4026CD1}" type="parTrans" cxnId="{68644826-6BE9-430B-8B6F-039BF6E16CBF}">
      <dgm:prSet/>
      <dgm:spPr/>
      <dgm:t>
        <a:bodyPr/>
        <a:lstStyle/>
        <a:p>
          <a:endParaRPr lang="en-IN"/>
        </a:p>
      </dgm:t>
    </dgm:pt>
    <dgm:pt modelId="{BA4FC7D5-8539-4D3D-B313-C78FCE71F0C4}" type="sibTrans" cxnId="{68644826-6BE9-430B-8B6F-039BF6E16CBF}">
      <dgm:prSet/>
      <dgm:spPr/>
      <dgm:t>
        <a:bodyPr/>
        <a:lstStyle/>
        <a:p>
          <a:endParaRPr lang="en-IN"/>
        </a:p>
      </dgm:t>
    </dgm:pt>
    <dgm:pt modelId="{1B31DBAC-25AF-4D94-A61B-9699E44C7034}" type="pres">
      <dgm:prSet presAssocID="{9ACCA8FA-5060-46BC-9BE8-6B8586BF0406}" presName="compositeShape" presStyleCnt="0">
        <dgm:presLayoutVars>
          <dgm:chMax val="7"/>
          <dgm:dir/>
          <dgm:resizeHandles val="exact"/>
        </dgm:presLayoutVars>
      </dgm:prSet>
      <dgm:spPr/>
    </dgm:pt>
    <dgm:pt modelId="{1F42691C-10D6-40A9-820C-4BE27AF23D30}" type="pres">
      <dgm:prSet presAssocID="{9ACCA8FA-5060-46BC-9BE8-6B8586BF0406}" presName="wedge1" presStyleLbl="node1" presStyleIdx="0" presStyleCnt="1"/>
      <dgm:spPr/>
      <dgm:t>
        <a:bodyPr/>
        <a:lstStyle/>
        <a:p>
          <a:endParaRPr lang="en-US"/>
        </a:p>
      </dgm:t>
    </dgm:pt>
    <dgm:pt modelId="{F1AFA697-542F-4338-8BA3-00CD6575F4BC}" type="pres">
      <dgm:prSet presAssocID="{9ACCA8FA-5060-46BC-9BE8-6B8586BF0406}" presName="wedge1Tx" presStyleLbl="node1" presStyleIdx="0" presStyleCnt="1">
        <dgm:presLayoutVars>
          <dgm:chMax val="0"/>
          <dgm:chPref val="0"/>
          <dgm:bulletEnabled val="1"/>
        </dgm:presLayoutVars>
      </dgm:prSet>
      <dgm:spPr/>
      <dgm:t>
        <a:bodyPr/>
        <a:lstStyle/>
        <a:p>
          <a:endParaRPr lang="en-US"/>
        </a:p>
      </dgm:t>
    </dgm:pt>
  </dgm:ptLst>
  <dgm:cxnLst>
    <dgm:cxn modelId="{68644826-6BE9-430B-8B6F-039BF6E16CBF}" srcId="{9ACCA8FA-5060-46BC-9BE8-6B8586BF0406}" destId="{323F1663-1F9B-403B-948E-9171150DF6AB}" srcOrd="0" destOrd="0" parTransId="{F7DE8D2A-E23C-4E5F-B4C7-3ED9E4026CD1}" sibTransId="{BA4FC7D5-8539-4D3D-B313-C78FCE71F0C4}"/>
    <dgm:cxn modelId="{1E7FC5DA-2DFB-4950-B8D1-FD755AE261DD}" type="presOf" srcId="{323F1663-1F9B-403B-948E-9171150DF6AB}" destId="{1F42691C-10D6-40A9-820C-4BE27AF23D30}" srcOrd="0" destOrd="0" presId="urn:microsoft.com/office/officeart/2005/8/layout/chart3"/>
    <dgm:cxn modelId="{9BBDA372-ADA7-4013-BF66-A373C2FED419}" type="presOf" srcId="{9ACCA8FA-5060-46BC-9BE8-6B8586BF0406}" destId="{1B31DBAC-25AF-4D94-A61B-9699E44C7034}" srcOrd="0" destOrd="0" presId="urn:microsoft.com/office/officeart/2005/8/layout/chart3"/>
    <dgm:cxn modelId="{0DDA7D41-B75C-48E2-B2C8-88FF5C87FF2F}" type="presOf" srcId="{323F1663-1F9B-403B-948E-9171150DF6AB}" destId="{F1AFA697-542F-4338-8BA3-00CD6575F4BC}" srcOrd="1" destOrd="0" presId="urn:microsoft.com/office/officeart/2005/8/layout/chart3"/>
    <dgm:cxn modelId="{7041C10B-D80B-4DF9-AF35-3DCCD61C6A82}" type="presParOf" srcId="{1B31DBAC-25AF-4D94-A61B-9699E44C7034}" destId="{1F42691C-10D6-40A9-820C-4BE27AF23D30}" srcOrd="0" destOrd="0" presId="urn:microsoft.com/office/officeart/2005/8/layout/chart3"/>
    <dgm:cxn modelId="{0C6D86A6-4610-48D1-840B-4B1B34568389}" type="presParOf" srcId="{1B31DBAC-25AF-4D94-A61B-9699E44C7034}" destId="{F1AFA697-542F-4338-8BA3-00CD6575F4BC}" srcOrd="1" destOrd="0" presId="urn:microsoft.com/office/officeart/2005/8/layout/char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CCA8FA-5060-46BC-9BE8-6B8586BF0406}" type="doc">
      <dgm:prSet loTypeId="urn:microsoft.com/office/officeart/2005/8/layout/chart3" loCatId="cycle" qsTypeId="urn:microsoft.com/office/officeart/2005/8/quickstyle/simple1" qsCatId="simple" csTypeId="urn:microsoft.com/office/officeart/2005/8/colors/accent1_2" csCatId="accent1" phldr="1"/>
      <dgm:spPr/>
    </dgm:pt>
    <dgm:pt modelId="{323F1663-1F9B-403B-948E-9171150DF6AB}">
      <dgm:prSet phldrT="[Text]"/>
      <dgm:spPr>
        <a:solidFill>
          <a:srgbClr val="1F4A77"/>
        </a:solidFill>
      </dgm:spPr>
      <dgm:t>
        <a:bodyPr/>
        <a:lstStyle/>
        <a:p>
          <a:r>
            <a:rPr lang="en-US" dirty="0" smtClean="0"/>
            <a:t>100%</a:t>
          </a:r>
          <a:endParaRPr lang="en-IN" dirty="0"/>
        </a:p>
      </dgm:t>
    </dgm:pt>
    <dgm:pt modelId="{F7DE8D2A-E23C-4E5F-B4C7-3ED9E4026CD1}" type="parTrans" cxnId="{68644826-6BE9-430B-8B6F-039BF6E16CBF}">
      <dgm:prSet/>
      <dgm:spPr/>
      <dgm:t>
        <a:bodyPr/>
        <a:lstStyle/>
        <a:p>
          <a:endParaRPr lang="en-IN"/>
        </a:p>
      </dgm:t>
    </dgm:pt>
    <dgm:pt modelId="{BA4FC7D5-8539-4D3D-B313-C78FCE71F0C4}" type="sibTrans" cxnId="{68644826-6BE9-430B-8B6F-039BF6E16CBF}">
      <dgm:prSet/>
      <dgm:spPr/>
      <dgm:t>
        <a:bodyPr/>
        <a:lstStyle/>
        <a:p>
          <a:endParaRPr lang="en-IN"/>
        </a:p>
      </dgm:t>
    </dgm:pt>
    <dgm:pt modelId="{1B31DBAC-25AF-4D94-A61B-9699E44C7034}" type="pres">
      <dgm:prSet presAssocID="{9ACCA8FA-5060-46BC-9BE8-6B8586BF0406}" presName="compositeShape" presStyleCnt="0">
        <dgm:presLayoutVars>
          <dgm:chMax val="7"/>
          <dgm:dir/>
          <dgm:resizeHandles val="exact"/>
        </dgm:presLayoutVars>
      </dgm:prSet>
      <dgm:spPr/>
    </dgm:pt>
    <dgm:pt modelId="{1F42691C-10D6-40A9-820C-4BE27AF23D30}" type="pres">
      <dgm:prSet presAssocID="{9ACCA8FA-5060-46BC-9BE8-6B8586BF0406}" presName="wedge1" presStyleLbl="node1" presStyleIdx="0" presStyleCnt="1"/>
      <dgm:spPr/>
      <dgm:t>
        <a:bodyPr/>
        <a:lstStyle/>
        <a:p>
          <a:endParaRPr lang="en-US"/>
        </a:p>
      </dgm:t>
    </dgm:pt>
    <dgm:pt modelId="{F1AFA697-542F-4338-8BA3-00CD6575F4BC}" type="pres">
      <dgm:prSet presAssocID="{9ACCA8FA-5060-46BC-9BE8-6B8586BF0406}" presName="wedge1Tx" presStyleLbl="node1" presStyleIdx="0" presStyleCnt="1">
        <dgm:presLayoutVars>
          <dgm:chMax val="0"/>
          <dgm:chPref val="0"/>
          <dgm:bulletEnabled val="1"/>
        </dgm:presLayoutVars>
      </dgm:prSet>
      <dgm:spPr/>
      <dgm:t>
        <a:bodyPr/>
        <a:lstStyle/>
        <a:p>
          <a:endParaRPr lang="en-US"/>
        </a:p>
      </dgm:t>
    </dgm:pt>
  </dgm:ptLst>
  <dgm:cxnLst>
    <dgm:cxn modelId="{68644826-6BE9-430B-8B6F-039BF6E16CBF}" srcId="{9ACCA8FA-5060-46BC-9BE8-6B8586BF0406}" destId="{323F1663-1F9B-403B-948E-9171150DF6AB}" srcOrd="0" destOrd="0" parTransId="{F7DE8D2A-E23C-4E5F-B4C7-3ED9E4026CD1}" sibTransId="{BA4FC7D5-8539-4D3D-B313-C78FCE71F0C4}"/>
    <dgm:cxn modelId="{305F0BA7-4355-4280-A024-C5B78E83A133}" type="presOf" srcId="{323F1663-1F9B-403B-948E-9171150DF6AB}" destId="{F1AFA697-542F-4338-8BA3-00CD6575F4BC}" srcOrd="1" destOrd="0" presId="urn:microsoft.com/office/officeart/2005/8/layout/chart3"/>
    <dgm:cxn modelId="{CF0B7658-694B-4A6E-A603-5320B75F863C}" type="presOf" srcId="{9ACCA8FA-5060-46BC-9BE8-6B8586BF0406}" destId="{1B31DBAC-25AF-4D94-A61B-9699E44C7034}" srcOrd="0" destOrd="0" presId="urn:microsoft.com/office/officeart/2005/8/layout/chart3"/>
    <dgm:cxn modelId="{8F640CEE-903B-4362-9935-C635D45B3EBB}" type="presOf" srcId="{323F1663-1F9B-403B-948E-9171150DF6AB}" destId="{1F42691C-10D6-40A9-820C-4BE27AF23D30}" srcOrd="0" destOrd="0" presId="urn:microsoft.com/office/officeart/2005/8/layout/chart3"/>
    <dgm:cxn modelId="{999936B3-2C42-475D-9469-92D20619282F}" type="presParOf" srcId="{1B31DBAC-25AF-4D94-A61B-9699E44C7034}" destId="{1F42691C-10D6-40A9-820C-4BE27AF23D30}" srcOrd="0" destOrd="0" presId="urn:microsoft.com/office/officeart/2005/8/layout/chart3"/>
    <dgm:cxn modelId="{68A65CC7-9739-494E-9608-05B2D819530B}" type="presParOf" srcId="{1B31DBAC-25AF-4D94-A61B-9699E44C7034}" destId="{F1AFA697-542F-4338-8BA3-00CD6575F4BC}" srcOrd="1" destOrd="0" presId="urn:microsoft.com/office/officeart/2005/8/layout/chart3"/>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DF01E9B-1443-43A7-A22D-8D6375D3CBF8}" type="doc">
      <dgm:prSet loTypeId="urn:microsoft.com/office/officeart/2005/8/layout/hProcess9" loCatId="process" qsTypeId="urn:microsoft.com/office/officeart/2005/8/quickstyle/simple1" qsCatId="simple" csTypeId="urn:microsoft.com/office/officeart/2005/8/colors/accent1_2" csCatId="accent1" phldr="1"/>
      <dgm:spPr/>
    </dgm:pt>
    <dgm:pt modelId="{9C578DE7-2D0F-4BD9-9F41-E7D1EC1D3C73}">
      <dgm:prSet phldrT="[Text]" custT="1"/>
      <dgm:spPr>
        <a:solidFill>
          <a:schemeClr val="accent5">
            <a:lumMod val="50000"/>
            <a:alpha val="81000"/>
          </a:schemeClr>
        </a:solidFill>
      </dgm:spPr>
      <dgm:t>
        <a:bodyPr/>
        <a:lstStyle/>
        <a:p>
          <a:r>
            <a:rPr lang="en-IN" sz="1800" b="1" dirty="0"/>
            <a:t>Idea</a:t>
          </a:r>
        </a:p>
      </dgm:t>
    </dgm:pt>
    <dgm:pt modelId="{16DEC273-9A34-45F9-9235-B492CF452646}" type="parTrans" cxnId="{6E5FDE3C-2578-4C21-9105-739A60E3EB7F}">
      <dgm:prSet/>
      <dgm:spPr/>
      <dgm:t>
        <a:bodyPr/>
        <a:lstStyle/>
        <a:p>
          <a:endParaRPr lang="en-IN" sz="2000"/>
        </a:p>
      </dgm:t>
    </dgm:pt>
    <dgm:pt modelId="{D16E5F6A-8B4A-4728-AAAC-356E289092D3}" type="sibTrans" cxnId="{6E5FDE3C-2578-4C21-9105-739A60E3EB7F}">
      <dgm:prSet/>
      <dgm:spPr/>
      <dgm:t>
        <a:bodyPr/>
        <a:lstStyle/>
        <a:p>
          <a:endParaRPr lang="en-IN" sz="2000"/>
        </a:p>
      </dgm:t>
    </dgm:pt>
    <dgm:pt modelId="{B191B2B3-8215-4F30-A6AD-30A781A4C67F}">
      <dgm:prSet phldrT="[Text]" custT="1"/>
      <dgm:spPr>
        <a:solidFill>
          <a:schemeClr val="accent5">
            <a:lumMod val="50000"/>
            <a:alpha val="81000"/>
          </a:schemeClr>
        </a:solidFill>
      </dgm:spPr>
      <dgm:t>
        <a:bodyPr/>
        <a:lstStyle/>
        <a:p>
          <a:r>
            <a:rPr lang="en-IN" sz="1800" b="1" dirty="0"/>
            <a:t>Initial Prototype</a:t>
          </a:r>
        </a:p>
      </dgm:t>
    </dgm:pt>
    <dgm:pt modelId="{BC463822-CE69-46B8-859F-EA0269ED27B8}" type="parTrans" cxnId="{37EF4DA4-4D75-4148-B17D-1C8F3C486998}">
      <dgm:prSet/>
      <dgm:spPr/>
      <dgm:t>
        <a:bodyPr/>
        <a:lstStyle/>
        <a:p>
          <a:endParaRPr lang="en-IN" sz="2000"/>
        </a:p>
      </dgm:t>
    </dgm:pt>
    <dgm:pt modelId="{89658859-7BFF-4929-9C8C-7C18D974D554}" type="sibTrans" cxnId="{37EF4DA4-4D75-4148-B17D-1C8F3C486998}">
      <dgm:prSet/>
      <dgm:spPr/>
      <dgm:t>
        <a:bodyPr/>
        <a:lstStyle/>
        <a:p>
          <a:endParaRPr lang="en-IN" sz="2000"/>
        </a:p>
      </dgm:t>
    </dgm:pt>
    <dgm:pt modelId="{71A4A05A-EE1D-4F13-B65E-C60E38F5E6FC}">
      <dgm:prSet phldrT="[Text]" custT="1"/>
      <dgm:spPr>
        <a:solidFill>
          <a:schemeClr val="accent5">
            <a:lumMod val="50000"/>
            <a:alpha val="81000"/>
          </a:schemeClr>
        </a:solidFill>
      </dgm:spPr>
      <dgm:t>
        <a:bodyPr/>
        <a:lstStyle/>
        <a:p>
          <a:r>
            <a:rPr lang="en-IN" sz="1800" b="1" dirty="0"/>
            <a:t>Seed marketing</a:t>
          </a:r>
        </a:p>
      </dgm:t>
    </dgm:pt>
    <dgm:pt modelId="{A18E07A4-909F-4883-88DB-EEBF486ACCA5}" type="parTrans" cxnId="{D9E00C05-5708-468B-AF1E-E62EFDE135D8}">
      <dgm:prSet/>
      <dgm:spPr/>
      <dgm:t>
        <a:bodyPr/>
        <a:lstStyle/>
        <a:p>
          <a:endParaRPr lang="en-IN" sz="2000"/>
        </a:p>
      </dgm:t>
    </dgm:pt>
    <dgm:pt modelId="{AB613599-D03B-4BDE-8384-CEB0D3DEFE53}" type="sibTrans" cxnId="{D9E00C05-5708-468B-AF1E-E62EFDE135D8}">
      <dgm:prSet/>
      <dgm:spPr/>
      <dgm:t>
        <a:bodyPr/>
        <a:lstStyle/>
        <a:p>
          <a:endParaRPr lang="en-IN" sz="2000"/>
        </a:p>
      </dgm:t>
    </dgm:pt>
    <dgm:pt modelId="{E8E3AB16-6ADB-4E3B-9753-1381D2979321}">
      <dgm:prSet custT="1"/>
      <dgm:spPr>
        <a:solidFill>
          <a:schemeClr val="accent5">
            <a:lumMod val="50000"/>
            <a:alpha val="81000"/>
          </a:schemeClr>
        </a:solidFill>
      </dgm:spPr>
      <dgm:t>
        <a:bodyPr/>
        <a:lstStyle/>
        <a:p>
          <a:r>
            <a:rPr lang="en-IN" sz="1800" b="1" dirty="0"/>
            <a:t>Proof of concept</a:t>
          </a:r>
        </a:p>
      </dgm:t>
    </dgm:pt>
    <dgm:pt modelId="{00156DC8-141F-432E-B4A9-529720383656}" type="parTrans" cxnId="{74923089-4F63-4CE8-81CA-AFF2AC4E5921}">
      <dgm:prSet/>
      <dgm:spPr/>
      <dgm:t>
        <a:bodyPr/>
        <a:lstStyle/>
        <a:p>
          <a:endParaRPr lang="en-IN" sz="2000"/>
        </a:p>
      </dgm:t>
    </dgm:pt>
    <dgm:pt modelId="{BD9C37A6-36B7-432C-A4CC-36A91FB1E161}" type="sibTrans" cxnId="{74923089-4F63-4CE8-81CA-AFF2AC4E5921}">
      <dgm:prSet/>
      <dgm:spPr/>
      <dgm:t>
        <a:bodyPr/>
        <a:lstStyle/>
        <a:p>
          <a:endParaRPr lang="en-IN" sz="2000"/>
        </a:p>
      </dgm:t>
    </dgm:pt>
    <dgm:pt modelId="{F2F1ABA1-9B37-4EE0-9F84-8FAD044D0C1C}">
      <dgm:prSet custT="1"/>
      <dgm:spPr>
        <a:solidFill>
          <a:schemeClr val="accent5">
            <a:lumMod val="50000"/>
            <a:alpha val="81000"/>
          </a:schemeClr>
        </a:solidFill>
      </dgm:spPr>
      <dgm:t>
        <a:bodyPr/>
        <a:lstStyle/>
        <a:p>
          <a:r>
            <a:rPr lang="en-IN" sz="1800" b="1" dirty="0"/>
            <a:t>Place basic infrastructure</a:t>
          </a:r>
        </a:p>
      </dgm:t>
    </dgm:pt>
    <dgm:pt modelId="{0EC691F4-54E1-4CD6-8463-52F36DFAC509}" type="parTrans" cxnId="{23F48429-53ED-4247-AB58-0F0CA74BDE08}">
      <dgm:prSet/>
      <dgm:spPr/>
      <dgm:t>
        <a:bodyPr/>
        <a:lstStyle/>
        <a:p>
          <a:endParaRPr lang="en-IN" sz="2000"/>
        </a:p>
      </dgm:t>
    </dgm:pt>
    <dgm:pt modelId="{7AC36C8E-FEFD-478C-A47E-541A99EF6DDC}" type="sibTrans" cxnId="{23F48429-53ED-4247-AB58-0F0CA74BDE08}">
      <dgm:prSet/>
      <dgm:spPr/>
      <dgm:t>
        <a:bodyPr/>
        <a:lstStyle/>
        <a:p>
          <a:endParaRPr lang="en-IN" sz="2000"/>
        </a:p>
      </dgm:t>
    </dgm:pt>
    <dgm:pt modelId="{18D3F7BF-D72F-4A4E-B33B-6987804DB914}">
      <dgm:prSet custT="1"/>
      <dgm:spPr>
        <a:solidFill>
          <a:schemeClr val="accent5">
            <a:lumMod val="50000"/>
            <a:alpha val="81000"/>
          </a:schemeClr>
        </a:solidFill>
      </dgm:spPr>
      <dgm:t>
        <a:bodyPr/>
        <a:lstStyle/>
        <a:p>
          <a:r>
            <a:rPr lang="en-IN" sz="1800" b="1" dirty="0"/>
            <a:t>Go-to-market</a:t>
          </a:r>
        </a:p>
      </dgm:t>
    </dgm:pt>
    <dgm:pt modelId="{3410BC3E-8287-4EDB-B3E9-2B4916D53AC0}" type="parTrans" cxnId="{86108CA7-6AC8-4E75-9CF9-A9F233F09CB3}">
      <dgm:prSet/>
      <dgm:spPr/>
      <dgm:t>
        <a:bodyPr/>
        <a:lstStyle/>
        <a:p>
          <a:endParaRPr lang="en-IN" sz="2000"/>
        </a:p>
      </dgm:t>
    </dgm:pt>
    <dgm:pt modelId="{6EECFDD9-974C-4E6B-85B8-E49AA1F17C94}" type="sibTrans" cxnId="{86108CA7-6AC8-4E75-9CF9-A9F233F09CB3}">
      <dgm:prSet/>
      <dgm:spPr/>
      <dgm:t>
        <a:bodyPr/>
        <a:lstStyle/>
        <a:p>
          <a:endParaRPr lang="en-IN" sz="2000"/>
        </a:p>
      </dgm:t>
    </dgm:pt>
    <dgm:pt modelId="{F9623905-B474-4794-9AC7-C57FC6F40093}" type="pres">
      <dgm:prSet presAssocID="{CDF01E9B-1443-43A7-A22D-8D6375D3CBF8}" presName="CompostProcess" presStyleCnt="0">
        <dgm:presLayoutVars>
          <dgm:dir/>
          <dgm:resizeHandles val="exact"/>
        </dgm:presLayoutVars>
      </dgm:prSet>
      <dgm:spPr/>
    </dgm:pt>
    <dgm:pt modelId="{B0D77167-7CCE-43FB-9641-9706B6C2F84D}" type="pres">
      <dgm:prSet presAssocID="{CDF01E9B-1443-43A7-A22D-8D6375D3CBF8}" presName="arrow" presStyleLbl="bgShp" presStyleIdx="0" presStyleCnt="1" custScaleX="117647" custScaleY="64513" custLinFactNeighborX="1483" custLinFactNeighborY="25707"/>
      <dgm:spPr>
        <a:solidFill>
          <a:schemeClr val="bg2">
            <a:lumMod val="40000"/>
            <a:lumOff val="60000"/>
            <a:alpha val="68000"/>
          </a:schemeClr>
        </a:solidFill>
      </dgm:spPr>
    </dgm:pt>
    <dgm:pt modelId="{DCFDAC19-289F-4259-AE69-50EAB778A3EC}" type="pres">
      <dgm:prSet presAssocID="{CDF01E9B-1443-43A7-A22D-8D6375D3CBF8}" presName="linearProcess" presStyleCnt="0"/>
      <dgm:spPr/>
    </dgm:pt>
    <dgm:pt modelId="{56E785B6-A74E-4576-83D8-7666F8917071}" type="pres">
      <dgm:prSet presAssocID="{9C578DE7-2D0F-4BD9-9F41-E7D1EC1D3C73}" presName="textNode" presStyleLbl="node1" presStyleIdx="0" presStyleCnt="6" custScaleX="75309" custScaleY="66112" custLinFactNeighborX="80322" custLinFactNeighborY="-4465">
        <dgm:presLayoutVars>
          <dgm:bulletEnabled val="1"/>
        </dgm:presLayoutVars>
      </dgm:prSet>
      <dgm:spPr/>
      <dgm:t>
        <a:bodyPr/>
        <a:lstStyle/>
        <a:p>
          <a:endParaRPr lang="en-IN"/>
        </a:p>
      </dgm:t>
    </dgm:pt>
    <dgm:pt modelId="{D44CE161-C4AC-44DB-B701-E7133FF31FBC}" type="pres">
      <dgm:prSet presAssocID="{D16E5F6A-8B4A-4728-AAAC-356E289092D3}" presName="sibTrans" presStyleCnt="0"/>
      <dgm:spPr/>
    </dgm:pt>
    <dgm:pt modelId="{0FE14E32-DB48-4976-8C3C-211BB75873F9}" type="pres">
      <dgm:prSet presAssocID="{B191B2B3-8215-4F30-A6AD-30A781A4C67F}" presName="textNode" presStyleLbl="node1" presStyleIdx="1" presStyleCnt="6" custScaleY="66112" custLinFactNeighborX="80322" custLinFactNeighborY="-4465">
        <dgm:presLayoutVars>
          <dgm:bulletEnabled val="1"/>
        </dgm:presLayoutVars>
      </dgm:prSet>
      <dgm:spPr/>
      <dgm:t>
        <a:bodyPr/>
        <a:lstStyle/>
        <a:p>
          <a:endParaRPr lang="en-IN"/>
        </a:p>
      </dgm:t>
    </dgm:pt>
    <dgm:pt modelId="{6AEAE3D6-9282-4150-97C7-804F51CC8247}" type="pres">
      <dgm:prSet presAssocID="{89658859-7BFF-4929-9C8C-7C18D974D554}" presName="sibTrans" presStyleCnt="0"/>
      <dgm:spPr/>
    </dgm:pt>
    <dgm:pt modelId="{DC70BBB2-6784-425E-B984-89EA6325788A}" type="pres">
      <dgm:prSet presAssocID="{E8E3AB16-6ADB-4E3B-9753-1381D2979321}" presName="textNode" presStyleLbl="node1" presStyleIdx="2" presStyleCnt="6" custScaleY="66112" custLinFactNeighborX="80322" custLinFactNeighborY="-4465">
        <dgm:presLayoutVars>
          <dgm:bulletEnabled val="1"/>
        </dgm:presLayoutVars>
      </dgm:prSet>
      <dgm:spPr/>
      <dgm:t>
        <a:bodyPr/>
        <a:lstStyle/>
        <a:p>
          <a:endParaRPr lang="en-IN"/>
        </a:p>
      </dgm:t>
    </dgm:pt>
    <dgm:pt modelId="{482E42DB-F70E-475A-A58C-0749E0FF524B}" type="pres">
      <dgm:prSet presAssocID="{BD9C37A6-36B7-432C-A4CC-36A91FB1E161}" presName="sibTrans" presStyleCnt="0"/>
      <dgm:spPr/>
    </dgm:pt>
    <dgm:pt modelId="{8ABA2563-9E7B-4415-BE89-7F95E8A20063}" type="pres">
      <dgm:prSet presAssocID="{F2F1ABA1-9B37-4EE0-9F84-8FAD044D0C1C}" presName="textNode" presStyleLbl="node1" presStyleIdx="3" presStyleCnt="6" custScaleY="66112" custLinFactNeighborX="80322" custLinFactNeighborY="-4465">
        <dgm:presLayoutVars>
          <dgm:bulletEnabled val="1"/>
        </dgm:presLayoutVars>
      </dgm:prSet>
      <dgm:spPr/>
      <dgm:t>
        <a:bodyPr/>
        <a:lstStyle/>
        <a:p>
          <a:endParaRPr lang="en-IN"/>
        </a:p>
      </dgm:t>
    </dgm:pt>
    <dgm:pt modelId="{B40171C8-43FF-4023-8EDA-D33BD3AB0E9C}" type="pres">
      <dgm:prSet presAssocID="{7AC36C8E-FEFD-478C-A47E-541A99EF6DDC}" presName="sibTrans" presStyleCnt="0"/>
      <dgm:spPr/>
    </dgm:pt>
    <dgm:pt modelId="{68208FC4-D43E-4E2E-BDB6-099942680B26}" type="pres">
      <dgm:prSet presAssocID="{71A4A05A-EE1D-4F13-B65E-C60E38F5E6FC}" presName="textNode" presStyleLbl="node1" presStyleIdx="4" presStyleCnt="6" custScaleY="66112" custLinFactNeighborX="80322" custLinFactNeighborY="-4465">
        <dgm:presLayoutVars>
          <dgm:bulletEnabled val="1"/>
        </dgm:presLayoutVars>
      </dgm:prSet>
      <dgm:spPr/>
      <dgm:t>
        <a:bodyPr/>
        <a:lstStyle/>
        <a:p>
          <a:endParaRPr lang="en-IN"/>
        </a:p>
      </dgm:t>
    </dgm:pt>
    <dgm:pt modelId="{04777E50-2B39-46C6-B052-C14097ABC697}" type="pres">
      <dgm:prSet presAssocID="{AB613599-D03B-4BDE-8384-CEB0D3DEFE53}" presName="sibTrans" presStyleCnt="0"/>
      <dgm:spPr/>
    </dgm:pt>
    <dgm:pt modelId="{0003707E-D53B-4E05-85BD-9C569F2AD741}" type="pres">
      <dgm:prSet presAssocID="{18D3F7BF-D72F-4A4E-B33B-6987804DB914}" presName="textNode" presStyleLbl="node1" presStyleIdx="5" presStyleCnt="6" custScaleX="113493" custScaleY="66112" custLinFactNeighborX="63860" custLinFactNeighborY="-4465">
        <dgm:presLayoutVars>
          <dgm:bulletEnabled val="1"/>
        </dgm:presLayoutVars>
      </dgm:prSet>
      <dgm:spPr/>
      <dgm:t>
        <a:bodyPr/>
        <a:lstStyle/>
        <a:p>
          <a:endParaRPr lang="en-IN"/>
        </a:p>
      </dgm:t>
    </dgm:pt>
  </dgm:ptLst>
  <dgm:cxnLst>
    <dgm:cxn modelId="{23F48429-53ED-4247-AB58-0F0CA74BDE08}" srcId="{CDF01E9B-1443-43A7-A22D-8D6375D3CBF8}" destId="{F2F1ABA1-9B37-4EE0-9F84-8FAD044D0C1C}" srcOrd="3" destOrd="0" parTransId="{0EC691F4-54E1-4CD6-8463-52F36DFAC509}" sibTransId="{7AC36C8E-FEFD-478C-A47E-541A99EF6DDC}"/>
    <dgm:cxn modelId="{420474E4-DA3D-4099-AD58-77C4B7D97174}" type="presOf" srcId="{9C578DE7-2D0F-4BD9-9F41-E7D1EC1D3C73}" destId="{56E785B6-A74E-4576-83D8-7666F8917071}" srcOrd="0" destOrd="0" presId="urn:microsoft.com/office/officeart/2005/8/layout/hProcess9"/>
    <dgm:cxn modelId="{D9E00C05-5708-468B-AF1E-E62EFDE135D8}" srcId="{CDF01E9B-1443-43A7-A22D-8D6375D3CBF8}" destId="{71A4A05A-EE1D-4F13-B65E-C60E38F5E6FC}" srcOrd="4" destOrd="0" parTransId="{A18E07A4-909F-4883-88DB-EEBF486ACCA5}" sibTransId="{AB613599-D03B-4BDE-8384-CEB0D3DEFE53}"/>
    <dgm:cxn modelId="{E5E305FC-E307-4DF3-B564-3C48F397C595}" type="presOf" srcId="{71A4A05A-EE1D-4F13-B65E-C60E38F5E6FC}" destId="{68208FC4-D43E-4E2E-BDB6-099942680B26}" srcOrd="0" destOrd="0" presId="urn:microsoft.com/office/officeart/2005/8/layout/hProcess9"/>
    <dgm:cxn modelId="{FC2FD8A1-CD3F-4759-9BFE-A0CE714B45CD}" type="presOf" srcId="{18D3F7BF-D72F-4A4E-B33B-6987804DB914}" destId="{0003707E-D53B-4E05-85BD-9C569F2AD741}" srcOrd="0" destOrd="0" presId="urn:microsoft.com/office/officeart/2005/8/layout/hProcess9"/>
    <dgm:cxn modelId="{14748E4A-E131-4888-811E-8AB870E2E954}" type="presOf" srcId="{B191B2B3-8215-4F30-A6AD-30A781A4C67F}" destId="{0FE14E32-DB48-4976-8C3C-211BB75873F9}" srcOrd="0" destOrd="0" presId="urn:microsoft.com/office/officeart/2005/8/layout/hProcess9"/>
    <dgm:cxn modelId="{37EF4DA4-4D75-4148-B17D-1C8F3C486998}" srcId="{CDF01E9B-1443-43A7-A22D-8D6375D3CBF8}" destId="{B191B2B3-8215-4F30-A6AD-30A781A4C67F}" srcOrd="1" destOrd="0" parTransId="{BC463822-CE69-46B8-859F-EA0269ED27B8}" sibTransId="{89658859-7BFF-4929-9C8C-7C18D974D554}"/>
    <dgm:cxn modelId="{9E0B2DA1-86FC-4D03-B588-C8C47EF7DF6B}" type="presOf" srcId="{CDF01E9B-1443-43A7-A22D-8D6375D3CBF8}" destId="{F9623905-B474-4794-9AC7-C57FC6F40093}" srcOrd="0" destOrd="0" presId="urn:microsoft.com/office/officeart/2005/8/layout/hProcess9"/>
    <dgm:cxn modelId="{6E5FDE3C-2578-4C21-9105-739A60E3EB7F}" srcId="{CDF01E9B-1443-43A7-A22D-8D6375D3CBF8}" destId="{9C578DE7-2D0F-4BD9-9F41-E7D1EC1D3C73}" srcOrd="0" destOrd="0" parTransId="{16DEC273-9A34-45F9-9235-B492CF452646}" sibTransId="{D16E5F6A-8B4A-4728-AAAC-356E289092D3}"/>
    <dgm:cxn modelId="{5BD18A68-5002-4BA2-8E3D-1F5B4F7DB5A9}" type="presOf" srcId="{E8E3AB16-6ADB-4E3B-9753-1381D2979321}" destId="{DC70BBB2-6784-425E-B984-89EA6325788A}" srcOrd="0" destOrd="0" presId="urn:microsoft.com/office/officeart/2005/8/layout/hProcess9"/>
    <dgm:cxn modelId="{86108CA7-6AC8-4E75-9CF9-A9F233F09CB3}" srcId="{CDF01E9B-1443-43A7-A22D-8D6375D3CBF8}" destId="{18D3F7BF-D72F-4A4E-B33B-6987804DB914}" srcOrd="5" destOrd="0" parTransId="{3410BC3E-8287-4EDB-B3E9-2B4916D53AC0}" sibTransId="{6EECFDD9-974C-4E6B-85B8-E49AA1F17C94}"/>
    <dgm:cxn modelId="{74923089-4F63-4CE8-81CA-AFF2AC4E5921}" srcId="{CDF01E9B-1443-43A7-A22D-8D6375D3CBF8}" destId="{E8E3AB16-6ADB-4E3B-9753-1381D2979321}" srcOrd="2" destOrd="0" parTransId="{00156DC8-141F-432E-B4A9-529720383656}" sibTransId="{BD9C37A6-36B7-432C-A4CC-36A91FB1E161}"/>
    <dgm:cxn modelId="{1F15E696-582A-45F5-9427-D8B0724C987B}" type="presOf" srcId="{F2F1ABA1-9B37-4EE0-9F84-8FAD044D0C1C}" destId="{8ABA2563-9E7B-4415-BE89-7F95E8A20063}" srcOrd="0" destOrd="0" presId="urn:microsoft.com/office/officeart/2005/8/layout/hProcess9"/>
    <dgm:cxn modelId="{54DC7936-6A6B-4B83-AEAE-5B0B9D6F1E79}" type="presParOf" srcId="{F9623905-B474-4794-9AC7-C57FC6F40093}" destId="{B0D77167-7CCE-43FB-9641-9706B6C2F84D}" srcOrd="0" destOrd="0" presId="urn:microsoft.com/office/officeart/2005/8/layout/hProcess9"/>
    <dgm:cxn modelId="{D1E9EA2F-4243-4A15-AF37-E695FED51CAB}" type="presParOf" srcId="{F9623905-B474-4794-9AC7-C57FC6F40093}" destId="{DCFDAC19-289F-4259-AE69-50EAB778A3EC}" srcOrd="1" destOrd="0" presId="urn:microsoft.com/office/officeart/2005/8/layout/hProcess9"/>
    <dgm:cxn modelId="{F731B0FB-B3FE-4DB3-BCFB-B40192121630}" type="presParOf" srcId="{DCFDAC19-289F-4259-AE69-50EAB778A3EC}" destId="{56E785B6-A74E-4576-83D8-7666F8917071}" srcOrd="0" destOrd="0" presId="urn:microsoft.com/office/officeart/2005/8/layout/hProcess9"/>
    <dgm:cxn modelId="{73966F9F-91C5-4677-8F2F-66C70A815874}" type="presParOf" srcId="{DCFDAC19-289F-4259-AE69-50EAB778A3EC}" destId="{D44CE161-C4AC-44DB-B701-E7133FF31FBC}" srcOrd="1" destOrd="0" presId="urn:microsoft.com/office/officeart/2005/8/layout/hProcess9"/>
    <dgm:cxn modelId="{A7D6F404-0698-427B-8A46-7DCE8284E8CB}" type="presParOf" srcId="{DCFDAC19-289F-4259-AE69-50EAB778A3EC}" destId="{0FE14E32-DB48-4976-8C3C-211BB75873F9}" srcOrd="2" destOrd="0" presId="urn:microsoft.com/office/officeart/2005/8/layout/hProcess9"/>
    <dgm:cxn modelId="{E6676325-0D58-41FA-A453-99CF31A1E3E6}" type="presParOf" srcId="{DCFDAC19-289F-4259-AE69-50EAB778A3EC}" destId="{6AEAE3D6-9282-4150-97C7-804F51CC8247}" srcOrd="3" destOrd="0" presId="urn:microsoft.com/office/officeart/2005/8/layout/hProcess9"/>
    <dgm:cxn modelId="{13CF8C5F-6FC7-424B-9868-73105F2927CB}" type="presParOf" srcId="{DCFDAC19-289F-4259-AE69-50EAB778A3EC}" destId="{DC70BBB2-6784-425E-B984-89EA6325788A}" srcOrd="4" destOrd="0" presId="urn:microsoft.com/office/officeart/2005/8/layout/hProcess9"/>
    <dgm:cxn modelId="{051825B2-2D6F-44B7-884F-F2C93A004D45}" type="presParOf" srcId="{DCFDAC19-289F-4259-AE69-50EAB778A3EC}" destId="{482E42DB-F70E-475A-A58C-0749E0FF524B}" srcOrd="5" destOrd="0" presId="urn:microsoft.com/office/officeart/2005/8/layout/hProcess9"/>
    <dgm:cxn modelId="{97CD26BA-80D1-4D2B-A002-85C7EEF58C40}" type="presParOf" srcId="{DCFDAC19-289F-4259-AE69-50EAB778A3EC}" destId="{8ABA2563-9E7B-4415-BE89-7F95E8A20063}" srcOrd="6" destOrd="0" presId="urn:microsoft.com/office/officeart/2005/8/layout/hProcess9"/>
    <dgm:cxn modelId="{A2FDAD20-7920-491C-8D6D-C49F76AB824F}" type="presParOf" srcId="{DCFDAC19-289F-4259-AE69-50EAB778A3EC}" destId="{B40171C8-43FF-4023-8EDA-D33BD3AB0E9C}" srcOrd="7" destOrd="0" presId="urn:microsoft.com/office/officeart/2005/8/layout/hProcess9"/>
    <dgm:cxn modelId="{640B06F3-4349-4C0F-868D-21CB06AEBEB3}" type="presParOf" srcId="{DCFDAC19-289F-4259-AE69-50EAB778A3EC}" destId="{68208FC4-D43E-4E2E-BDB6-099942680B26}" srcOrd="8" destOrd="0" presId="urn:microsoft.com/office/officeart/2005/8/layout/hProcess9"/>
    <dgm:cxn modelId="{B77EAA57-912D-438C-85F0-DDC57E8AE79B}" type="presParOf" srcId="{DCFDAC19-289F-4259-AE69-50EAB778A3EC}" destId="{04777E50-2B39-46C6-B052-C14097ABC697}" srcOrd="9" destOrd="0" presId="urn:microsoft.com/office/officeart/2005/8/layout/hProcess9"/>
    <dgm:cxn modelId="{BE6B0F4F-FC28-4107-9114-FCC4D2E94768}" type="presParOf" srcId="{DCFDAC19-289F-4259-AE69-50EAB778A3EC}" destId="{0003707E-D53B-4E05-85BD-9C569F2AD741}"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691C-10D6-40A9-820C-4BE27AF23D30}">
      <dsp:nvSpPr>
        <dsp:cNvPr id="0" name=""/>
        <dsp:cNvSpPr/>
      </dsp:nvSpPr>
      <dsp:spPr>
        <a:xfrm>
          <a:off x="173548" y="80417"/>
          <a:ext cx="844385" cy="844385"/>
        </a:xfrm>
        <a:prstGeom prst="ellipse">
          <a:avLst/>
        </a:prstGeom>
        <a:solidFill>
          <a:srgbClr val="1F4A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100</a:t>
          </a:r>
          <a:endParaRPr lang="en-IN" sz="2400" kern="1200" dirty="0"/>
        </a:p>
      </dsp:txBody>
      <dsp:txXfrm>
        <a:off x="299201" y="206070"/>
        <a:ext cx="593080" cy="5930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855B5-7F94-4B8F-B4DD-5EC2065FB14C}">
      <dsp:nvSpPr>
        <dsp:cNvPr id="0" name=""/>
        <dsp:cNvSpPr/>
      </dsp:nvSpPr>
      <dsp:spPr>
        <a:xfrm>
          <a:off x="4871" y="361486"/>
          <a:ext cx="1812065" cy="724826"/>
        </a:xfrm>
        <a:prstGeom prst="chevron">
          <a:avLst/>
        </a:prstGeom>
        <a:solidFill>
          <a:schemeClr val="accen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IN" sz="1800" kern="1200" dirty="0"/>
            <a:t>1 million for </a:t>
          </a:r>
          <a:r>
            <a:rPr lang="en-IN" sz="1800" kern="1200" dirty="0" smtClean="0"/>
            <a:t>25%</a:t>
          </a:r>
          <a:endParaRPr lang="en-IN" sz="1800" kern="1200" dirty="0"/>
        </a:p>
      </dsp:txBody>
      <dsp:txXfrm>
        <a:off x="367284" y="361486"/>
        <a:ext cx="1087239" cy="724826"/>
      </dsp:txXfrm>
    </dsp:sp>
    <dsp:sp modelId="{F16D1955-13DD-4DCF-BDD6-041C96991924}">
      <dsp:nvSpPr>
        <dsp:cNvPr id="0" name=""/>
        <dsp:cNvSpPr/>
      </dsp:nvSpPr>
      <dsp:spPr>
        <a:xfrm>
          <a:off x="1635730" y="361486"/>
          <a:ext cx="1812065" cy="724826"/>
        </a:xfrm>
        <a:prstGeom prst="chevron">
          <a:avLst/>
        </a:prstGeom>
        <a:solidFill>
          <a:schemeClr val="accen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IN" sz="1800" kern="1200" dirty="0"/>
            <a:t>1 million for </a:t>
          </a:r>
          <a:r>
            <a:rPr lang="en-IN" sz="1800" kern="1200" dirty="0" smtClean="0"/>
            <a:t>20%</a:t>
          </a:r>
          <a:endParaRPr lang="en-IN" sz="1800" kern="1200" dirty="0"/>
        </a:p>
      </dsp:txBody>
      <dsp:txXfrm>
        <a:off x="1998143" y="361486"/>
        <a:ext cx="1087239" cy="724826"/>
      </dsp:txXfrm>
    </dsp:sp>
    <dsp:sp modelId="{4B05FD3F-D7A7-4D5F-A017-A59C3CB19C85}">
      <dsp:nvSpPr>
        <dsp:cNvPr id="0" name=""/>
        <dsp:cNvSpPr/>
      </dsp:nvSpPr>
      <dsp:spPr>
        <a:xfrm>
          <a:off x="3266589" y="361486"/>
          <a:ext cx="1812065" cy="724826"/>
        </a:xfrm>
        <a:prstGeom prst="chevron">
          <a:avLst/>
        </a:prstGeom>
        <a:solidFill>
          <a:schemeClr val="accen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IN" sz="1800" kern="1200" dirty="0"/>
            <a:t>1 million </a:t>
          </a:r>
          <a:r>
            <a:rPr lang="en-IN" sz="1800" kern="1200"/>
            <a:t>for </a:t>
          </a:r>
          <a:r>
            <a:rPr lang="en-IN" sz="1800" kern="1200" smtClean="0"/>
            <a:t>10%</a:t>
          </a:r>
          <a:endParaRPr lang="en-IN" sz="1800" kern="1200" dirty="0"/>
        </a:p>
      </dsp:txBody>
      <dsp:txXfrm>
        <a:off x="3629002" y="361486"/>
        <a:ext cx="1087239" cy="724826"/>
      </dsp:txXfrm>
    </dsp:sp>
    <dsp:sp modelId="{A6DDA433-3FC6-4011-B00E-0BD005EB7CBD}">
      <dsp:nvSpPr>
        <dsp:cNvPr id="0" name=""/>
        <dsp:cNvSpPr/>
      </dsp:nvSpPr>
      <dsp:spPr>
        <a:xfrm>
          <a:off x="4897448" y="361486"/>
          <a:ext cx="1812065" cy="724826"/>
        </a:xfrm>
        <a:prstGeom prst="chevron">
          <a:avLst/>
        </a:prstGeom>
        <a:solidFill>
          <a:schemeClr val="accen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IN" sz="1800" kern="1200" dirty="0"/>
            <a:t>1 million </a:t>
          </a:r>
          <a:r>
            <a:rPr lang="en-IN" sz="1800" kern="1200"/>
            <a:t>for </a:t>
          </a:r>
          <a:r>
            <a:rPr lang="en-IN" sz="1800" kern="1200" smtClean="0"/>
            <a:t>1%</a:t>
          </a:r>
          <a:endParaRPr lang="en-IN" sz="1800" kern="1200" dirty="0"/>
        </a:p>
      </dsp:txBody>
      <dsp:txXfrm>
        <a:off x="5259861" y="361486"/>
        <a:ext cx="1087239" cy="724826"/>
      </dsp:txXfrm>
    </dsp:sp>
    <dsp:sp modelId="{F14435D0-CC01-402E-8499-BBA8BE2694D2}">
      <dsp:nvSpPr>
        <dsp:cNvPr id="0" name=""/>
        <dsp:cNvSpPr/>
      </dsp:nvSpPr>
      <dsp:spPr>
        <a:xfrm>
          <a:off x="6528307" y="361486"/>
          <a:ext cx="1812065" cy="724826"/>
        </a:xfrm>
        <a:prstGeom prst="chevron">
          <a:avLst/>
        </a:prstGeom>
        <a:solidFill>
          <a:schemeClr val="accen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IN" sz="1800" kern="1200" dirty="0"/>
            <a:t>1 million for 0. 1%</a:t>
          </a:r>
        </a:p>
      </dsp:txBody>
      <dsp:txXfrm>
        <a:off x="6890720" y="361486"/>
        <a:ext cx="1087239" cy="724826"/>
      </dsp:txXfrm>
    </dsp:sp>
    <dsp:sp modelId="{F95B998E-05C5-4F17-88ED-94E65391A07B}">
      <dsp:nvSpPr>
        <dsp:cNvPr id="0" name=""/>
        <dsp:cNvSpPr/>
      </dsp:nvSpPr>
      <dsp:spPr>
        <a:xfrm>
          <a:off x="8159166" y="361486"/>
          <a:ext cx="1812065" cy="724826"/>
        </a:xfrm>
        <a:prstGeom prst="chevron">
          <a:avLst/>
        </a:prstGeom>
        <a:solidFill>
          <a:schemeClr val="accen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IN" sz="1800" kern="1200" dirty="0"/>
            <a:t>1 million for 0.01%</a:t>
          </a:r>
        </a:p>
      </dsp:txBody>
      <dsp:txXfrm>
        <a:off x="8521579" y="361486"/>
        <a:ext cx="1087239" cy="7248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04062-DD68-4A2A-AC25-5B52328B7AA9}">
      <dsp:nvSpPr>
        <dsp:cNvPr id="0" name=""/>
        <dsp:cNvSpPr/>
      </dsp:nvSpPr>
      <dsp:spPr>
        <a:xfrm rot="4213004">
          <a:off x="-45866" y="3901340"/>
          <a:ext cx="1901441" cy="35683"/>
        </a:xfrm>
        <a:custGeom>
          <a:avLst/>
          <a:gdLst/>
          <a:ahLst/>
          <a:cxnLst/>
          <a:rect l="0" t="0" r="0" b="0"/>
          <a:pathLst>
            <a:path>
              <a:moveTo>
                <a:pt x="0" y="17841"/>
              </a:moveTo>
              <a:lnTo>
                <a:pt x="1901441" y="178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5C3A7B-C009-4604-B81A-77AE5F367078}">
      <dsp:nvSpPr>
        <dsp:cNvPr id="0" name=""/>
        <dsp:cNvSpPr/>
      </dsp:nvSpPr>
      <dsp:spPr>
        <a:xfrm rot="3151557">
          <a:off x="356398" y="3596544"/>
          <a:ext cx="1486368" cy="35683"/>
        </a:xfrm>
        <a:custGeom>
          <a:avLst/>
          <a:gdLst/>
          <a:ahLst/>
          <a:cxnLst/>
          <a:rect l="0" t="0" r="0" b="0"/>
          <a:pathLst>
            <a:path>
              <a:moveTo>
                <a:pt x="0" y="17841"/>
              </a:moveTo>
              <a:lnTo>
                <a:pt x="1486368" y="178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FD7693-EB03-4C07-8FBE-9C207A69ABF1}">
      <dsp:nvSpPr>
        <dsp:cNvPr id="0" name=""/>
        <dsp:cNvSpPr/>
      </dsp:nvSpPr>
      <dsp:spPr>
        <a:xfrm rot="2158986">
          <a:off x="575333" y="3299071"/>
          <a:ext cx="1142585" cy="35683"/>
        </a:xfrm>
        <a:custGeom>
          <a:avLst/>
          <a:gdLst/>
          <a:ahLst/>
          <a:cxnLst/>
          <a:rect l="0" t="0" r="0" b="0"/>
          <a:pathLst>
            <a:path>
              <a:moveTo>
                <a:pt x="0" y="17841"/>
              </a:moveTo>
              <a:lnTo>
                <a:pt x="1142585" y="178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528154-801C-45EF-B4B4-7F6302D09D16}">
      <dsp:nvSpPr>
        <dsp:cNvPr id="0" name=""/>
        <dsp:cNvSpPr/>
      </dsp:nvSpPr>
      <dsp:spPr>
        <a:xfrm rot="705690">
          <a:off x="674651" y="2975585"/>
          <a:ext cx="923118" cy="35683"/>
        </a:xfrm>
        <a:custGeom>
          <a:avLst/>
          <a:gdLst/>
          <a:ahLst/>
          <a:cxnLst/>
          <a:rect l="0" t="0" r="0" b="0"/>
          <a:pathLst>
            <a:path>
              <a:moveTo>
                <a:pt x="0" y="17841"/>
              </a:moveTo>
              <a:lnTo>
                <a:pt x="923118" y="178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31F05-E740-4578-88DD-307EB5CF85E5}">
      <dsp:nvSpPr>
        <dsp:cNvPr id="0" name=""/>
        <dsp:cNvSpPr/>
      </dsp:nvSpPr>
      <dsp:spPr>
        <a:xfrm rot="20405426">
          <a:off x="655160" y="2625026"/>
          <a:ext cx="976470" cy="35683"/>
        </a:xfrm>
        <a:custGeom>
          <a:avLst/>
          <a:gdLst/>
          <a:ahLst/>
          <a:cxnLst/>
          <a:rect l="0" t="0" r="0" b="0"/>
          <a:pathLst>
            <a:path>
              <a:moveTo>
                <a:pt x="0" y="17841"/>
              </a:moveTo>
              <a:lnTo>
                <a:pt x="976470" y="178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252CC7-8D26-4329-AC21-AD302FC4654A}">
      <dsp:nvSpPr>
        <dsp:cNvPr id="0" name=""/>
        <dsp:cNvSpPr/>
      </dsp:nvSpPr>
      <dsp:spPr>
        <a:xfrm rot="19155913">
          <a:off x="533493" y="2306037"/>
          <a:ext cx="1245336" cy="35683"/>
        </a:xfrm>
        <a:custGeom>
          <a:avLst/>
          <a:gdLst/>
          <a:ahLst/>
          <a:cxnLst/>
          <a:rect l="0" t="0" r="0" b="0"/>
          <a:pathLst>
            <a:path>
              <a:moveTo>
                <a:pt x="0" y="17841"/>
              </a:moveTo>
              <a:lnTo>
                <a:pt x="1245336" y="178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26317B-A24C-4822-9FC1-6EF304D90B9D}">
      <dsp:nvSpPr>
        <dsp:cNvPr id="0" name=""/>
        <dsp:cNvSpPr/>
      </dsp:nvSpPr>
      <dsp:spPr>
        <a:xfrm rot="18344008">
          <a:off x="318963" y="2064003"/>
          <a:ext cx="1543364" cy="35683"/>
        </a:xfrm>
        <a:custGeom>
          <a:avLst/>
          <a:gdLst/>
          <a:ahLst/>
          <a:cxnLst/>
          <a:rect l="0" t="0" r="0" b="0"/>
          <a:pathLst>
            <a:path>
              <a:moveTo>
                <a:pt x="0" y="17841"/>
              </a:moveTo>
              <a:lnTo>
                <a:pt x="1543364" y="178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18AF5A-0E73-4719-A3A6-A5A866603C70}">
      <dsp:nvSpPr>
        <dsp:cNvPr id="0" name=""/>
        <dsp:cNvSpPr/>
      </dsp:nvSpPr>
      <dsp:spPr>
        <a:xfrm rot="17635174">
          <a:off x="37257" y="1830831"/>
          <a:ext cx="1880679" cy="35683"/>
        </a:xfrm>
        <a:custGeom>
          <a:avLst/>
          <a:gdLst/>
          <a:ahLst/>
          <a:cxnLst/>
          <a:rect l="0" t="0" r="0" b="0"/>
          <a:pathLst>
            <a:path>
              <a:moveTo>
                <a:pt x="0" y="17841"/>
              </a:moveTo>
              <a:lnTo>
                <a:pt x="1880679" y="178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C76B21-4F9D-48B0-AE7F-1AF279187A4D}">
      <dsp:nvSpPr>
        <dsp:cNvPr id="0" name=""/>
        <dsp:cNvSpPr/>
      </dsp:nvSpPr>
      <dsp:spPr>
        <a:xfrm>
          <a:off x="-593455" y="1754699"/>
          <a:ext cx="2239273" cy="222342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85FEF5-69BE-4A4B-BE85-DD27FF513EB5}">
      <dsp:nvSpPr>
        <dsp:cNvPr id="0" name=""/>
        <dsp:cNvSpPr/>
      </dsp:nvSpPr>
      <dsp:spPr>
        <a:xfrm>
          <a:off x="1138500" y="279648"/>
          <a:ext cx="741277" cy="741277"/>
        </a:xfrm>
        <a:prstGeom prst="ellipse">
          <a:avLst/>
        </a:prstGeom>
        <a:solidFill>
          <a:schemeClr val="accent1">
            <a:hueOff val="0"/>
            <a:satOff val="0"/>
            <a:lumOff val="0"/>
            <a:alphaOff val="0"/>
          </a:schemeClr>
        </a:solidFill>
        <a:ln w="34925" cap="flat" cmpd="sng" algn="ctr">
          <a:solidFill>
            <a:srgbClr val="FFFFFF"/>
          </a:solidFill>
          <a:prstDash val="solid"/>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a:t>#</a:t>
          </a:r>
          <a:endParaRPr lang="en-IN" sz="3600" kern="1200" dirty="0"/>
        </a:p>
      </dsp:txBody>
      <dsp:txXfrm>
        <a:off x="1247058" y="388206"/>
        <a:ext cx="524161" cy="524161"/>
      </dsp:txXfrm>
    </dsp:sp>
    <dsp:sp modelId="{C13AC9E2-D12F-435B-A2F2-9F339008621C}">
      <dsp:nvSpPr>
        <dsp:cNvPr id="0" name=""/>
        <dsp:cNvSpPr/>
      </dsp:nvSpPr>
      <dsp:spPr>
        <a:xfrm>
          <a:off x="1387140" y="783936"/>
          <a:ext cx="741277" cy="741277"/>
        </a:xfrm>
        <a:prstGeom prst="ellipse">
          <a:avLst/>
        </a:prstGeom>
        <a:solidFill>
          <a:schemeClr val="accent1">
            <a:hueOff val="0"/>
            <a:satOff val="0"/>
            <a:lumOff val="0"/>
            <a:alphaOff val="0"/>
          </a:schemeClr>
        </a:solidFill>
        <a:ln w="34925" cap="flat" cmpd="sng" algn="ctr">
          <a:solidFill>
            <a:srgbClr val="FFFFFF"/>
          </a:solidFill>
          <a:prstDash val="solid"/>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a:t>#</a:t>
          </a:r>
          <a:endParaRPr lang="en-IN" sz="3600" kern="1200" dirty="0"/>
        </a:p>
      </dsp:txBody>
      <dsp:txXfrm>
        <a:off x="1495698" y="892494"/>
        <a:ext cx="524161" cy="524161"/>
      </dsp:txXfrm>
    </dsp:sp>
    <dsp:sp modelId="{B9F098C2-EB94-45AC-9A64-D23589F9BAC1}">
      <dsp:nvSpPr>
        <dsp:cNvPr id="0" name=""/>
        <dsp:cNvSpPr/>
      </dsp:nvSpPr>
      <dsp:spPr>
        <a:xfrm>
          <a:off x="1538189" y="1305049"/>
          <a:ext cx="741277" cy="741277"/>
        </a:xfrm>
        <a:prstGeom prst="ellipse">
          <a:avLst/>
        </a:prstGeom>
        <a:solidFill>
          <a:schemeClr val="accent1">
            <a:hueOff val="0"/>
            <a:satOff val="0"/>
            <a:lumOff val="0"/>
            <a:alphaOff val="0"/>
          </a:schemeClr>
        </a:solidFill>
        <a:ln w="34925" cap="flat" cmpd="sng" algn="ctr">
          <a:solidFill>
            <a:srgbClr val="FFFFFF"/>
          </a:solidFill>
          <a:prstDash val="solid"/>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a:t>#</a:t>
          </a:r>
          <a:endParaRPr lang="en-IN" sz="3600" kern="1200" dirty="0"/>
        </a:p>
      </dsp:txBody>
      <dsp:txXfrm>
        <a:off x="1646747" y="1413607"/>
        <a:ext cx="524161" cy="524161"/>
      </dsp:txXfrm>
    </dsp:sp>
    <dsp:sp modelId="{E2C1A18C-9FC3-4203-A647-20A47856152C}">
      <dsp:nvSpPr>
        <dsp:cNvPr id="0" name=""/>
        <dsp:cNvSpPr/>
      </dsp:nvSpPr>
      <dsp:spPr>
        <a:xfrm>
          <a:off x="1580297" y="1979751"/>
          <a:ext cx="741277" cy="741277"/>
        </a:xfrm>
        <a:prstGeom prst="ellipse">
          <a:avLst/>
        </a:prstGeom>
        <a:solidFill>
          <a:schemeClr val="accent1">
            <a:hueOff val="0"/>
            <a:satOff val="0"/>
            <a:lumOff val="0"/>
            <a:alphaOff val="0"/>
          </a:schemeClr>
        </a:solidFill>
        <a:ln w="34925" cap="flat" cmpd="sng" algn="ctr">
          <a:solidFill>
            <a:srgbClr val="FFFFFF"/>
          </a:solidFill>
          <a:prstDash val="solid"/>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a:t>#</a:t>
          </a:r>
          <a:endParaRPr lang="en-IN" sz="3600" kern="1200" dirty="0"/>
        </a:p>
      </dsp:txBody>
      <dsp:txXfrm>
        <a:off x="1688855" y="2088309"/>
        <a:ext cx="524161" cy="524161"/>
      </dsp:txXfrm>
    </dsp:sp>
    <dsp:sp modelId="{CA6890A7-2AA0-4B71-B2F0-688954FFEA81}">
      <dsp:nvSpPr>
        <dsp:cNvPr id="0" name=""/>
        <dsp:cNvSpPr/>
      </dsp:nvSpPr>
      <dsp:spPr>
        <a:xfrm>
          <a:off x="1580297" y="2792422"/>
          <a:ext cx="741277" cy="741277"/>
        </a:xfrm>
        <a:prstGeom prst="ellipse">
          <a:avLst/>
        </a:prstGeom>
        <a:solidFill>
          <a:schemeClr val="accent1">
            <a:hueOff val="0"/>
            <a:satOff val="0"/>
            <a:lumOff val="0"/>
            <a:alphaOff val="0"/>
          </a:schemeClr>
        </a:solidFill>
        <a:ln w="34925" cap="flat" cmpd="sng" algn="ctr">
          <a:solidFill>
            <a:srgbClr val="FFFFFF"/>
          </a:solidFill>
          <a:prstDash val="solid"/>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a:t>#</a:t>
          </a:r>
          <a:endParaRPr lang="en-IN" sz="3600" kern="1200" dirty="0"/>
        </a:p>
      </dsp:txBody>
      <dsp:txXfrm>
        <a:off x="1688855" y="2900980"/>
        <a:ext cx="524161" cy="524161"/>
      </dsp:txXfrm>
    </dsp:sp>
    <dsp:sp modelId="{2BDBF05E-0603-40D8-80F7-2C8FB14E5346}">
      <dsp:nvSpPr>
        <dsp:cNvPr id="0" name=""/>
        <dsp:cNvSpPr/>
      </dsp:nvSpPr>
      <dsp:spPr>
        <a:xfrm>
          <a:off x="1538189" y="3499703"/>
          <a:ext cx="741277" cy="741277"/>
        </a:xfrm>
        <a:prstGeom prst="ellipse">
          <a:avLst/>
        </a:prstGeom>
        <a:solidFill>
          <a:schemeClr val="accent1">
            <a:hueOff val="0"/>
            <a:satOff val="0"/>
            <a:lumOff val="0"/>
            <a:alphaOff val="0"/>
          </a:schemeClr>
        </a:solidFill>
        <a:ln w="34925" cap="flat" cmpd="sng" algn="ctr">
          <a:solidFill>
            <a:srgbClr val="FFFFFF"/>
          </a:solidFill>
          <a:prstDash val="solid"/>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a:t>#</a:t>
          </a:r>
          <a:endParaRPr lang="en-IN" sz="3600" kern="1200" dirty="0"/>
        </a:p>
      </dsp:txBody>
      <dsp:txXfrm>
        <a:off x="1646747" y="3608261"/>
        <a:ext cx="524161" cy="524161"/>
      </dsp:txXfrm>
    </dsp:sp>
    <dsp:sp modelId="{12AEFBCE-5587-40F2-8D69-E7600762A575}">
      <dsp:nvSpPr>
        <dsp:cNvPr id="0" name=""/>
        <dsp:cNvSpPr/>
      </dsp:nvSpPr>
      <dsp:spPr>
        <a:xfrm>
          <a:off x="1406596" y="4127709"/>
          <a:ext cx="741277" cy="741277"/>
        </a:xfrm>
        <a:prstGeom prst="ellipse">
          <a:avLst/>
        </a:prstGeom>
        <a:solidFill>
          <a:schemeClr val="accent1">
            <a:hueOff val="0"/>
            <a:satOff val="0"/>
            <a:lumOff val="0"/>
            <a:alphaOff val="0"/>
          </a:schemeClr>
        </a:solidFill>
        <a:ln w="34925" cap="flat" cmpd="sng" algn="ctr">
          <a:solidFill>
            <a:srgbClr val="FFFFFF"/>
          </a:solidFill>
          <a:prstDash val="solid"/>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a:t>#</a:t>
          </a:r>
          <a:endParaRPr lang="en-IN" sz="3600" kern="1200" dirty="0"/>
        </a:p>
      </dsp:txBody>
      <dsp:txXfrm>
        <a:off x="1515154" y="4236267"/>
        <a:ext cx="524161" cy="524161"/>
      </dsp:txXfrm>
    </dsp:sp>
    <dsp:sp modelId="{52C75FD7-8046-44E7-9048-88B3CB920AFF}">
      <dsp:nvSpPr>
        <dsp:cNvPr id="0" name=""/>
        <dsp:cNvSpPr/>
      </dsp:nvSpPr>
      <dsp:spPr>
        <a:xfrm>
          <a:off x="981447" y="4791916"/>
          <a:ext cx="741277" cy="741277"/>
        </a:xfrm>
        <a:prstGeom prst="ellipse">
          <a:avLst/>
        </a:prstGeom>
        <a:solidFill>
          <a:schemeClr val="accent1">
            <a:hueOff val="0"/>
            <a:satOff val="0"/>
            <a:lumOff val="0"/>
            <a:alphaOff val="0"/>
          </a:schemeClr>
        </a:solidFill>
        <a:ln w="34925" cap="flat" cmpd="sng" algn="ctr">
          <a:solidFill>
            <a:srgbClr val="FFFFFF"/>
          </a:solidFill>
          <a:prstDash val="solid"/>
        </a:ln>
        <a:effectLst>
          <a:outerShdw blurRad="317500" dir="2700000" algn="ctr" rotWithShape="0">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sz="3600" kern="1200" dirty="0"/>
            <a:t>#</a:t>
          </a:r>
          <a:endParaRPr lang="en-IN" sz="3600" kern="1200" dirty="0"/>
        </a:p>
      </dsp:txBody>
      <dsp:txXfrm>
        <a:off x="1090005" y="4900474"/>
        <a:ext cx="524161" cy="52416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624B6-3022-48F6-9CB1-28D4F808BC3E}">
      <dsp:nvSpPr>
        <dsp:cNvPr id="0" name=""/>
        <dsp:cNvSpPr/>
      </dsp:nvSpPr>
      <dsp:spPr>
        <a:xfrm>
          <a:off x="283922" y="0"/>
          <a:ext cx="4351338" cy="435133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38B51E-E7D3-4549-BB2D-94BBEDD8AAD9}">
      <dsp:nvSpPr>
        <dsp:cNvPr id="0" name=""/>
        <dsp:cNvSpPr/>
      </dsp:nvSpPr>
      <dsp:spPr>
        <a:xfrm>
          <a:off x="2189040" y="435557"/>
          <a:ext cx="2828369" cy="61870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a:t>Type of crowdfunding model</a:t>
          </a:r>
          <a:endParaRPr lang="en-IN" sz="1600" kern="1200" dirty="0"/>
        </a:p>
      </dsp:txBody>
      <dsp:txXfrm>
        <a:off x="2219243" y="465760"/>
        <a:ext cx="2767963" cy="558299"/>
      </dsp:txXfrm>
    </dsp:sp>
    <dsp:sp modelId="{8A540FC5-31A6-4D37-A720-3023F04AF169}">
      <dsp:nvSpPr>
        <dsp:cNvPr id="0" name=""/>
        <dsp:cNvSpPr/>
      </dsp:nvSpPr>
      <dsp:spPr>
        <a:xfrm>
          <a:off x="2189040" y="1131602"/>
          <a:ext cx="2828369" cy="61870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a:t>Features and performance</a:t>
          </a:r>
          <a:endParaRPr lang="en-IN" sz="1600" kern="1200"/>
        </a:p>
      </dsp:txBody>
      <dsp:txXfrm>
        <a:off x="2219243" y="1161805"/>
        <a:ext cx="2767963" cy="558299"/>
      </dsp:txXfrm>
    </dsp:sp>
    <dsp:sp modelId="{ABCF30B5-9F88-45CA-96F2-6D4013029930}">
      <dsp:nvSpPr>
        <dsp:cNvPr id="0" name=""/>
        <dsp:cNvSpPr/>
      </dsp:nvSpPr>
      <dsp:spPr>
        <a:xfrm>
          <a:off x="2189040" y="1827646"/>
          <a:ext cx="2828369" cy="61870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a:t>Trust and fraud protection</a:t>
          </a:r>
          <a:endParaRPr lang="en-IN" sz="1600" kern="1200"/>
        </a:p>
      </dsp:txBody>
      <dsp:txXfrm>
        <a:off x="2219243" y="1857849"/>
        <a:ext cx="2767963" cy="558299"/>
      </dsp:txXfrm>
    </dsp:sp>
    <dsp:sp modelId="{9E06D817-AC8D-4BA9-8603-B6A68E15E5A7}">
      <dsp:nvSpPr>
        <dsp:cNvPr id="0" name=""/>
        <dsp:cNvSpPr/>
      </dsp:nvSpPr>
      <dsp:spPr>
        <a:xfrm>
          <a:off x="2152639" y="2926920"/>
          <a:ext cx="2828369" cy="61870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dirty="0"/>
            <a:t>Customer support</a:t>
          </a:r>
          <a:endParaRPr lang="en-IN" sz="1600" kern="1200" dirty="0"/>
        </a:p>
      </dsp:txBody>
      <dsp:txXfrm>
        <a:off x="2182842" y="2957123"/>
        <a:ext cx="2767963" cy="558299"/>
      </dsp:txXfrm>
    </dsp:sp>
    <dsp:sp modelId="{6B9E7272-6A60-4DA7-BAF0-13D8526E4F89}">
      <dsp:nvSpPr>
        <dsp:cNvPr id="0" name=""/>
        <dsp:cNvSpPr/>
      </dsp:nvSpPr>
      <dsp:spPr>
        <a:xfrm>
          <a:off x="2153346" y="3629584"/>
          <a:ext cx="2828369" cy="61870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kern="1200"/>
            <a:t>Fees</a:t>
          </a:r>
          <a:endParaRPr lang="en-IN" sz="1600" kern="1200"/>
        </a:p>
      </dsp:txBody>
      <dsp:txXfrm>
        <a:off x="2183549" y="3659787"/>
        <a:ext cx="2767963" cy="5582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49980-5C8B-4B71-BC42-CE2F61BFA9B8}">
      <dsp:nvSpPr>
        <dsp:cNvPr id="0" name=""/>
        <dsp:cNvSpPr/>
      </dsp:nvSpPr>
      <dsp:spPr>
        <a:xfrm rot="10800000">
          <a:off x="214216" y="1150"/>
          <a:ext cx="9481840" cy="575478"/>
        </a:xfrm>
        <a:prstGeom prst="homePlate">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770" tIns="76200" rIns="142240" bIns="76200" numCol="1" spcCol="1270" anchor="ctr" anchorCtr="0">
          <a:noAutofit/>
        </a:bodyPr>
        <a:lstStyle/>
        <a:p>
          <a:pPr lvl="0" algn="l" defTabSz="889000" rtl="0">
            <a:lnSpc>
              <a:spcPct val="90000"/>
            </a:lnSpc>
            <a:spcBef>
              <a:spcPct val="0"/>
            </a:spcBef>
            <a:spcAft>
              <a:spcPct val="35000"/>
            </a:spcAft>
          </a:pPr>
          <a:r>
            <a:rPr lang="en-US" sz="2000" b="1" kern="1200" dirty="0" smtClean="0"/>
            <a:t>      Preference </a:t>
          </a:r>
          <a:r>
            <a:rPr lang="en-US" sz="2000" b="1" kern="1200" dirty="0"/>
            <a:t>shares represents quasi equity capital.</a:t>
          </a:r>
          <a:endParaRPr lang="en-US" sz="2000" kern="1200" dirty="0"/>
        </a:p>
      </dsp:txBody>
      <dsp:txXfrm rot="10800000">
        <a:off x="358085" y="1150"/>
        <a:ext cx="9337971" cy="575478"/>
      </dsp:txXfrm>
    </dsp:sp>
    <dsp:sp modelId="{43E60778-9EFC-4157-8ACE-91979707E121}">
      <dsp:nvSpPr>
        <dsp:cNvPr id="0" name=""/>
        <dsp:cNvSpPr/>
      </dsp:nvSpPr>
      <dsp:spPr>
        <a:xfrm>
          <a:off x="0" y="0"/>
          <a:ext cx="575478" cy="5754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264C33-7291-4A30-8641-BD6D97D4C0FE}">
      <dsp:nvSpPr>
        <dsp:cNvPr id="0" name=""/>
        <dsp:cNvSpPr/>
      </dsp:nvSpPr>
      <dsp:spPr>
        <a:xfrm rot="10800000">
          <a:off x="214216" y="748412"/>
          <a:ext cx="9481840" cy="575478"/>
        </a:xfrm>
        <a:prstGeom prst="homePlate">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770" tIns="76200" rIns="142240" bIns="76200" numCol="1" spcCol="1270" anchor="ctr" anchorCtr="0">
          <a:noAutofit/>
        </a:bodyPr>
        <a:lstStyle/>
        <a:p>
          <a:pPr lvl="0" algn="l" defTabSz="889000" rtl="0">
            <a:lnSpc>
              <a:spcPct val="90000"/>
            </a:lnSpc>
            <a:spcBef>
              <a:spcPct val="0"/>
            </a:spcBef>
            <a:spcAft>
              <a:spcPct val="35000"/>
            </a:spcAft>
          </a:pPr>
          <a:r>
            <a:rPr lang="en-US" sz="2000" b="1" kern="1200" dirty="0" smtClean="0"/>
            <a:t>      It </a:t>
          </a:r>
          <a:r>
            <a:rPr lang="en-US" sz="2000" b="1" kern="1200" dirty="0"/>
            <a:t>has features of both equity and debt.</a:t>
          </a:r>
          <a:endParaRPr lang="en-US" sz="2000" kern="1200" dirty="0"/>
        </a:p>
      </dsp:txBody>
      <dsp:txXfrm rot="10800000">
        <a:off x="358085" y="748412"/>
        <a:ext cx="9337971" cy="575478"/>
      </dsp:txXfrm>
    </dsp:sp>
    <dsp:sp modelId="{AAD7C4F0-AAEF-4919-893F-5F07DA61BC50}">
      <dsp:nvSpPr>
        <dsp:cNvPr id="0" name=""/>
        <dsp:cNvSpPr/>
      </dsp:nvSpPr>
      <dsp:spPr>
        <a:xfrm>
          <a:off x="0" y="713245"/>
          <a:ext cx="575478" cy="5754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483D42-16BD-475F-A3F7-1005EB8F9534}">
      <dsp:nvSpPr>
        <dsp:cNvPr id="0" name=""/>
        <dsp:cNvSpPr/>
      </dsp:nvSpPr>
      <dsp:spPr>
        <a:xfrm rot="10800000">
          <a:off x="214216" y="1495675"/>
          <a:ext cx="9481840" cy="575478"/>
        </a:xfrm>
        <a:prstGeom prst="homePlate">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770" tIns="76200" rIns="142240" bIns="76200" numCol="1" spcCol="1270" anchor="ctr" anchorCtr="0">
          <a:noAutofit/>
        </a:bodyPr>
        <a:lstStyle/>
        <a:p>
          <a:pPr lvl="0" algn="l" defTabSz="889000" rtl="0">
            <a:lnSpc>
              <a:spcPct val="90000"/>
            </a:lnSpc>
            <a:spcBef>
              <a:spcPct val="0"/>
            </a:spcBef>
            <a:spcAft>
              <a:spcPct val="35000"/>
            </a:spcAft>
          </a:pPr>
          <a:r>
            <a:rPr lang="en-US" sz="2000" b="1" kern="1200" dirty="0" smtClean="0"/>
            <a:t>      It </a:t>
          </a:r>
          <a:r>
            <a:rPr lang="en-US" sz="2000" b="1" kern="1200" dirty="0"/>
            <a:t>does not give voting right to the holders.</a:t>
          </a:r>
          <a:endParaRPr lang="en-US" sz="2000" kern="1200" dirty="0"/>
        </a:p>
      </dsp:txBody>
      <dsp:txXfrm rot="10800000">
        <a:off x="358085" y="1495675"/>
        <a:ext cx="9337971" cy="575478"/>
      </dsp:txXfrm>
    </dsp:sp>
    <dsp:sp modelId="{0C15A56A-0C7A-47BB-AB24-24F33816689A}">
      <dsp:nvSpPr>
        <dsp:cNvPr id="0" name=""/>
        <dsp:cNvSpPr/>
      </dsp:nvSpPr>
      <dsp:spPr>
        <a:xfrm>
          <a:off x="0" y="1460508"/>
          <a:ext cx="575478" cy="5754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91B9FC-DC23-4848-90A1-409B8B24563E}">
      <dsp:nvSpPr>
        <dsp:cNvPr id="0" name=""/>
        <dsp:cNvSpPr/>
      </dsp:nvSpPr>
      <dsp:spPr>
        <a:xfrm rot="10800000">
          <a:off x="214216" y="2242938"/>
          <a:ext cx="9481840" cy="575478"/>
        </a:xfrm>
        <a:prstGeom prst="homePlate">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770" tIns="76200" rIns="142240" bIns="76200" numCol="1" spcCol="1270" anchor="ctr" anchorCtr="0">
          <a:noAutofit/>
        </a:bodyPr>
        <a:lstStyle/>
        <a:p>
          <a:pPr lvl="0" algn="l" defTabSz="889000" rtl="0">
            <a:lnSpc>
              <a:spcPct val="90000"/>
            </a:lnSpc>
            <a:spcBef>
              <a:spcPct val="0"/>
            </a:spcBef>
            <a:spcAft>
              <a:spcPct val="35000"/>
            </a:spcAft>
          </a:pPr>
          <a:r>
            <a:rPr lang="en-US" sz="2000" b="1" kern="1200" dirty="0" smtClean="0"/>
            <a:t>      Fixed </a:t>
          </a:r>
          <a:r>
            <a:rPr lang="en-US" sz="2000" b="1" kern="1200" dirty="0"/>
            <a:t>rate of dividend, but are performance-driven.</a:t>
          </a:r>
          <a:endParaRPr lang="en-US" sz="2000" kern="1200" dirty="0"/>
        </a:p>
      </dsp:txBody>
      <dsp:txXfrm rot="10800000">
        <a:off x="358085" y="2242938"/>
        <a:ext cx="9337971" cy="575478"/>
      </dsp:txXfrm>
    </dsp:sp>
    <dsp:sp modelId="{BCA28C3B-4826-4A60-AC0A-A85CC4425303}">
      <dsp:nvSpPr>
        <dsp:cNvPr id="0" name=""/>
        <dsp:cNvSpPr/>
      </dsp:nvSpPr>
      <dsp:spPr>
        <a:xfrm>
          <a:off x="0" y="2207770"/>
          <a:ext cx="575478" cy="5754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B4546E-6DDF-4C97-8CCE-353A8D4C9AD8}">
      <dsp:nvSpPr>
        <dsp:cNvPr id="0" name=""/>
        <dsp:cNvSpPr/>
      </dsp:nvSpPr>
      <dsp:spPr>
        <a:xfrm rot="10800000">
          <a:off x="214216" y="2990200"/>
          <a:ext cx="9481840" cy="575478"/>
        </a:xfrm>
        <a:prstGeom prst="homePlate">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770" tIns="76200" rIns="142240" bIns="76200" numCol="1" spcCol="1270" anchor="ctr" anchorCtr="0">
          <a:noAutofit/>
        </a:bodyPr>
        <a:lstStyle/>
        <a:p>
          <a:pPr lvl="0" algn="l" defTabSz="889000" rtl="0">
            <a:lnSpc>
              <a:spcPct val="90000"/>
            </a:lnSpc>
            <a:spcBef>
              <a:spcPct val="0"/>
            </a:spcBef>
            <a:spcAft>
              <a:spcPct val="35000"/>
            </a:spcAft>
          </a:pPr>
          <a:r>
            <a:rPr lang="en-US" sz="2000" b="1" kern="1200" dirty="0" smtClean="0"/>
            <a:t>      It </a:t>
          </a:r>
          <a:r>
            <a:rPr lang="en-US" sz="2000" b="1" kern="1200" dirty="0"/>
            <a:t>carries preferential rights over ordinary equity shares in sharing of </a:t>
          </a:r>
          <a:r>
            <a:rPr lang="en-US" sz="2000" b="1" kern="1200" dirty="0" smtClean="0"/>
            <a:t>  	profits </a:t>
          </a:r>
          <a:r>
            <a:rPr lang="en-US" sz="2000" b="1" kern="1200" dirty="0"/>
            <a:t>and also claims over assets of the firm. </a:t>
          </a:r>
          <a:endParaRPr lang="en-US" sz="2000" kern="1200" dirty="0"/>
        </a:p>
      </dsp:txBody>
      <dsp:txXfrm rot="10800000">
        <a:off x="358085" y="2990200"/>
        <a:ext cx="9337971" cy="575478"/>
      </dsp:txXfrm>
    </dsp:sp>
    <dsp:sp modelId="{77665184-6B15-4E16-8787-E4FC95B78DBC}">
      <dsp:nvSpPr>
        <dsp:cNvPr id="0" name=""/>
        <dsp:cNvSpPr/>
      </dsp:nvSpPr>
      <dsp:spPr>
        <a:xfrm>
          <a:off x="0" y="2955033"/>
          <a:ext cx="575478" cy="5754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681F2B-B220-434F-8EAA-D7456613A99F}">
      <dsp:nvSpPr>
        <dsp:cNvPr id="0" name=""/>
        <dsp:cNvSpPr/>
      </dsp:nvSpPr>
      <dsp:spPr>
        <a:xfrm rot="10800000">
          <a:off x="214216" y="3737463"/>
          <a:ext cx="9481840" cy="575478"/>
        </a:xfrm>
        <a:prstGeom prst="homePlate">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770" tIns="76200" rIns="142240" bIns="76200" numCol="1" spcCol="1270" anchor="ctr" anchorCtr="0">
          <a:noAutofit/>
        </a:bodyPr>
        <a:lstStyle/>
        <a:p>
          <a:pPr lvl="0" algn="l" defTabSz="889000" rtl="0">
            <a:lnSpc>
              <a:spcPct val="90000"/>
            </a:lnSpc>
            <a:spcBef>
              <a:spcPct val="0"/>
            </a:spcBef>
            <a:spcAft>
              <a:spcPct val="35000"/>
            </a:spcAft>
          </a:pPr>
          <a:r>
            <a:rPr lang="en-US" sz="2000" b="1" kern="1200" dirty="0" smtClean="0"/>
            <a:t>      Thus</a:t>
          </a:r>
          <a:r>
            <a:rPr lang="en-US" sz="2000" b="1" kern="1200" dirty="0"/>
            <a:t>, it is ranked between equity and debt as far as priority of </a:t>
          </a:r>
          <a:r>
            <a:rPr lang="en-US" sz="2000" b="1" kern="1200" dirty="0" smtClean="0"/>
            <a:t>	repayment </a:t>
          </a:r>
          <a:r>
            <a:rPr lang="en-US" sz="2000" b="1" kern="1200" dirty="0"/>
            <a:t>of capital is concerned.</a:t>
          </a:r>
          <a:endParaRPr lang="en-US" sz="2000" kern="1200" dirty="0"/>
        </a:p>
      </dsp:txBody>
      <dsp:txXfrm rot="10800000">
        <a:off x="358085" y="3737463"/>
        <a:ext cx="9337971" cy="575478"/>
      </dsp:txXfrm>
    </dsp:sp>
    <dsp:sp modelId="{B7A190C5-DF74-4049-87E5-9E1AF6F3BA38}">
      <dsp:nvSpPr>
        <dsp:cNvPr id="0" name=""/>
        <dsp:cNvSpPr/>
      </dsp:nvSpPr>
      <dsp:spPr>
        <a:xfrm>
          <a:off x="0" y="3702296"/>
          <a:ext cx="575478" cy="5754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691C-10D6-40A9-820C-4BE27AF23D30}">
      <dsp:nvSpPr>
        <dsp:cNvPr id="0" name=""/>
        <dsp:cNvSpPr/>
      </dsp:nvSpPr>
      <dsp:spPr>
        <a:xfrm>
          <a:off x="173548" y="80417"/>
          <a:ext cx="844385" cy="844385"/>
        </a:xfrm>
        <a:prstGeom prst="ellipse">
          <a:avLst/>
        </a:prstGeom>
        <a:solidFill>
          <a:srgbClr val="1F4A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100%</a:t>
          </a:r>
          <a:endParaRPr lang="en-IN" sz="1600" kern="1200" dirty="0"/>
        </a:p>
      </dsp:txBody>
      <dsp:txXfrm>
        <a:off x="299201" y="206070"/>
        <a:ext cx="593080" cy="593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691C-10D6-40A9-820C-4BE27AF23D30}">
      <dsp:nvSpPr>
        <dsp:cNvPr id="0" name=""/>
        <dsp:cNvSpPr/>
      </dsp:nvSpPr>
      <dsp:spPr>
        <a:xfrm>
          <a:off x="173548" y="80417"/>
          <a:ext cx="844385" cy="844385"/>
        </a:xfrm>
        <a:prstGeom prst="ellipse">
          <a:avLst/>
        </a:prstGeom>
        <a:solidFill>
          <a:srgbClr val="1F4A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100%</a:t>
          </a:r>
          <a:endParaRPr lang="en-IN" sz="1600" kern="1200" dirty="0"/>
        </a:p>
      </dsp:txBody>
      <dsp:txXfrm>
        <a:off x="299201" y="206070"/>
        <a:ext cx="593080" cy="593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691C-10D6-40A9-820C-4BE27AF23D30}">
      <dsp:nvSpPr>
        <dsp:cNvPr id="0" name=""/>
        <dsp:cNvSpPr/>
      </dsp:nvSpPr>
      <dsp:spPr>
        <a:xfrm>
          <a:off x="173548" y="80417"/>
          <a:ext cx="844385" cy="844385"/>
        </a:xfrm>
        <a:prstGeom prst="ellipse">
          <a:avLst/>
        </a:prstGeom>
        <a:solidFill>
          <a:srgbClr val="1F4A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100%</a:t>
          </a:r>
          <a:endParaRPr lang="en-IN" sz="1600" kern="1200" dirty="0"/>
        </a:p>
      </dsp:txBody>
      <dsp:txXfrm>
        <a:off x="299201" y="206070"/>
        <a:ext cx="593080" cy="593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691C-10D6-40A9-820C-4BE27AF23D30}">
      <dsp:nvSpPr>
        <dsp:cNvPr id="0" name=""/>
        <dsp:cNvSpPr/>
      </dsp:nvSpPr>
      <dsp:spPr>
        <a:xfrm>
          <a:off x="173548" y="80417"/>
          <a:ext cx="844385" cy="844385"/>
        </a:xfrm>
        <a:prstGeom prst="ellipse">
          <a:avLst/>
        </a:prstGeom>
        <a:solidFill>
          <a:srgbClr val="1F4A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100%</a:t>
          </a:r>
          <a:endParaRPr lang="en-IN" sz="1600" kern="1200" dirty="0"/>
        </a:p>
      </dsp:txBody>
      <dsp:txXfrm>
        <a:off x="299201" y="206070"/>
        <a:ext cx="593080" cy="5930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691C-10D6-40A9-820C-4BE27AF23D30}">
      <dsp:nvSpPr>
        <dsp:cNvPr id="0" name=""/>
        <dsp:cNvSpPr/>
      </dsp:nvSpPr>
      <dsp:spPr>
        <a:xfrm>
          <a:off x="173548" y="80417"/>
          <a:ext cx="844385" cy="844385"/>
        </a:xfrm>
        <a:prstGeom prst="ellipse">
          <a:avLst/>
        </a:prstGeom>
        <a:solidFill>
          <a:srgbClr val="1F4A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100%</a:t>
          </a:r>
          <a:endParaRPr lang="en-IN" sz="1600" kern="1200" dirty="0"/>
        </a:p>
      </dsp:txBody>
      <dsp:txXfrm>
        <a:off x="299201" y="206070"/>
        <a:ext cx="593080" cy="593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691C-10D6-40A9-820C-4BE27AF23D30}">
      <dsp:nvSpPr>
        <dsp:cNvPr id="0" name=""/>
        <dsp:cNvSpPr/>
      </dsp:nvSpPr>
      <dsp:spPr>
        <a:xfrm>
          <a:off x="173548" y="80417"/>
          <a:ext cx="844385" cy="844385"/>
        </a:xfrm>
        <a:prstGeom prst="ellipse">
          <a:avLst/>
        </a:prstGeom>
        <a:solidFill>
          <a:srgbClr val="1F4A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100%</a:t>
          </a:r>
          <a:endParaRPr lang="en-IN" sz="1600" kern="1200" dirty="0"/>
        </a:p>
      </dsp:txBody>
      <dsp:txXfrm>
        <a:off x="299201" y="206070"/>
        <a:ext cx="593080" cy="5930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2691C-10D6-40A9-820C-4BE27AF23D30}">
      <dsp:nvSpPr>
        <dsp:cNvPr id="0" name=""/>
        <dsp:cNvSpPr/>
      </dsp:nvSpPr>
      <dsp:spPr>
        <a:xfrm>
          <a:off x="173548" y="80417"/>
          <a:ext cx="844385" cy="844385"/>
        </a:xfrm>
        <a:prstGeom prst="ellipse">
          <a:avLst/>
        </a:prstGeom>
        <a:solidFill>
          <a:srgbClr val="1F4A7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100%</a:t>
          </a:r>
          <a:endParaRPr lang="en-IN" sz="1600" kern="1200" dirty="0"/>
        </a:p>
      </dsp:txBody>
      <dsp:txXfrm>
        <a:off x="299201" y="206070"/>
        <a:ext cx="593080" cy="5930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77167-7CCE-43FB-9641-9706B6C2F84D}">
      <dsp:nvSpPr>
        <dsp:cNvPr id="0" name=""/>
        <dsp:cNvSpPr/>
      </dsp:nvSpPr>
      <dsp:spPr>
        <a:xfrm>
          <a:off x="4" y="1736604"/>
          <a:ext cx="9067795" cy="1775977"/>
        </a:xfrm>
        <a:prstGeom prst="rightArrow">
          <a:avLst/>
        </a:prstGeom>
        <a:solidFill>
          <a:schemeClr val="bg2">
            <a:lumMod val="40000"/>
            <a:lumOff val="60000"/>
            <a:alpha val="68000"/>
          </a:schemeClr>
        </a:solidFill>
        <a:ln>
          <a:noFill/>
        </a:ln>
        <a:effectLst/>
      </dsp:spPr>
      <dsp:style>
        <a:lnRef idx="0">
          <a:scrgbClr r="0" g="0" b="0"/>
        </a:lnRef>
        <a:fillRef idx="1">
          <a:scrgbClr r="0" g="0" b="0"/>
        </a:fillRef>
        <a:effectRef idx="0">
          <a:scrgbClr r="0" g="0" b="0"/>
        </a:effectRef>
        <a:fontRef idx="minor"/>
      </dsp:style>
    </dsp:sp>
    <dsp:sp modelId="{56E785B6-A74E-4576-83D8-7666F8917071}">
      <dsp:nvSpPr>
        <dsp:cNvPr id="0" name=""/>
        <dsp:cNvSpPr/>
      </dsp:nvSpPr>
      <dsp:spPr>
        <a:xfrm>
          <a:off x="183469" y="2033618"/>
          <a:ext cx="1015327" cy="1128452"/>
        </a:xfrm>
        <a:prstGeom prst="roundRect">
          <a:avLst/>
        </a:prstGeom>
        <a:solidFill>
          <a:schemeClr val="accent5">
            <a:lumMod val="50000"/>
            <a:alpha val="8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a:t>Idea</a:t>
          </a:r>
        </a:p>
      </dsp:txBody>
      <dsp:txXfrm>
        <a:off x="233033" y="2083182"/>
        <a:ext cx="916199" cy="1029324"/>
      </dsp:txXfrm>
    </dsp:sp>
    <dsp:sp modelId="{0FE14E32-DB48-4976-8C3C-211BB75873F9}">
      <dsp:nvSpPr>
        <dsp:cNvPr id="0" name=""/>
        <dsp:cNvSpPr/>
      </dsp:nvSpPr>
      <dsp:spPr>
        <a:xfrm>
          <a:off x="1423499" y="2033618"/>
          <a:ext cx="1348215" cy="1128452"/>
        </a:xfrm>
        <a:prstGeom prst="roundRect">
          <a:avLst/>
        </a:prstGeom>
        <a:solidFill>
          <a:schemeClr val="accent5">
            <a:lumMod val="50000"/>
            <a:alpha val="8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a:t>Initial Prototype</a:t>
          </a:r>
        </a:p>
      </dsp:txBody>
      <dsp:txXfrm>
        <a:off x="1478585" y="2088704"/>
        <a:ext cx="1238043" cy="1018280"/>
      </dsp:txXfrm>
    </dsp:sp>
    <dsp:sp modelId="{DC70BBB2-6784-425E-B984-89EA6325788A}">
      <dsp:nvSpPr>
        <dsp:cNvPr id="0" name=""/>
        <dsp:cNvSpPr/>
      </dsp:nvSpPr>
      <dsp:spPr>
        <a:xfrm>
          <a:off x="2996417" y="2033618"/>
          <a:ext cx="1348215" cy="1128452"/>
        </a:xfrm>
        <a:prstGeom prst="roundRect">
          <a:avLst/>
        </a:prstGeom>
        <a:solidFill>
          <a:schemeClr val="accent5">
            <a:lumMod val="50000"/>
            <a:alpha val="8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a:t>Proof of concept</a:t>
          </a:r>
        </a:p>
      </dsp:txBody>
      <dsp:txXfrm>
        <a:off x="3051503" y="2088704"/>
        <a:ext cx="1238043" cy="1018280"/>
      </dsp:txXfrm>
    </dsp:sp>
    <dsp:sp modelId="{8ABA2563-9E7B-4415-BE89-7F95E8A20063}">
      <dsp:nvSpPr>
        <dsp:cNvPr id="0" name=""/>
        <dsp:cNvSpPr/>
      </dsp:nvSpPr>
      <dsp:spPr>
        <a:xfrm>
          <a:off x="4569335" y="2033618"/>
          <a:ext cx="1348215" cy="1128452"/>
        </a:xfrm>
        <a:prstGeom prst="roundRect">
          <a:avLst/>
        </a:prstGeom>
        <a:solidFill>
          <a:schemeClr val="accent5">
            <a:lumMod val="50000"/>
            <a:alpha val="8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a:t>Place basic infrastructure</a:t>
          </a:r>
        </a:p>
      </dsp:txBody>
      <dsp:txXfrm>
        <a:off x="4624421" y="2088704"/>
        <a:ext cx="1238043" cy="1018280"/>
      </dsp:txXfrm>
    </dsp:sp>
    <dsp:sp modelId="{68208FC4-D43E-4E2E-BDB6-099942680B26}">
      <dsp:nvSpPr>
        <dsp:cNvPr id="0" name=""/>
        <dsp:cNvSpPr/>
      </dsp:nvSpPr>
      <dsp:spPr>
        <a:xfrm>
          <a:off x="6142253" y="2033618"/>
          <a:ext cx="1348215" cy="1128452"/>
        </a:xfrm>
        <a:prstGeom prst="roundRect">
          <a:avLst/>
        </a:prstGeom>
        <a:solidFill>
          <a:schemeClr val="accent5">
            <a:lumMod val="50000"/>
            <a:alpha val="8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a:t>Seed marketing</a:t>
          </a:r>
        </a:p>
      </dsp:txBody>
      <dsp:txXfrm>
        <a:off x="6197339" y="2088704"/>
        <a:ext cx="1238043" cy="1018280"/>
      </dsp:txXfrm>
    </dsp:sp>
    <dsp:sp modelId="{0003707E-D53B-4E05-85BD-9C569F2AD741}">
      <dsp:nvSpPr>
        <dsp:cNvPr id="0" name=""/>
        <dsp:cNvSpPr/>
      </dsp:nvSpPr>
      <dsp:spPr>
        <a:xfrm>
          <a:off x="7537669" y="2033618"/>
          <a:ext cx="1530130" cy="1128452"/>
        </a:xfrm>
        <a:prstGeom prst="roundRect">
          <a:avLst/>
        </a:prstGeom>
        <a:solidFill>
          <a:schemeClr val="accent5">
            <a:lumMod val="50000"/>
            <a:alpha val="81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b="1" kern="1200" dirty="0"/>
            <a:t>Go-to-market</a:t>
          </a:r>
        </a:p>
      </dsp:txBody>
      <dsp:txXfrm>
        <a:off x="7592755" y="2088704"/>
        <a:ext cx="1419958" cy="1018280"/>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274352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512623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6557421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892482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784204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6344601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674420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25025332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t>114</a:t>
            </a:fld>
            <a:endParaRPr lang="en-US"/>
          </a:p>
        </p:txBody>
      </p:sp>
    </p:spTree>
    <p:extLst>
      <p:ext uri="{BB962C8B-B14F-4D97-AF65-F5344CB8AC3E}">
        <p14:creationId xmlns:p14="http://schemas.microsoft.com/office/powerpoint/2010/main" val="32248602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t>115</a:t>
            </a:fld>
            <a:endParaRPr lang="en-US"/>
          </a:p>
        </p:txBody>
      </p:sp>
    </p:spTree>
    <p:extLst>
      <p:ext uri="{BB962C8B-B14F-4D97-AF65-F5344CB8AC3E}">
        <p14:creationId xmlns:p14="http://schemas.microsoft.com/office/powerpoint/2010/main" val="5380035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t>116</a:t>
            </a:fld>
            <a:endParaRPr lang="en-US"/>
          </a:p>
        </p:txBody>
      </p:sp>
    </p:spTree>
    <p:extLst>
      <p:ext uri="{BB962C8B-B14F-4D97-AF65-F5344CB8AC3E}">
        <p14:creationId xmlns:p14="http://schemas.microsoft.com/office/powerpoint/2010/main" val="24717910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820017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t>118</a:t>
            </a:fld>
            <a:endParaRPr lang="en-US"/>
          </a:p>
        </p:txBody>
      </p:sp>
    </p:spTree>
    <p:extLst>
      <p:ext uri="{BB962C8B-B14F-4D97-AF65-F5344CB8AC3E}">
        <p14:creationId xmlns:p14="http://schemas.microsoft.com/office/powerpoint/2010/main" val="161496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78523881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t>119</a:t>
            </a:fld>
            <a:endParaRPr lang="en-US"/>
          </a:p>
        </p:txBody>
      </p:sp>
    </p:spTree>
    <p:extLst>
      <p:ext uri="{BB962C8B-B14F-4D97-AF65-F5344CB8AC3E}">
        <p14:creationId xmlns:p14="http://schemas.microsoft.com/office/powerpoint/2010/main" val="4865474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388683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t>121</a:t>
            </a:fld>
            <a:endParaRPr lang="en-US"/>
          </a:p>
        </p:txBody>
      </p:sp>
    </p:spTree>
    <p:extLst>
      <p:ext uri="{BB962C8B-B14F-4D97-AF65-F5344CB8AC3E}">
        <p14:creationId xmlns:p14="http://schemas.microsoft.com/office/powerpoint/2010/main" val="6343097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68185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5789667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812099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731994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82370326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728032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40682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7413353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5183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t>130</a:t>
            </a:fld>
            <a:endParaRPr lang="en-US"/>
          </a:p>
        </p:txBody>
      </p:sp>
    </p:spTree>
    <p:extLst>
      <p:ext uri="{BB962C8B-B14F-4D97-AF65-F5344CB8AC3E}">
        <p14:creationId xmlns:p14="http://schemas.microsoft.com/office/powerpoint/2010/main" val="23744125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t>131</a:t>
            </a:fld>
            <a:endParaRPr lang="en-US"/>
          </a:p>
        </p:txBody>
      </p:sp>
    </p:spTree>
    <p:extLst>
      <p:ext uri="{BB962C8B-B14F-4D97-AF65-F5344CB8AC3E}">
        <p14:creationId xmlns:p14="http://schemas.microsoft.com/office/powerpoint/2010/main" val="41275501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t>132</a:t>
            </a:fld>
            <a:endParaRPr lang="en-US"/>
          </a:p>
        </p:txBody>
      </p:sp>
    </p:spTree>
    <p:extLst>
      <p:ext uri="{BB962C8B-B14F-4D97-AF65-F5344CB8AC3E}">
        <p14:creationId xmlns:p14="http://schemas.microsoft.com/office/powerpoint/2010/main" val="24086996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577376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9928227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864956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318394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246659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26295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508720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295135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2849557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3645177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030836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30355197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3677459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7705183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7010618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Small Business Innovation Research Initiative</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F60DB44-7B59-4D59-8B77-ABEECF91EF67}" type="slidenum">
              <a:rPr lang="en-IN" smtClean="0"/>
              <a:t>148</a:t>
            </a:fld>
            <a:endParaRPr lang="en-IN"/>
          </a:p>
        </p:txBody>
      </p:sp>
    </p:spTree>
    <p:extLst>
      <p:ext uri="{BB962C8B-B14F-4D97-AF65-F5344CB8AC3E}">
        <p14:creationId xmlns:p14="http://schemas.microsoft.com/office/powerpoint/2010/main" val="41135378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3278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3965787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55446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198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58483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46455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096508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09962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789442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270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0963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08658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92613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06358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93346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68029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30078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30527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89320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0911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504672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11876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57060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72729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549024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62705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381179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99623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04732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pPr>
              <a:defRPr/>
            </a:pPr>
            <a:fld id="{7324B823-26A5-4534-85E7-ACE28F6A595C}" type="slidenum">
              <a:rPr lang="en-US" smtClean="0"/>
              <a:pPr>
                <a:defRPr/>
              </a:pPr>
              <a:t>45</a:t>
            </a:fld>
            <a:endParaRPr lang="en-US" dirty="0"/>
          </a:p>
        </p:txBody>
      </p:sp>
    </p:spTree>
    <p:extLst>
      <p:ext uri="{BB962C8B-B14F-4D97-AF65-F5344CB8AC3E}">
        <p14:creationId xmlns:p14="http://schemas.microsoft.com/office/powerpoint/2010/main" val="1351641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748599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7157772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50306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5227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098067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57396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96729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62745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216169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81513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D94B6F2-C001-4B43-8EBC-AD329909872D}" type="slidenum">
              <a:rPr lang="en-US" smtClean="0"/>
              <a:pPr/>
              <a:t>55</a:t>
            </a:fld>
            <a:endParaRPr lang="en-US"/>
          </a:p>
        </p:txBody>
      </p:sp>
    </p:spTree>
    <p:extLst>
      <p:ext uri="{BB962C8B-B14F-4D97-AF65-F5344CB8AC3E}">
        <p14:creationId xmlns:p14="http://schemas.microsoft.com/office/powerpoint/2010/main" val="1690011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67413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086734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336550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65355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94555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16323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602055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013157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677716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14809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433470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75169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4230752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312395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21013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119002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632365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2734254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1235303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8859095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046412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589771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1040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5902765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3942692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5578175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63035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0847329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686877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692635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397244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4540274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6083300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3356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856781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730737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869895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982348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515514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90158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684340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6088068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0435648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1217807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913460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49642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70435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744548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5650763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pPr>
              <a:defRPr/>
            </a:pPr>
            <a:fld id="{77A1657E-A805-4926-9C79-F5EA494F459D}" type="slidenum">
              <a:rPr lang="en-US" smtClean="0"/>
              <a:pPr>
                <a:defRPr/>
              </a:pPr>
              <a:t>101</a:t>
            </a:fld>
            <a:endParaRPr lang="en-US" dirty="0"/>
          </a:p>
        </p:txBody>
      </p:sp>
    </p:spTree>
    <p:extLst>
      <p:ext uri="{BB962C8B-B14F-4D97-AF65-F5344CB8AC3E}">
        <p14:creationId xmlns:p14="http://schemas.microsoft.com/office/powerpoint/2010/main" val="16755279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8896493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4129668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279190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2342983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154467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8856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3200" b="1">
                <a:solidFill>
                  <a:schemeClr val="accent5">
                    <a:lumMod val="75000"/>
                  </a:schemeClr>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b="1">
                <a:solidFill>
                  <a:schemeClr val="accent5">
                    <a:lumMod val="50000"/>
                  </a:schemeClr>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11149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371600"/>
          </a:xfrm>
        </p:spPr>
        <p:txBody>
          <a:bodyPr/>
          <a:lstStyle/>
          <a:p>
            <a:r>
              <a:rPr lang="en-US"/>
              <a:t>Click to edit Master title style</a:t>
            </a:r>
          </a:p>
        </p:txBody>
      </p:sp>
      <p:sp>
        <p:nvSpPr>
          <p:cNvPr id="10" name="Content Placeholder 9"/>
          <p:cNvSpPr>
            <a:spLocks noGrp="1"/>
          </p:cNvSpPr>
          <p:nvPr>
            <p:ph sz="quarter" idx="13"/>
          </p:nvPr>
        </p:nvSpPr>
        <p:spPr>
          <a:xfrm>
            <a:off x="609600" y="1905000"/>
            <a:ext cx="109728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4"/>
          </p:nvPr>
        </p:nvSpPr>
        <p:spPr/>
        <p:txBody>
          <a:bodyPr/>
          <a:lstStyle>
            <a:lvl1pPr>
              <a:defRPr/>
            </a:lvl1pPr>
          </a:lstStyle>
          <a:p>
            <a:pPr>
              <a:defRPr/>
            </a:pPr>
            <a:endParaRPr lang="en-US"/>
          </a:p>
        </p:txBody>
      </p:sp>
      <p:sp>
        <p:nvSpPr>
          <p:cNvPr id="5" name="Slide Number Placeholder 4"/>
          <p:cNvSpPr>
            <a:spLocks noGrp="1"/>
          </p:cNvSpPr>
          <p:nvPr>
            <p:ph type="sldNum" sz="quarter" idx="15"/>
          </p:nvPr>
        </p:nvSpPr>
        <p:spPr/>
        <p:txBody>
          <a:bodyPr/>
          <a:lstStyle>
            <a:lvl1pPr>
              <a:defRPr/>
            </a:lvl1pPr>
          </a:lstStyle>
          <a:p>
            <a:pPr>
              <a:defRPr/>
            </a:pPr>
            <a:fld id="{8439E6E2-5C11-479E-9BC0-3DC5AC1F9CDC}" type="slidenum">
              <a:rPr lang="en-US"/>
              <a:pPr>
                <a:defRPr/>
              </a:pPr>
              <a:t>‹#›</a:t>
            </a:fld>
            <a:endParaRPr lang="en-US" dirty="0"/>
          </a:p>
        </p:txBody>
      </p:sp>
      <p:sp>
        <p:nvSpPr>
          <p:cNvPr id="6" name="Date Placeholder 5"/>
          <p:cNvSpPr>
            <a:spLocks noGrp="1"/>
          </p:cNvSpPr>
          <p:nvPr>
            <p:ph type="dt" sz="half" idx="16"/>
          </p:nvPr>
        </p:nvSpPr>
        <p:spPr>
          <a:xfrm>
            <a:off x="609600" y="6245225"/>
            <a:ext cx="2844800" cy="476250"/>
          </a:xfrm>
        </p:spPr>
        <p:txBody>
          <a:bodyPr/>
          <a:lstStyle>
            <a:lvl1pPr>
              <a:defRPr/>
            </a:lvl1pPr>
          </a:lstStyle>
          <a:p>
            <a:pPr>
              <a:defRPr/>
            </a:pPr>
            <a:endParaRPr lang="en-US"/>
          </a:p>
        </p:txBody>
      </p:sp>
    </p:spTree>
    <p:extLst>
      <p:ext uri="{BB962C8B-B14F-4D97-AF65-F5344CB8AC3E}">
        <p14:creationId xmlns:p14="http://schemas.microsoft.com/office/powerpoint/2010/main" val="2578759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537779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smtClean="0"/>
              <a:t>© </a:t>
            </a:r>
            <a:r>
              <a:rPr lang="en-US" i="1" dirty="0" smtClean="0"/>
              <a:t>Manoj K Mondal, </a:t>
            </a:r>
            <a:r>
              <a:rPr lang="en-US" i="1" dirty="0" err="1" smtClean="0"/>
              <a:t>RMSoEE</a:t>
            </a:r>
            <a:endParaRPr lang="en-US" i="1" dirty="0" smtClean="0"/>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3200" b="1">
                <a:solidFill>
                  <a:schemeClr val="accent5">
                    <a:lumMod val="75000"/>
                  </a:schemeClr>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b="1">
                <a:solidFill>
                  <a:schemeClr val="accent5">
                    <a:lumMod val="50000"/>
                  </a:schemeClr>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smtClean="0"/>
              <a:t>© </a:t>
            </a:r>
            <a:r>
              <a:rPr lang="en-US" i="1" dirty="0" smtClean="0"/>
              <a:t>Manoj K Mondal, </a:t>
            </a:r>
            <a:r>
              <a:rPr lang="en-US" i="1" dirty="0" err="1" smtClean="0"/>
              <a:t>RMSoEE</a:t>
            </a:r>
            <a:endParaRPr lang="en-US" i="1" dirty="0" smtClean="0"/>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smtClean="0"/>
              <a:t>© </a:t>
            </a:r>
            <a:r>
              <a:rPr lang="en-US" i="1" dirty="0" smtClean="0"/>
              <a:t>Manoj K Mondal, </a:t>
            </a:r>
            <a:r>
              <a:rPr lang="en-US" i="1" dirty="0" err="1" smtClean="0"/>
              <a:t>RMSoEE</a:t>
            </a:r>
            <a:endParaRPr lang="en-US" i="1" dirty="0" smtClean="0"/>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3200" b="1">
                <a:solidFill>
                  <a:schemeClr val="accent5">
                    <a:lumMod val="60000"/>
                    <a:lumOff val="40000"/>
                  </a:schemeClr>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smtClean="0"/>
              <a:t>© </a:t>
            </a:r>
            <a:r>
              <a:rPr lang="en-US" i="1" dirty="0" smtClean="0"/>
              <a:t>Manoj K Mondal, </a:t>
            </a:r>
            <a:r>
              <a:rPr lang="en-US" i="1" dirty="0" err="1" smtClean="0"/>
              <a:t>RMSoEE</a:t>
            </a:r>
            <a:endParaRPr lang="en-US" i="1" dirty="0" smtClean="0"/>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smtClean="0"/>
              <a:t>© </a:t>
            </a:r>
            <a:r>
              <a:rPr lang="en-US" i="1" dirty="0" smtClean="0"/>
              <a:t>Manoj K Mondal, </a:t>
            </a:r>
            <a:r>
              <a:rPr lang="en-US" i="1" dirty="0" err="1" smtClean="0"/>
              <a:t>RMSoEE</a:t>
            </a:r>
            <a:endParaRPr lang="en-US" i="1" dirty="0" smtClean="0"/>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EBE0"/>
        </a:solidFill>
        <a:effectLst/>
      </p:bgPr>
    </p:bg>
    <p:spTree>
      <p:nvGrpSpPr>
        <p:cNvPr id="1" name="Shape 5"/>
        <p:cNvGrpSpPr/>
        <p:nvPr/>
      </p:nvGrpSpPr>
      <p:grpSpPr>
        <a:xfrm>
          <a:off x="0" y="0"/>
          <a:ext cx="0" cy="0"/>
          <a:chOff x="0" y="0"/>
          <a:chExt cx="0" cy="0"/>
        </a:xfrm>
      </p:grpSpPr>
      <p:grpSp>
        <p:nvGrpSpPr>
          <p:cNvPr id="20" name="Group 19"/>
          <p:cNvGrpSpPr/>
          <p:nvPr userDrawn="1"/>
        </p:nvGrpSpPr>
        <p:grpSpPr>
          <a:xfrm>
            <a:off x="-6449" y="0"/>
            <a:ext cx="12204898" cy="6892096"/>
            <a:chOff x="0" y="144811"/>
            <a:chExt cx="12204898" cy="6566832"/>
          </a:xfrm>
        </p:grpSpPr>
        <p:grpSp>
          <p:nvGrpSpPr>
            <p:cNvPr id="21" name="Group 20"/>
            <p:cNvGrpSpPr/>
            <p:nvPr/>
          </p:nvGrpSpPr>
          <p:grpSpPr>
            <a:xfrm>
              <a:off x="0" y="144811"/>
              <a:ext cx="12204898" cy="6557000"/>
              <a:chOff x="0" y="186815"/>
              <a:chExt cx="12204898" cy="6557000"/>
            </a:xfrm>
          </p:grpSpPr>
          <p:sp>
            <p:nvSpPr>
              <p:cNvPr id="23" name="Freeform 22"/>
              <p:cNvSpPr/>
              <p:nvPr/>
            </p:nvSpPr>
            <p:spPr>
              <a:xfrm>
                <a:off x="0" y="245808"/>
                <a:ext cx="12105672" cy="6426559"/>
              </a:xfrm>
              <a:custGeom>
                <a:avLst/>
                <a:gdLst>
                  <a:gd name="connsiteX0" fmla="*/ 11655115 w 11995313"/>
                  <a:gd name="connsiteY0" fmla="*/ 0 h 6320207"/>
                  <a:gd name="connsiteX1" fmla="*/ 11995313 w 11995313"/>
                  <a:gd name="connsiteY1" fmla="*/ 0 h 6320207"/>
                  <a:gd name="connsiteX2" fmla="*/ 11995313 w 11995313"/>
                  <a:gd name="connsiteY2" fmla="*/ 6320207 h 6320207"/>
                  <a:gd name="connsiteX3" fmla="*/ 0 w 11995313"/>
                  <a:gd name="connsiteY3" fmla="*/ 6320207 h 6320207"/>
                  <a:gd name="connsiteX4" fmla="*/ 0 w 11995313"/>
                  <a:gd name="connsiteY4" fmla="*/ 6042664 h 6320207"/>
                  <a:gd name="connsiteX5" fmla="*/ 10285753 w 11995313"/>
                  <a:gd name="connsiteY5" fmla="*/ 6042664 h 6320207"/>
                  <a:gd name="connsiteX6" fmla="*/ 11656170 w 11995313"/>
                  <a:gd name="connsiteY6" fmla="*/ 4671588 h 6320207"/>
                  <a:gd name="connsiteX7" fmla="*/ 11656170 w 11995313"/>
                  <a:gd name="connsiteY7" fmla="*/ 20902 h 6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95313" h="6320207">
                    <a:moveTo>
                      <a:pt x="11655115" y="0"/>
                    </a:moveTo>
                    <a:lnTo>
                      <a:pt x="11995313" y="0"/>
                    </a:lnTo>
                    <a:lnTo>
                      <a:pt x="11995313" y="6320207"/>
                    </a:lnTo>
                    <a:lnTo>
                      <a:pt x="0" y="6320207"/>
                    </a:lnTo>
                    <a:lnTo>
                      <a:pt x="0" y="6042664"/>
                    </a:lnTo>
                    <a:lnTo>
                      <a:pt x="10285753" y="6042664"/>
                    </a:lnTo>
                    <a:cubicBezTo>
                      <a:pt x="11042613" y="6042664"/>
                      <a:pt x="11656170" y="5428812"/>
                      <a:pt x="11656170" y="4671588"/>
                    </a:cubicBezTo>
                    <a:lnTo>
                      <a:pt x="11656170" y="20902"/>
                    </a:lnTo>
                    <a:close/>
                  </a:path>
                </a:pathLst>
              </a:custGeom>
              <a:pattFill prst="pct60">
                <a:fgClr>
                  <a:srgbClr val="44546A">
                    <a:lumMod val="40000"/>
                    <a:lumOff val="60000"/>
                  </a:srgbClr>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smtClean="0">
                  <a:ln>
                    <a:noFill/>
                  </a:ln>
                  <a:solidFill>
                    <a:prstClr val="white"/>
                  </a:solidFill>
                  <a:effectLst/>
                  <a:uLnTx/>
                  <a:uFillTx/>
                  <a:latin typeface="Calibri"/>
                  <a:ea typeface="+mn-ea"/>
                  <a:cs typeface="+mn-cs"/>
                </a:endParaRPr>
              </a:p>
            </p:txBody>
          </p:sp>
          <p:sp>
            <p:nvSpPr>
              <p:cNvPr id="24" name="Freeform 23"/>
              <p:cNvSpPr/>
              <p:nvPr/>
            </p:nvSpPr>
            <p:spPr>
              <a:xfrm>
                <a:off x="0" y="186815"/>
                <a:ext cx="12204898" cy="6557000"/>
              </a:xfrm>
              <a:custGeom>
                <a:avLst/>
                <a:gdLst>
                  <a:gd name="connsiteX0" fmla="*/ 11746043 w 12093635"/>
                  <a:gd name="connsiteY0" fmla="*/ 0 h 6448489"/>
                  <a:gd name="connsiteX1" fmla="*/ 12093635 w 12093635"/>
                  <a:gd name="connsiteY1" fmla="*/ 0 h 6448489"/>
                  <a:gd name="connsiteX2" fmla="*/ 12093635 w 12093635"/>
                  <a:gd name="connsiteY2" fmla="*/ 6448489 h 6448489"/>
                  <a:gd name="connsiteX3" fmla="*/ 0 w 12093635"/>
                  <a:gd name="connsiteY3" fmla="*/ 6448489 h 6448489"/>
                  <a:gd name="connsiteX4" fmla="*/ 0 w 12093635"/>
                  <a:gd name="connsiteY4" fmla="*/ 6170946 h 6448489"/>
                  <a:gd name="connsiteX5" fmla="*/ 10384075 w 12093635"/>
                  <a:gd name="connsiteY5" fmla="*/ 6170946 h 6448489"/>
                  <a:gd name="connsiteX6" fmla="*/ 11754492 w 12093635"/>
                  <a:gd name="connsiteY6" fmla="*/ 4799870 h 6448489"/>
                  <a:gd name="connsiteX7" fmla="*/ 11754492 w 12093635"/>
                  <a:gd name="connsiteY7" fmla="*/ 149184 h 6448489"/>
                  <a:gd name="connsiteX8" fmla="*/ 11747416 w 12093635"/>
                  <a:gd name="connsiteY8" fmla="*/ 9000 h 644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3635" h="6448489">
                    <a:moveTo>
                      <a:pt x="11746043" y="0"/>
                    </a:moveTo>
                    <a:lnTo>
                      <a:pt x="12093635" y="0"/>
                    </a:lnTo>
                    <a:lnTo>
                      <a:pt x="12093635" y="6448489"/>
                    </a:lnTo>
                    <a:lnTo>
                      <a:pt x="0" y="6448489"/>
                    </a:lnTo>
                    <a:lnTo>
                      <a:pt x="0" y="6170946"/>
                    </a:lnTo>
                    <a:lnTo>
                      <a:pt x="10384075" y="6170946"/>
                    </a:lnTo>
                    <a:cubicBezTo>
                      <a:pt x="11140935" y="6170946"/>
                      <a:pt x="11754492" y="5557094"/>
                      <a:pt x="11754492" y="4799870"/>
                    </a:cubicBezTo>
                    <a:lnTo>
                      <a:pt x="11754492" y="149184"/>
                    </a:lnTo>
                    <a:cubicBezTo>
                      <a:pt x="11754492" y="101858"/>
                      <a:pt x="11752095" y="55091"/>
                      <a:pt x="11747416" y="9000"/>
                    </a:cubicBezTo>
                    <a:close/>
                  </a:path>
                </a:pathLst>
              </a:custGeom>
              <a:pattFill prst="pct75">
                <a:fgClr>
                  <a:srgbClr val="44546A">
                    <a:lumMod val="60000"/>
                    <a:lumOff val="40000"/>
                  </a:srgbClr>
                </a:fgClr>
                <a:bgClr>
                  <a:sysClr val="window" lastClr="FFFFFF"/>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smtClean="0">
                  <a:ln>
                    <a:noFill/>
                  </a:ln>
                  <a:solidFill>
                    <a:prstClr val="white"/>
                  </a:solidFill>
                  <a:effectLst/>
                  <a:uLnTx/>
                  <a:uFillTx/>
                  <a:latin typeface="Calibri"/>
                  <a:ea typeface="+mn-ea"/>
                  <a:cs typeface="+mn-cs"/>
                </a:endParaRPr>
              </a:p>
            </p:txBody>
          </p:sp>
        </p:grpSp>
        <p:sp>
          <p:nvSpPr>
            <p:cNvPr id="22" name="Freeform 21"/>
            <p:cNvSpPr/>
            <p:nvPr/>
          </p:nvSpPr>
          <p:spPr>
            <a:xfrm>
              <a:off x="9832" y="164475"/>
              <a:ext cx="12191999" cy="6547168"/>
            </a:xfrm>
            <a:custGeom>
              <a:avLst/>
              <a:gdLst>
                <a:gd name="connsiteX0" fmla="*/ 11945838 w 12191999"/>
                <a:gd name="connsiteY0" fmla="*/ 0 h 6547168"/>
                <a:gd name="connsiteX1" fmla="*/ 12191999 w 12191999"/>
                <a:gd name="connsiteY1" fmla="*/ 0 h 6547168"/>
                <a:gd name="connsiteX2" fmla="*/ 12191999 w 12191999"/>
                <a:gd name="connsiteY2" fmla="*/ 6547168 h 6547168"/>
                <a:gd name="connsiteX3" fmla="*/ 0 w 12191999"/>
                <a:gd name="connsiteY3" fmla="*/ 6547168 h 6547168"/>
                <a:gd name="connsiteX4" fmla="*/ 0 w 12191999"/>
                <a:gd name="connsiteY4" fmla="*/ 6329023 h 6547168"/>
                <a:gd name="connsiteX5" fmla="*/ 14042 w 12191999"/>
                <a:gd name="connsiteY5" fmla="*/ 6329738 h 6547168"/>
                <a:gd name="connsiteX6" fmla="*/ 10578837 w 12191999"/>
                <a:gd name="connsiteY6" fmla="*/ 6329738 h 6547168"/>
                <a:gd name="connsiteX7" fmla="*/ 11961862 w 12191999"/>
                <a:gd name="connsiteY7" fmla="*/ 4934393 h 6547168"/>
                <a:gd name="connsiteX8" fmla="*/ 11961862 w 12191999"/>
                <a:gd name="connsiteY8" fmla="*/ 201386 h 6547168"/>
                <a:gd name="connsiteX9" fmla="*/ 11954721 w 12191999"/>
                <a:gd name="connsiteY9" fmla="*/ 58720 h 654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547168">
                  <a:moveTo>
                    <a:pt x="11945838" y="0"/>
                  </a:moveTo>
                  <a:lnTo>
                    <a:pt x="12191999" y="0"/>
                  </a:lnTo>
                  <a:lnTo>
                    <a:pt x="12191999" y="6547168"/>
                  </a:lnTo>
                  <a:lnTo>
                    <a:pt x="0" y="6547168"/>
                  </a:lnTo>
                  <a:lnTo>
                    <a:pt x="0" y="6329023"/>
                  </a:lnTo>
                  <a:lnTo>
                    <a:pt x="14042" y="6329738"/>
                  </a:lnTo>
                  <a:lnTo>
                    <a:pt x="10578837" y="6329738"/>
                  </a:lnTo>
                  <a:cubicBezTo>
                    <a:pt x="11342660" y="6329738"/>
                    <a:pt x="11961862" y="5705021"/>
                    <a:pt x="11961862" y="4934393"/>
                  </a:cubicBezTo>
                  <a:lnTo>
                    <a:pt x="11961862" y="201386"/>
                  </a:lnTo>
                  <a:cubicBezTo>
                    <a:pt x="11961862" y="153222"/>
                    <a:pt x="11959443" y="105627"/>
                    <a:pt x="11954721" y="58720"/>
                  </a:cubicBezTo>
                  <a:close/>
                </a:path>
              </a:pathLst>
            </a:custGeom>
            <a:solidFill>
              <a:srgbClr val="44546A">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smtClean="0">
                <a:ln>
                  <a:noFill/>
                </a:ln>
                <a:solidFill>
                  <a:prstClr val="white"/>
                </a:solidFill>
                <a:effectLst/>
                <a:uLnTx/>
                <a:uFillTx/>
                <a:latin typeface="Calibri"/>
                <a:ea typeface="+mn-ea"/>
                <a:cs typeface="+mn-cs"/>
              </a:endParaRPr>
            </a:p>
          </p:txBody>
        </p:sp>
      </p:grpSp>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bg1">
                    <a:lumMod val="85000"/>
                  </a:schemeClr>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smtClean="0"/>
              <a:t>© </a:t>
            </a:r>
            <a:r>
              <a:rPr lang="en-US" i="1" dirty="0" smtClean="0"/>
              <a:t>Manoj K Mondal, </a:t>
            </a:r>
            <a:r>
              <a:rPr lang="en-US" i="1" dirty="0" err="1" smtClean="0"/>
              <a:t>RMSoEE</a:t>
            </a:r>
            <a:endParaRPr lang="en-US" i="1" dirty="0"/>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1" name="Group 10"/>
          <p:cNvGrpSpPr/>
          <p:nvPr userDrawn="1"/>
        </p:nvGrpSpPr>
        <p:grpSpPr>
          <a:xfrm>
            <a:off x="0" y="6297621"/>
            <a:ext cx="5239689" cy="551432"/>
            <a:chOff x="0" y="0"/>
            <a:chExt cx="5239689" cy="564776"/>
          </a:xfrm>
        </p:grpSpPr>
        <p:sp>
          <p:nvSpPr>
            <p:cNvPr id="12" name="Freeform 11"/>
            <p:cNvSpPr/>
            <p:nvPr/>
          </p:nvSpPr>
          <p:spPr>
            <a:xfrm>
              <a:off x="480234"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99C2E7"/>
            </a:solidFill>
            <a:ln>
              <a:solidFill>
                <a:srgbClr val="99C2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12"/>
            <p:cNvSpPr/>
            <p:nvPr/>
          </p:nvSpPr>
          <p:spPr>
            <a:xfrm>
              <a:off x="239561"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2F7FC7"/>
            </a:solidFill>
            <a:ln>
              <a:solidFill>
                <a:srgbClr val="2F7F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13"/>
            <p:cNvSpPr/>
            <p:nvPr/>
          </p:nvSpPr>
          <p:spPr>
            <a:xfrm>
              <a:off x="0"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1C4B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p:cNvSpPr txBox="1"/>
          <p:nvPr userDrawn="1"/>
        </p:nvSpPr>
        <p:spPr>
          <a:xfrm>
            <a:off x="-82349" y="6477008"/>
            <a:ext cx="4294425" cy="400110"/>
          </a:xfrm>
          <a:prstGeom prst="rect">
            <a:avLst/>
          </a:prstGeom>
          <a:noFill/>
        </p:spPr>
        <p:txBody>
          <a:bodyPr wrap="square" rtlCol="0">
            <a:spAutoFit/>
          </a:bodyPr>
          <a:lstStyle/>
          <a:p>
            <a:r>
              <a:rPr lang="en-US" sz="2000" b="1" dirty="0" smtClean="0">
                <a:solidFill>
                  <a:schemeClr val="bg1">
                    <a:lumMod val="75000"/>
                  </a:schemeClr>
                </a:solidFill>
              </a:rPr>
              <a:t>Foundations of Entrepreneurship</a:t>
            </a:r>
          </a:p>
        </p:txBody>
      </p:sp>
      <p:sp>
        <p:nvSpPr>
          <p:cNvPr id="3" name="TextBox 2"/>
          <p:cNvSpPr txBox="1"/>
          <p:nvPr userDrawn="1"/>
        </p:nvSpPr>
        <p:spPr>
          <a:xfrm>
            <a:off x="5107279" y="6508294"/>
            <a:ext cx="31543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rPr>
              <a:t>© </a:t>
            </a:r>
            <a:r>
              <a:rPr lang="en-US" i="1" dirty="0" smtClean="0">
                <a:solidFill>
                  <a:schemeClr val="bg1"/>
                </a:solidFill>
              </a:rPr>
              <a:t>Manoj K Mondal, </a:t>
            </a:r>
            <a:r>
              <a:rPr lang="en-US" i="1" dirty="0" err="1" smtClean="0">
                <a:solidFill>
                  <a:schemeClr val="bg1"/>
                </a:solidFill>
              </a:rPr>
              <a:t>RMSoEE</a:t>
            </a:r>
            <a:endParaRPr lang="en-US" i="1" dirty="0" smtClean="0">
              <a:solidFill>
                <a:schemeClr val="bg1"/>
              </a:solidFill>
            </a:endParaRPr>
          </a:p>
        </p:txBody>
      </p:sp>
      <p:sp>
        <p:nvSpPr>
          <p:cNvPr id="4" name="Rectangle 3"/>
          <p:cNvSpPr/>
          <p:nvPr userDrawn="1"/>
        </p:nvSpPr>
        <p:spPr>
          <a:xfrm>
            <a:off x="-6449" y="-4659"/>
            <a:ext cx="12198449" cy="234847"/>
          </a:xfrm>
          <a:prstGeom prst="rect">
            <a:avLst/>
          </a:prstGeom>
          <a:solidFill>
            <a:srgbClr val="333F50"/>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userDrawn="1"/>
        </p:nvSpPr>
        <p:spPr>
          <a:xfrm>
            <a:off x="-33436" y="-27967"/>
            <a:ext cx="5676181" cy="307777"/>
          </a:xfrm>
          <a:prstGeom prst="rect">
            <a:avLst/>
          </a:prstGeom>
          <a:noFill/>
        </p:spPr>
        <p:txBody>
          <a:bodyPr wrap="square" rtlCol="0">
            <a:spAutoFit/>
          </a:bodyPr>
          <a:lstStyle/>
          <a:p>
            <a:r>
              <a:rPr lang="en-US" b="1" dirty="0" smtClean="0">
                <a:solidFill>
                  <a:schemeClr val="accent2">
                    <a:lumMod val="60000"/>
                    <a:lumOff val="40000"/>
                  </a:schemeClr>
                </a:solidFill>
                <a:latin typeface="Castellar" panose="020A0402060406010301" pitchFamily="18" charset="0"/>
              </a:rPr>
              <a:t>Funding New Ventures</a:t>
            </a:r>
            <a:endParaRPr lang="en-IN" b="1" dirty="0">
              <a:solidFill>
                <a:schemeClr val="accent2">
                  <a:lumMod val="60000"/>
                  <a:lumOff val="40000"/>
                </a:schemeClr>
              </a:solidFill>
              <a:latin typeface="Castellar" panose="020A0402060406010301" pitchFamily="18" charset="0"/>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60" r:id="rId10"/>
    <p:sldLayoutId id="2147483661" r:id="rId11"/>
    <p:sldLayoutId id="2147483662" r:id="rId12"/>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8.xml"/><Relationship Id="rId7" Type="http://schemas.openxmlformats.org/officeDocument/2006/relationships/image" Target="../media/image5.e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emf"/><Relationship Id="rId4" Type="http://schemas.openxmlformats.org/officeDocument/2006/relationships/package" Target="../embeddings/Microsoft_Excel_Worksheet.xlsx"/><Relationship Id="rId9" Type="http://schemas.openxmlformats.org/officeDocument/2006/relationships/image" Target="../media/image6.em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hyperlink" Target="https://www.1millionstartups.com/" TargetMode="External"/><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hyperlink" Target="http://www.dsir.gov.in/" TargetMode="External"/><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hyperlink" Target="https://tifac.org.in/" TargetMode="Externa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45.gi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http://msme.gov.in/mob/home.aspx" TargetMode="External"/><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hyperlink" Target="https://www.birac.nic.in/"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hyperlink" Target="https://encycolorpedia.com/" TargetMode="External"/><Relationship Id="rId2" Type="http://schemas.openxmlformats.org/officeDocument/2006/relationships/notesSlide" Target="../notesSlides/notesSlide140.xml"/><Relationship Id="rId1" Type="http://schemas.openxmlformats.org/officeDocument/2006/relationships/slideLayout" Target="../slideLayouts/slideLayout1.xml"/><Relationship Id="rId5" Type="http://schemas.openxmlformats.org/officeDocument/2006/relationships/hyperlink" Target="https://www.youtube.com/watch?time_continue=231&amp;v=SB16xgtFmco&amp;feature=emb_logo" TargetMode="External"/><Relationship Id="rId4" Type="http://schemas.openxmlformats.org/officeDocument/2006/relationships/hyperlink" Target="https://unsplash.com/s/photos/background"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6.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5.emf"/><Relationship Id="rId4" Type="http://schemas.openxmlformats.org/officeDocument/2006/relationships/oleObject" Target="../embeddings/oleObject3.bin"/></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7.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package" Target="../embeddings/Microsoft_Excel_Worksheet1.xlsx"/><Relationship Id="rId5" Type="http://schemas.openxmlformats.org/officeDocument/2006/relationships/image" Target="../media/image5.e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diagramColors" Target="../diagrams/colors1.xml"/><Relationship Id="rId3" Type="http://schemas.openxmlformats.org/officeDocument/2006/relationships/image" Target="../media/image8.png"/><Relationship Id="rId21" Type="http://schemas.openxmlformats.org/officeDocument/2006/relationships/chart" Target="../charts/chart3.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diagramQuickStyle" Target="../diagrams/quickStyle1.xml"/><Relationship Id="rId2" Type="http://schemas.openxmlformats.org/officeDocument/2006/relationships/notesSlide" Target="../notesSlides/notesSlide20.xml"/><Relationship Id="rId16" Type="http://schemas.openxmlformats.org/officeDocument/2006/relationships/diagramLayout" Target="../diagrams/layout1.xml"/><Relationship Id="rId20" Type="http://schemas.openxmlformats.org/officeDocument/2006/relationships/chart" Target="../charts/chart2.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diagramData" Target="../diagrams/data1.xml"/><Relationship Id="rId23" Type="http://schemas.openxmlformats.org/officeDocument/2006/relationships/chart" Target="../charts/chart5.xml"/><Relationship Id="rId10" Type="http://schemas.openxmlformats.org/officeDocument/2006/relationships/image" Target="../media/image15.png"/><Relationship Id="rId19" Type="http://schemas.microsoft.com/office/2007/relationships/diagramDrawing" Target="../diagrams/drawing1.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 Id="rId22" Type="http://schemas.openxmlformats.org/officeDocument/2006/relationships/chart" Target="../charts/chart4.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diagramColors" Target="../diagrams/colors2.xml"/><Relationship Id="rId3" Type="http://schemas.openxmlformats.org/officeDocument/2006/relationships/image" Target="../media/image8.png"/><Relationship Id="rId21" Type="http://schemas.openxmlformats.org/officeDocument/2006/relationships/chart" Target="../charts/chart7.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diagramQuickStyle" Target="../diagrams/quickStyle2.xml"/><Relationship Id="rId2" Type="http://schemas.openxmlformats.org/officeDocument/2006/relationships/notesSlide" Target="../notesSlides/notesSlide21.xml"/><Relationship Id="rId16" Type="http://schemas.openxmlformats.org/officeDocument/2006/relationships/diagramLayout" Target="../diagrams/layout2.xml"/><Relationship Id="rId20" Type="http://schemas.openxmlformats.org/officeDocument/2006/relationships/chart" Target="../charts/chart6.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diagramData" Target="../diagrams/data2.xml"/><Relationship Id="rId23" Type="http://schemas.openxmlformats.org/officeDocument/2006/relationships/chart" Target="../charts/chart9.xml"/><Relationship Id="rId10" Type="http://schemas.openxmlformats.org/officeDocument/2006/relationships/image" Target="../media/image15.png"/><Relationship Id="rId19" Type="http://schemas.microsoft.com/office/2007/relationships/diagramDrawing" Target="../diagrams/drawing2.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 Id="rId22" Type="http://schemas.openxmlformats.org/officeDocument/2006/relationships/chart" Target="../charts/chart8.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diagramColors" Target="../diagrams/colors3.xml"/><Relationship Id="rId3" Type="http://schemas.openxmlformats.org/officeDocument/2006/relationships/image" Target="../media/image8.png"/><Relationship Id="rId21" Type="http://schemas.openxmlformats.org/officeDocument/2006/relationships/chart" Target="../charts/chart11.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diagramQuickStyle" Target="../diagrams/quickStyle3.xml"/><Relationship Id="rId2" Type="http://schemas.openxmlformats.org/officeDocument/2006/relationships/notesSlide" Target="../notesSlides/notesSlide22.xml"/><Relationship Id="rId16" Type="http://schemas.openxmlformats.org/officeDocument/2006/relationships/diagramLayout" Target="../diagrams/layout3.xml"/><Relationship Id="rId20" Type="http://schemas.openxmlformats.org/officeDocument/2006/relationships/chart" Target="../charts/chart10.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diagramData" Target="../diagrams/data3.xml"/><Relationship Id="rId23" Type="http://schemas.openxmlformats.org/officeDocument/2006/relationships/chart" Target="../charts/chart13.xml"/><Relationship Id="rId10" Type="http://schemas.openxmlformats.org/officeDocument/2006/relationships/image" Target="../media/image15.png"/><Relationship Id="rId19" Type="http://schemas.microsoft.com/office/2007/relationships/diagramDrawing" Target="../diagrams/drawing3.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 Id="rId22" Type="http://schemas.openxmlformats.org/officeDocument/2006/relationships/chart" Target="../charts/char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diagramColors" Target="../diagrams/colors4.xml"/><Relationship Id="rId3" Type="http://schemas.openxmlformats.org/officeDocument/2006/relationships/image" Target="../media/image8.png"/><Relationship Id="rId21" Type="http://schemas.openxmlformats.org/officeDocument/2006/relationships/chart" Target="../charts/chart15.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diagramQuickStyle" Target="../diagrams/quickStyle4.xml"/><Relationship Id="rId2" Type="http://schemas.openxmlformats.org/officeDocument/2006/relationships/notesSlide" Target="../notesSlides/notesSlide23.xml"/><Relationship Id="rId16" Type="http://schemas.openxmlformats.org/officeDocument/2006/relationships/diagramLayout" Target="../diagrams/layout4.xml"/><Relationship Id="rId20" Type="http://schemas.openxmlformats.org/officeDocument/2006/relationships/chart" Target="../charts/chart14.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diagramData" Target="../diagrams/data4.xml"/><Relationship Id="rId23" Type="http://schemas.openxmlformats.org/officeDocument/2006/relationships/chart" Target="../charts/chart17.xml"/><Relationship Id="rId10" Type="http://schemas.openxmlformats.org/officeDocument/2006/relationships/image" Target="../media/image15.png"/><Relationship Id="rId19" Type="http://schemas.microsoft.com/office/2007/relationships/diagramDrawing" Target="../diagrams/drawing4.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 Id="rId22" Type="http://schemas.openxmlformats.org/officeDocument/2006/relationships/chart" Target="../charts/char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diagramColors" Target="../diagrams/colors5.xml"/><Relationship Id="rId3" Type="http://schemas.openxmlformats.org/officeDocument/2006/relationships/image" Target="../media/image8.png"/><Relationship Id="rId21" Type="http://schemas.openxmlformats.org/officeDocument/2006/relationships/chart" Target="../charts/chart19.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diagramQuickStyle" Target="../diagrams/quickStyle5.xml"/><Relationship Id="rId2" Type="http://schemas.openxmlformats.org/officeDocument/2006/relationships/notesSlide" Target="../notesSlides/notesSlide24.xml"/><Relationship Id="rId16" Type="http://schemas.openxmlformats.org/officeDocument/2006/relationships/diagramLayout" Target="../diagrams/layout5.xml"/><Relationship Id="rId20" Type="http://schemas.openxmlformats.org/officeDocument/2006/relationships/chart" Target="../charts/chart18.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diagramData" Target="../diagrams/data5.xml"/><Relationship Id="rId23" Type="http://schemas.openxmlformats.org/officeDocument/2006/relationships/chart" Target="../charts/chart21.xml"/><Relationship Id="rId10" Type="http://schemas.openxmlformats.org/officeDocument/2006/relationships/image" Target="../media/image15.png"/><Relationship Id="rId19" Type="http://schemas.microsoft.com/office/2007/relationships/diagramDrawing" Target="../diagrams/drawing5.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 Id="rId22" Type="http://schemas.openxmlformats.org/officeDocument/2006/relationships/chart" Target="../charts/chart20.xml"/></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diagramColors" Target="../diagrams/colors6.xml"/><Relationship Id="rId3" Type="http://schemas.openxmlformats.org/officeDocument/2006/relationships/image" Target="../media/image8.png"/><Relationship Id="rId21" Type="http://schemas.openxmlformats.org/officeDocument/2006/relationships/chart" Target="../charts/chart23.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diagramQuickStyle" Target="../diagrams/quickStyle6.xml"/><Relationship Id="rId2" Type="http://schemas.openxmlformats.org/officeDocument/2006/relationships/notesSlide" Target="../notesSlides/notesSlide25.xml"/><Relationship Id="rId16" Type="http://schemas.openxmlformats.org/officeDocument/2006/relationships/diagramLayout" Target="../diagrams/layout6.xml"/><Relationship Id="rId20" Type="http://schemas.openxmlformats.org/officeDocument/2006/relationships/chart" Target="../charts/chart22.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diagramData" Target="../diagrams/data6.xml"/><Relationship Id="rId23" Type="http://schemas.openxmlformats.org/officeDocument/2006/relationships/chart" Target="../charts/chart25.xml"/><Relationship Id="rId10" Type="http://schemas.openxmlformats.org/officeDocument/2006/relationships/image" Target="../media/image15.png"/><Relationship Id="rId19" Type="http://schemas.microsoft.com/office/2007/relationships/diagramDrawing" Target="../diagrams/drawing6.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 Id="rId22" Type="http://schemas.openxmlformats.org/officeDocument/2006/relationships/chart" Target="../charts/chart24.xm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diagramColors" Target="../diagrams/colors7.xml"/><Relationship Id="rId3" Type="http://schemas.openxmlformats.org/officeDocument/2006/relationships/image" Target="../media/image8.png"/><Relationship Id="rId21" Type="http://schemas.openxmlformats.org/officeDocument/2006/relationships/chart" Target="../charts/chart27.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diagramQuickStyle" Target="../diagrams/quickStyle7.xml"/><Relationship Id="rId2" Type="http://schemas.openxmlformats.org/officeDocument/2006/relationships/notesSlide" Target="../notesSlides/notesSlide26.xml"/><Relationship Id="rId16" Type="http://schemas.openxmlformats.org/officeDocument/2006/relationships/diagramLayout" Target="../diagrams/layout7.xml"/><Relationship Id="rId20" Type="http://schemas.openxmlformats.org/officeDocument/2006/relationships/chart" Target="../charts/chart26.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diagramData" Target="../diagrams/data7.xml"/><Relationship Id="rId23" Type="http://schemas.openxmlformats.org/officeDocument/2006/relationships/chart" Target="../charts/chart29.xml"/><Relationship Id="rId10" Type="http://schemas.openxmlformats.org/officeDocument/2006/relationships/image" Target="../media/image15.png"/><Relationship Id="rId19" Type="http://schemas.microsoft.com/office/2007/relationships/diagramDrawing" Target="../diagrams/drawing7.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 Id="rId22" Type="http://schemas.openxmlformats.org/officeDocument/2006/relationships/chart" Target="../charts/chart28.xml"/></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diagramColors" Target="../diagrams/colors8.xml"/><Relationship Id="rId3" Type="http://schemas.openxmlformats.org/officeDocument/2006/relationships/image" Target="../media/image8.png"/><Relationship Id="rId21" Type="http://schemas.openxmlformats.org/officeDocument/2006/relationships/chart" Target="../charts/chart31.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diagramQuickStyle" Target="../diagrams/quickStyle8.xml"/><Relationship Id="rId2" Type="http://schemas.openxmlformats.org/officeDocument/2006/relationships/notesSlide" Target="../notesSlides/notesSlide27.xml"/><Relationship Id="rId16" Type="http://schemas.openxmlformats.org/officeDocument/2006/relationships/diagramLayout" Target="../diagrams/layout8.xml"/><Relationship Id="rId20" Type="http://schemas.openxmlformats.org/officeDocument/2006/relationships/chart" Target="../charts/chart30.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0.png"/><Relationship Id="rId5" Type="http://schemas.openxmlformats.org/officeDocument/2006/relationships/image" Target="../media/image10.png"/><Relationship Id="rId15" Type="http://schemas.openxmlformats.org/officeDocument/2006/relationships/diagramData" Target="../diagrams/data8.xml"/><Relationship Id="rId23" Type="http://schemas.openxmlformats.org/officeDocument/2006/relationships/chart" Target="../charts/chart33.xml"/><Relationship Id="rId10" Type="http://schemas.openxmlformats.org/officeDocument/2006/relationships/image" Target="../media/image15.png"/><Relationship Id="rId19" Type="http://schemas.microsoft.com/office/2007/relationships/diagramDrawing" Target="../diagrams/drawing8.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jpeg"/><Relationship Id="rId22" Type="http://schemas.openxmlformats.org/officeDocument/2006/relationships/chart" Target="../charts/char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hyperlink" Target="https://www.surgeahead.com/" TargetMode="External"/><Relationship Id="rId2" Type="http://schemas.openxmlformats.org/officeDocument/2006/relationships/notesSlide" Target="../notesSlides/notesSlide75.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hyperlink" Target="https://www.surgeahead.com/"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0.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C475749F-F487-4EFB-ABC7-C1359590E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7F0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180028" y="3376123"/>
            <a:ext cx="4515147" cy="1529232"/>
          </a:xfrm>
        </p:spPr>
        <p:txBody>
          <a:bodyPr>
            <a:normAutofit/>
          </a:bodyPr>
          <a:lstStyle/>
          <a:p>
            <a:pPr algn="r"/>
            <a:r>
              <a:rPr lang="en-US" sz="4400" b="1" dirty="0" smtClean="0">
                <a:solidFill>
                  <a:schemeClr val="tx1">
                    <a:lumMod val="65000"/>
                    <a:lumOff val="35000"/>
                  </a:schemeClr>
                </a:solidFill>
              </a:rPr>
              <a:t>Foundations of Entrepreneurship</a:t>
            </a:r>
            <a:endParaRPr lang="en-US" sz="4400" b="1" dirty="0">
              <a:solidFill>
                <a:schemeClr val="tx1">
                  <a:lumMod val="65000"/>
                  <a:lumOff val="35000"/>
                </a:schemeClr>
              </a:solidFill>
            </a:endParaRPr>
          </a:p>
        </p:txBody>
      </p:sp>
      <p:sp>
        <p:nvSpPr>
          <p:cNvPr id="3" name="Subtitle 2"/>
          <p:cNvSpPr>
            <a:spLocks noGrp="1"/>
          </p:cNvSpPr>
          <p:nvPr>
            <p:ph type="subTitle" idx="1"/>
          </p:nvPr>
        </p:nvSpPr>
        <p:spPr>
          <a:xfrm>
            <a:off x="7529886" y="4905356"/>
            <a:ext cx="4165290" cy="1298220"/>
          </a:xfrm>
        </p:spPr>
        <p:txBody>
          <a:bodyPr>
            <a:normAutofit fontScale="92500" lnSpcReduction="20000"/>
          </a:bodyPr>
          <a:lstStyle/>
          <a:p>
            <a:pPr algn="r"/>
            <a:r>
              <a:rPr lang="en-US" sz="3000" b="1" dirty="0">
                <a:solidFill>
                  <a:schemeClr val="tx1">
                    <a:lumMod val="50000"/>
                    <a:lumOff val="50000"/>
                  </a:schemeClr>
                </a:solidFill>
              </a:rPr>
              <a:t>Funding New </a:t>
            </a:r>
            <a:r>
              <a:rPr lang="en-US" sz="3000" b="1" dirty="0" smtClean="0">
                <a:solidFill>
                  <a:schemeClr val="tx1">
                    <a:lumMod val="50000"/>
                    <a:lumOff val="50000"/>
                  </a:schemeClr>
                </a:solidFill>
              </a:rPr>
              <a:t>Venture</a:t>
            </a:r>
          </a:p>
          <a:p>
            <a:pPr algn="r"/>
            <a:r>
              <a:rPr lang="en-US" b="1" dirty="0" smtClean="0">
                <a:solidFill>
                  <a:schemeClr val="tx1">
                    <a:lumMod val="50000"/>
                    <a:lumOff val="50000"/>
                  </a:schemeClr>
                </a:solidFill>
              </a:rPr>
              <a:t>Lecture Note # 24</a:t>
            </a:r>
          </a:p>
          <a:p>
            <a:pPr algn="r"/>
            <a:r>
              <a:rPr lang="en-US" b="1" dirty="0" smtClean="0">
                <a:solidFill>
                  <a:schemeClr val="tx1">
                    <a:lumMod val="50000"/>
                    <a:lumOff val="50000"/>
                  </a:schemeClr>
                </a:solidFill>
              </a:rPr>
              <a:t>11.03.2021</a:t>
            </a:r>
            <a:endParaRPr lang="en-US" b="1" dirty="0">
              <a:solidFill>
                <a:schemeClr val="tx1">
                  <a:lumMod val="50000"/>
                  <a:lumOff val="50000"/>
                </a:schemeClr>
              </a:solidFill>
            </a:endParaRPr>
          </a:p>
        </p:txBody>
      </p:sp>
      <p:pic>
        <p:nvPicPr>
          <p:cNvPr id="5" name="Picture 5" descr="A person wearing sunglasses posing for the camera&#10;&#10;Description generated with high confidence">
            <a:extLst>
              <a:ext uri="{FF2B5EF4-FFF2-40B4-BE49-F238E27FC236}">
                <a16:creationId xmlns:a16="http://schemas.microsoft.com/office/drawing/2014/main" id="{77AC7C3A-C3CE-40BB-B425-DD07D8460DD9}"/>
              </a:ext>
            </a:extLst>
          </p:cNvPr>
          <p:cNvPicPr>
            <a:picLocks noChangeAspect="1"/>
          </p:cNvPicPr>
          <p:nvPr/>
        </p:nvPicPr>
        <p:blipFill rotWithShape="1">
          <a:blip r:embed="rId2"/>
          <a:srcRect l="8447" r="9439"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4038430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838" y="365125"/>
            <a:ext cx="10515600" cy="1325563"/>
          </a:xfrm>
        </p:spPr>
        <p:txBody>
          <a:bodyPr/>
          <a:lstStyle/>
          <a:p>
            <a:r>
              <a:rPr lang="en-IN" dirty="0" smtClean="0"/>
              <a:t>Funding Decisions are Very Tricky</a:t>
            </a:r>
            <a:endParaRPr lang="en-US" dirty="0"/>
          </a:p>
        </p:txBody>
      </p:sp>
      <p:sp>
        <p:nvSpPr>
          <p:cNvPr id="3" name="Content Placeholder 2"/>
          <p:cNvSpPr>
            <a:spLocks noGrp="1"/>
          </p:cNvSpPr>
          <p:nvPr>
            <p:ph type="body" idx="1"/>
          </p:nvPr>
        </p:nvSpPr>
        <p:spPr>
          <a:xfrm>
            <a:off x="1110838" y="1690688"/>
            <a:ext cx="9577552" cy="3166789"/>
          </a:xfrm>
        </p:spPr>
        <p:txBody>
          <a:bodyPr>
            <a:normAutofit lnSpcReduction="10000"/>
          </a:bodyPr>
          <a:lstStyle/>
          <a:p>
            <a:pPr marL="0" indent="0">
              <a:buNone/>
            </a:pPr>
            <a:r>
              <a:rPr lang="en-US" dirty="0" smtClean="0"/>
              <a:t>We hear stories </a:t>
            </a:r>
            <a:r>
              <a:rPr lang="en-US" dirty="0"/>
              <a:t>of venture capitalists </a:t>
            </a:r>
            <a:r>
              <a:rPr lang="en-US" dirty="0" smtClean="0"/>
              <a:t>making </a:t>
            </a:r>
            <a:r>
              <a:rPr lang="en-US" dirty="0" err="1" smtClean="0"/>
              <a:t>nX</a:t>
            </a:r>
            <a:r>
              <a:rPr lang="en-US" dirty="0" smtClean="0"/>
              <a:t> </a:t>
            </a:r>
            <a:r>
              <a:rPr lang="en-US" dirty="0"/>
              <a:t>returns </a:t>
            </a:r>
            <a:r>
              <a:rPr lang="en-US" dirty="0" smtClean="0"/>
              <a:t>from funding </a:t>
            </a:r>
            <a:r>
              <a:rPr lang="en-US" dirty="0"/>
              <a:t>startup </a:t>
            </a:r>
            <a:r>
              <a:rPr lang="en-US" dirty="0" smtClean="0"/>
              <a:t>that achieve </a:t>
            </a:r>
            <a:r>
              <a:rPr lang="en-US" dirty="0"/>
              <a:t>remarkable success. </a:t>
            </a:r>
            <a:endParaRPr lang="en-US" dirty="0" smtClean="0"/>
          </a:p>
          <a:p>
            <a:pPr marL="0" indent="0">
              <a:buNone/>
            </a:pPr>
            <a:r>
              <a:rPr lang="en-US" dirty="0" smtClean="0"/>
              <a:t>Peter </a:t>
            </a:r>
            <a:r>
              <a:rPr lang="en-US" dirty="0"/>
              <a:t>Thiel invested $500,000 in Facebook in 2004. Eight years later, he sold his stake </a:t>
            </a:r>
            <a:r>
              <a:rPr lang="en-US" dirty="0" smtClean="0"/>
              <a:t>for </a:t>
            </a:r>
            <a:r>
              <a:rPr lang="en-US" dirty="0"/>
              <a:t>more than $1 billion. </a:t>
            </a:r>
            <a:endParaRPr lang="en-US" dirty="0" smtClean="0"/>
          </a:p>
          <a:p>
            <a:pPr marL="0" indent="0">
              <a:buNone/>
            </a:pPr>
            <a:r>
              <a:rPr lang="en-US" dirty="0" smtClean="0"/>
              <a:t>But still many entrepreneurs </a:t>
            </a:r>
            <a:r>
              <a:rPr lang="en-US" dirty="0"/>
              <a:t>face multiple rounds of </a:t>
            </a:r>
            <a:r>
              <a:rPr lang="en-US" dirty="0" smtClean="0"/>
              <a:t>rejection.</a:t>
            </a:r>
          </a:p>
          <a:p>
            <a:pPr marL="0" indent="0">
              <a:buNone/>
            </a:pPr>
            <a:r>
              <a:rPr lang="en-US" dirty="0" smtClean="0"/>
              <a:t>The success depends on attractiveness of the business model, timing, </a:t>
            </a:r>
            <a:r>
              <a:rPr lang="en-US" dirty="0"/>
              <a:t>traction, </a:t>
            </a:r>
            <a:r>
              <a:rPr lang="en-US" dirty="0" smtClean="0"/>
              <a:t>team, and prospect.  </a:t>
            </a:r>
          </a:p>
          <a:p>
            <a:endParaRPr lang="en-US" dirty="0"/>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1803558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94" y="371627"/>
            <a:ext cx="10515600" cy="662781"/>
          </a:xfrm>
        </p:spPr>
        <p:txBody>
          <a:bodyPr/>
          <a:lstStyle/>
          <a:p>
            <a:r>
              <a:rPr lang="en-US" dirty="0" smtClean="0"/>
              <a:t>Other Common </a:t>
            </a:r>
            <a:r>
              <a:rPr lang="en-US" dirty="0"/>
              <a:t>Reasons for Rejection</a:t>
            </a:r>
          </a:p>
        </p:txBody>
      </p:sp>
      <p:sp>
        <p:nvSpPr>
          <p:cNvPr id="3" name="Content Placeholder 2"/>
          <p:cNvSpPr>
            <a:spLocks noGrp="1"/>
          </p:cNvSpPr>
          <p:nvPr>
            <p:ph idx="1"/>
          </p:nvPr>
        </p:nvSpPr>
        <p:spPr>
          <a:xfrm>
            <a:off x="0" y="1027906"/>
            <a:ext cx="10515600" cy="4351338"/>
          </a:xfrm>
          <a:ln>
            <a:noFill/>
          </a:ln>
        </p:spPr>
        <p:txBody>
          <a:bodyPr>
            <a:normAutofit lnSpcReduction="10000"/>
          </a:bodyPr>
          <a:lstStyle/>
          <a:p>
            <a:r>
              <a:rPr lang="en-US" dirty="0"/>
              <a:t>Limited scalability or growth potential: for example, traditional service business.</a:t>
            </a:r>
          </a:p>
          <a:p>
            <a:r>
              <a:rPr lang="en-US" dirty="0"/>
              <a:t>Weak business model: unclear value proposition; no clear customers; weak customer channels; no “go-to-market” strategy; insufficient profit margins; lack of exit potential.</a:t>
            </a:r>
          </a:p>
          <a:p>
            <a:r>
              <a:rPr lang="en-US" dirty="0"/>
              <a:t>Size of initial investment and estimated total funding requirements exceeds capabilities of investor.</a:t>
            </a:r>
          </a:p>
          <a:p>
            <a:r>
              <a:rPr lang="en-US" dirty="0"/>
              <a:t>Management team is weak, unconvincing, or has poor reputation.</a:t>
            </a:r>
          </a:p>
          <a:p>
            <a:r>
              <a:rPr lang="en-US" dirty="0"/>
              <a:t>Investment is not eligible for tax relief (for example: the new Start-up India incentive scheme).</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a:p>
        </p:txBody>
      </p:sp>
    </p:spTree>
    <p:extLst>
      <p:ext uri="{BB962C8B-B14F-4D97-AF65-F5344CB8AC3E}">
        <p14:creationId xmlns:p14="http://schemas.microsoft.com/office/powerpoint/2010/main" val="25893065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465628"/>
            <a:ext cx="10515600" cy="1169063"/>
          </a:xfrm>
        </p:spPr>
        <p:txBody>
          <a:bodyPr>
            <a:normAutofit/>
          </a:bodyPr>
          <a:lstStyle/>
          <a:p>
            <a:r>
              <a:rPr lang="en-US" altLang="en-US" b="1" dirty="0" smtClean="0"/>
              <a:t>De-Risking </a:t>
            </a:r>
            <a:r>
              <a:rPr lang="en-US" altLang="en-US" b="1" dirty="0"/>
              <a:t>The Deal! </a:t>
            </a:r>
            <a:r>
              <a:rPr lang="en-US" altLang="en-US" b="1" dirty="0" smtClean="0"/>
              <a:t/>
            </a:r>
            <a:br>
              <a:rPr lang="en-US" altLang="en-US" b="1" dirty="0" smtClean="0"/>
            </a:br>
            <a:r>
              <a:rPr lang="en-US" altLang="en-US" sz="2700" dirty="0" smtClean="0"/>
              <a:t>Preserve </a:t>
            </a:r>
            <a:r>
              <a:rPr lang="en-US" altLang="en-US" sz="2700" dirty="0"/>
              <a:t>equity by de-risking the </a:t>
            </a:r>
            <a:r>
              <a:rPr lang="en-US" altLang="en-US" sz="2700" dirty="0" smtClean="0"/>
              <a:t>deal</a:t>
            </a:r>
            <a:endParaRPr lang="en-US" altLang="en-US" b="1" dirty="0"/>
          </a:p>
        </p:txBody>
      </p:sp>
      <p:sp>
        <p:nvSpPr>
          <p:cNvPr id="9219" name="Content Placeholder 2"/>
          <p:cNvSpPr>
            <a:spLocks noGrp="1"/>
          </p:cNvSpPr>
          <p:nvPr>
            <p:ph idx="1"/>
          </p:nvPr>
        </p:nvSpPr>
        <p:spPr>
          <a:xfrm>
            <a:off x="222806" y="1607851"/>
            <a:ext cx="5603631" cy="4997152"/>
          </a:xfrm>
        </p:spPr>
        <p:txBody>
          <a:bodyPr>
            <a:normAutofit/>
          </a:bodyPr>
          <a:lstStyle/>
          <a:p>
            <a:r>
              <a:rPr lang="en-US" altLang="en-US" dirty="0">
                <a:solidFill>
                  <a:schemeClr val="tx1">
                    <a:lumMod val="65000"/>
                    <a:lumOff val="35000"/>
                  </a:schemeClr>
                </a:solidFill>
              </a:rPr>
              <a:t>You only raise enough money to get to the next proof point.</a:t>
            </a:r>
          </a:p>
          <a:p>
            <a:r>
              <a:rPr lang="en-US" altLang="en-US" sz="3200" dirty="0">
                <a:solidFill>
                  <a:schemeClr val="tx1">
                    <a:lumMod val="65000"/>
                    <a:lumOff val="35000"/>
                  </a:schemeClr>
                </a:solidFill>
              </a:rPr>
              <a:t>At </a:t>
            </a:r>
            <a:r>
              <a:rPr lang="en-US" altLang="en-US" sz="3200" dirty="0" smtClean="0">
                <a:solidFill>
                  <a:schemeClr val="tx1">
                    <a:lumMod val="65000"/>
                    <a:lumOff val="35000"/>
                  </a:schemeClr>
                </a:solidFill>
              </a:rPr>
              <a:t>early stage</a:t>
            </a:r>
            <a:r>
              <a:rPr lang="en-US" altLang="en-US" dirty="0" smtClean="0">
                <a:solidFill>
                  <a:schemeClr val="tx1">
                    <a:lumMod val="65000"/>
                    <a:lumOff val="35000"/>
                  </a:schemeClr>
                </a:solidFill>
              </a:rPr>
              <a:t>: </a:t>
            </a:r>
            <a:r>
              <a:rPr lang="en-US" altLang="en-US" sz="2400" dirty="0"/>
              <a:t>technology &amp; team risk.</a:t>
            </a:r>
          </a:p>
          <a:p>
            <a:r>
              <a:rPr lang="en-US" altLang="en-US" sz="3200" dirty="0" smtClean="0">
                <a:solidFill>
                  <a:schemeClr val="tx1">
                    <a:lumMod val="65000"/>
                    <a:lumOff val="35000"/>
                  </a:schemeClr>
                </a:solidFill>
              </a:rPr>
              <a:t>As you go-to-market: </a:t>
            </a:r>
            <a:r>
              <a:rPr lang="en-US" altLang="en-US" sz="2400" dirty="0" smtClean="0"/>
              <a:t>execution </a:t>
            </a:r>
            <a:r>
              <a:rPr lang="en-US" altLang="en-US" sz="2400" dirty="0"/>
              <a:t>risk, market acceptance risk, team</a:t>
            </a:r>
          </a:p>
          <a:p>
            <a:r>
              <a:rPr lang="en-US" altLang="en-US" sz="3200" dirty="0" smtClean="0">
                <a:solidFill>
                  <a:schemeClr val="tx1">
                    <a:lumMod val="65000"/>
                    <a:lumOff val="35000"/>
                  </a:schemeClr>
                </a:solidFill>
              </a:rPr>
              <a:t>Growth phase: </a:t>
            </a:r>
            <a:r>
              <a:rPr lang="en-US" altLang="en-US" sz="2400" dirty="0" smtClean="0"/>
              <a:t>risk </a:t>
            </a:r>
            <a:r>
              <a:rPr lang="en-US" altLang="en-US" sz="2400" dirty="0"/>
              <a:t>associated with cost of manufacturing, marketing channel, skilled manpower, adequate finance, competition.</a:t>
            </a:r>
          </a:p>
        </p:txBody>
      </p:sp>
      <p:cxnSp>
        <p:nvCxnSpPr>
          <p:cNvPr id="11" name="Straight Arrow Connector 10"/>
          <p:cNvCxnSpPr/>
          <p:nvPr/>
        </p:nvCxnSpPr>
        <p:spPr>
          <a:xfrm rot="5400000" flipH="1" flipV="1">
            <a:off x="4648201" y="3657601"/>
            <a:ext cx="3962400" cy="3175"/>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629400" y="5638800"/>
            <a:ext cx="5296711" cy="806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78" name="Picture 6" descr="holding the picture of plant seedl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2650" y="3479052"/>
            <a:ext cx="1272931" cy="173187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1"/>
          <p:cNvSpPr txBox="1">
            <a:spLocks noChangeArrowheads="1"/>
          </p:cNvSpPr>
          <p:nvPr/>
        </p:nvSpPr>
        <p:spPr bwMode="auto">
          <a:xfrm>
            <a:off x="9687948" y="5170662"/>
            <a:ext cx="8972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2400" b="1" dirty="0">
                <a:solidFill>
                  <a:schemeClr val="bg1"/>
                </a:solidFill>
                <a:latin typeface="Arial" pitchFamily="34" charset="0"/>
              </a:rPr>
              <a:t>Time</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101</a:t>
            </a:fld>
            <a:endParaRPr lang="en-US"/>
          </a:p>
        </p:txBody>
      </p:sp>
      <p:pic>
        <p:nvPicPr>
          <p:cNvPr id="2" name="Picture 1"/>
          <p:cNvPicPr>
            <a:picLocks noChangeAspect="1"/>
          </p:cNvPicPr>
          <p:nvPr/>
        </p:nvPicPr>
        <p:blipFill>
          <a:blip r:embed="rId4"/>
          <a:stretch>
            <a:fillRect/>
          </a:stretch>
        </p:blipFill>
        <p:spPr>
          <a:xfrm>
            <a:off x="6610385" y="4712289"/>
            <a:ext cx="692074" cy="934572"/>
          </a:xfrm>
          <a:prstGeom prst="rect">
            <a:avLst/>
          </a:prstGeom>
        </p:spPr>
      </p:pic>
      <p:pic>
        <p:nvPicPr>
          <p:cNvPr id="4" name="Picture 3"/>
          <p:cNvPicPr>
            <a:picLocks noChangeAspect="1"/>
          </p:cNvPicPr>
          <p:nvPr/>
        </p:nvPicPr>
        <p:blipFill>
          <a:blip r:embed="rId5"/>
          <a:stretch>
            <a:fillRect/>
          </a:stretch>
        </p:blipFill>
        <p:spPr>
          <a:xfrm>
            <a:off x="8101909" y="2605133"/>
            <a:ext cx="1467136" cy="1222613"/>
          </a:xfrm>
          <a:prstGeom prst="rect">
            <a:avLst/>
          </a:prstGeom>
        </p:spPr>
      </p:pic>
      <p:pic>
        <p:nvPicPr>
          <p:cNvPr id="5" name="Picture 4"/>
          <p:cNvPicPr>
            <a:picLocks noChangeAspect="1"/>
          </p:cNvPicPr>
          <p:nvPr/>
        </p:nvPicPr>
        <p:blipFill>
          <a:blip r:embed="rId6"/>
          <a:stretch>
            <a:fillRect/>
          </a:stretch>
        </p:blipFill>
        <p:spPr>
          <a:xfrm>
            <a:off x="9496022" y="1097562"/>
            <a:ext cx="1512748" cy="1754902"/>
          </a:xfrm>
          <a:prstGeom prst="rect">
            <a:avLst/>
          </a:prstGeom>
        </p:spPr>
      </p:pic>
      <p:pic>
        <p:nvPicPr>
          <p:cNvPr id="10" name="Picture 9"/>
          <p:cNvPicPr>
            <a:picLocks noChangeAspect="1"/>
          </p:cNvPicPr>
          <p:nvPr/>
        </p:nvPicPr>
        <p:blipFill>
          <a:blip r:embed="rId7"/>
          <a:stretch>
            <a:fillRect/>
          </a:stretch>
        </p:blipFill>
        <p:spPr>
          <a:xfrm>
            <a:off x="10585181" y="82749"/>
            <a:ext cx="1678345" cy="2029626"/>
          </a:xfrm>
          <a:prstGeom prst="rect">
            <a:avLst/>
          </a:prstGeom>
        </p:spPr>
      </p:pic>
      <p:sp>
        <p:nvSpPr>
          <p:cNvPr id="6" name="Notched Right Arrow 5"/>
          <p:cNvSpPr/>
          <p:nvPr/>
        </p:nvSpPr>
        <p:spPr>
          <a:xfrm rot="5400000">
            <a:off x="5212069" y="2645512"/>
            <a:ext cx="2024289" cy="619601"/>
          </a:xfrm>
          <a:prstGeom prst="notchedRightArrow">
            <a:avLst>
              <a:gd name="adj1" fmla="val 93946"/>
              <a:gd name="adj2" fmla="val 3733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RISK</a:t>
            </a:r>
            <a:endParaRPr lang="en-IN" sz="2400" b="1" dirty="0"/>
          </a:p>
        </p:txBody>
      </p:sp>
      <p:sp>
        <p:nvSpPr>
          <p:cNvPr id="17" name="Notched Right Arrow 16"/>
          <p:cNvSpPr/>
          <p:nvPr/>
        </p:nvSpPr>
        <p:spPr>
          <a:xfrm rot="16200000">
            <a:off x="5987298" y="2606600"/>
            <a:ext cx="2024287" cy="619601"/>
          </a:xfrm>
          <a:prstGeom prst="notchedRightArrow">
            <a:avLst>
              <a:gd name="adj1" fmla="val 93946"/>
              <a:gd name="adj2" fmla="val 3733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Valuation</a:t>
            </a:r>
            <a:endParaRPr lang="en-IN" sz="2400" b="1" dirty="0"/>
          </a:p>
        </p:txBody>
      </p:sp>
      <p:sp>
        <p:nvSpPr>
          <p:cNvPr id="8" name="Freeform 7"/>
          <p:cNvSpPr/>
          <p:nvPr/>
        </p:nvSpPr>
        <p:spPr>
          <a:xfrm>
            <a:off x="6819089" y="1848255"/>
            <a:ext cx="4306111" cy="3278222"/>
          </a:xfrm>
          <a:custGeom>
            <a:avLst/>
            <a:gdLst>
              <a:gd name="connsiteX0" fmla="*/ 0 w 3511685"/>
              <a:gd name="connsiteY0" fmla="*/ 0 h 3278222"/>
              <a:gd name="connsiteX1" fmla="*/ 632298 w 3511685"/>
              <a:gd name="connsiteY1" fmla="*/ 2091447 h 3278222"/>
              <a:gd name="connsiteX2" fmla="*/ 1624520 w 3511685"/>
              <a:gd name="connsiteY2" fmla="*/ 2966936 h 3278222"/>
              <a:gd name="connsiteX3" fmla="*/ 3511685 w 3511685"/>
              <a:gd name="connsiteY3" fmla="*/ 3278222 h 3278222"/>
            </a:gdLst>
            <a:ahLst/>
            <a:cxnLst>
              <a:cxn ang="0">
                <a:pos x="connsiteX0" y="connsiteY0"/>
              </a:cxn>
              <a:cxn ang="0">
                <a:pos x="connsiteX1" y="connsiteY1"/>
              </a:cxn>
              <a:cxn ang="0">
                <a:pos x="connsiteX2" y="connsiteY2"/>
              </a:cxn>
              <a:cxn ang="0">
                <a:pos x="connsiteX3" y="connsiteY3"/>
              </a:cxn>
            </a:cxnLst>
            <a:rect l="l" t="t" r="r" b="b"/>
            <a:pathLst>
              <a:path w="3511685" h="3278222">
                <a:moveTo>
                  <a:pt x="0" y="0"/>
                </a:moveTo>
                <a:cubicBezTo>
                  <a:pt x="180772" y="798479"/>
                  <a:pt x="361545" y="1596958"/>
                  <a:pt x="632298" y="2091447"/>
                </a:cubicBezTo>
                <a:cubicBezTo>
                  <a:pt x="903051" y="2585936"/>
                  <a:pt x="1144622" y="2769140"/>
                  <a:pt x="1624520" y="2966936"/>
                </a:cubicBezTo>
                <a:cubicBezTo>
                  <a:pt x="2104418" y="3164732"/>
                  <a:pt x="2808051" y="3221477"/>
                  <a:pt x="3511685" y="3278222"/>
                </a:cubicBezTo>
              </a:path>
            </a:pathLst>
          </a:custGeom>
          <a:noFill/>
          <a:ln>
            <a:solidFill>
              <a:srgbClr val="FF000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6663447" y="2266625"/>
            <a:ext cx="4610910" cy="3103043"/>
          </a:xfrm>
          <a:custGeom>
            <a:avLst/>
            <a:gdLst>
              <a:gd name="connsiteX0" fmla="*/ 0 w 4610910"/>
              <a:gd name="connsiteY0" fmla="*/ 2363821 h 2363821"/>
              <a:gd name="connsiteX1" fmla="*/ 2607013 w 4610910"/>
              <a:gd name="connsiteY1" fmla="*/ 2130357 h 2363821"/>
              <a:gd name="connsiteX2" fmla="*/ 4075889 w 4610910"/>
              <a:gd name="connsiteY2" fmla="*/ 1079770 h 2363821"/>
              <a:gd name="connsiteX3" fmla="*/ 4610910 w 4610910"/>
              <a:gd name="connsiteY3" fmla="*/ 0 h 2363821"/>
              <a:gd name="connsiteX0" fmla="*/ 0 w 4610910"/>
              <a:gd name="connsiteY0" fmla="*/ 2363821 h 2363821"/>
              <a:gd name="connsiteX1" fmla="*/ 2607013 w 4610910"/>
              <a:gd name="connsiteY1" fmla="*/ 2130357 h 2363821"/>
              <a:gd name="connsiteX2" fmla="*/ 4075889 w 4610910"/>
              <a:gd name="connsiteY2" fmla="*/ 1079770 h 2363821"/>
              <a:gd name="connsiteX3" fmla="*/ 4610910 w 4610910"/>
              <a:gd name="connsiteY3" fmla="*/ 0 h 2363821"/>
              <a:gd name="connsiteX0" fmla="*/ 0 w 4610910"/>
              <a:gd name="connsiteY0" fmla="*/ 2363821 h 2363821"/>
              <a:gd name="connsiteX1" fmla="*/ 2607013 w 4610910"/>
              <a:gd name="connsiteY1" fmla="*/ 2130357 h 2363821"/>
              <a:gd name="connsiteX2" fmla="*/ 4075889 w 4610910"/>
              <a:gd name="connsiteY2" fmla="*/ 1079770 h 2363821"/>
              <a:gd name="connsiteX3" fmla="*/ 4610910 w 4610910"/>
              <a:gd name="connsiteY3" fmla="*/ 0 h 2363821"/>
              <a:gd name="connsiteX0" fmla="*/ 0 w 4610910"/>
              <a:gd name="connsiteY0" fmla="*/ 2363821 h 2363821"/>
              <a:gd name="connsiteX1" fmla="*/ 2607013 w 4610910"/>
              <a:gd name="connsiteY1" fmla="*/ 2130357 h 2363821"/>
              <a:gd name="connsiteX2" fmla="*/ 4114799 w 4610910"/>
              <a:gd name="connsiteY2" fmla="*/ 1099225 h 2363821"/>
              <a:gd name="connsiteX3" fmla="*/ 4610910 w 4610910"/>
              <a:gd name="connsiteY3" fmla="*/ 0 h 2363821"/>
              <a:gd name="connsiteX0" fmla="*/ 0 w 4610910"/>
              <a:gd name="connsiteY0" fmla="*/ 2363821 h 2363821"/>
              <a:gd name="connsiteX1" fmla="*/ 2607013 w 4610910"/>
              <a:gd name="connsiteY1" fmla="*/ 2130357 h 2363821"/>
              <a:gd name="connsiteX2" fmla="*/ 4114799 w 4610910"/>
              <a:gd name="connsiteY2" fmla="*/ 1099225 h 2363821"/>
              <a:gd name="connsiteX3" fmla="*/ 4610910 w 4610910"/>
              <a:gd name="connsiteY3" fmla="*/ 0 h 2363821"/>
            </a:gdLst>
            <a:ahLst/>
            <a:cxnLst>
              <a:cxn ang="0">
                <a:pos x="connsiteX0" y="connsiteY0"/>
              </a:cxn>
              <a:cxn ang="0">
                <a:pos x="connsiteX1" y="connsiteY1"/>
              </a:cxn>
              <a:cxn ang="0">
                <a:pos x="connsiteX2" y="connsiteY2"/>
              </a:cxn>
              <a:cxn ang="0">
                <a:pos x="connsiteX3" y="connsiteY3"/>
              </a:cxn>
            </a:cxnLst>
            <a:rect l="l" t="t" r="r" b="b"/>
            <a:pathLst>
              <a:path w="4610910" h="2363821">
                <a:moveTo>
                  <a:pt x="0" y="2363821"/>
                </a:moveTo>
                <a:cubicBezTo>
                  <a:pt x="963849" y="2354093"/>
                  <a:pt x="1921213" y="2341123"/>
                  <a:pt x="2607013" y="2130357"/>
                </a:cubicBezTo>
                <a:cubicBezTo>
                  <a:pt x="3292813" y="1919591"/>
                  <a:pt x="3819726" y="1483467"/>
                  <a:pt x="4114799" y="1099225"/>
                </a:cubicBezTo>
                <a:cubicBezTo>
                  <a:pt x="4409872" y="714983"/>
                  <a:pt x="4481208" y="362355"/>
                  <a:pt x="4610910" y="0"/>
                </a:cubicBezTo>
              </a:path>
            </a:pathLst>
          </a:custGeom>
          <a:noFill/>
          <a:ln>
            <a:solidFill>
              <a:srgbClr val="00B05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411795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Deal Structuring</a:t>
            </a:r>
            <a:br>
              <a:rPr lang="en-US" dirty="0"/>
            </a:br>
            <a:endParaRPr lang="en-US" dirty="0"/>
          </a:p>
        </p:txBody>
      </p:sp>
      <p:sp>
        <p:nvSpPr>
          <p:cNvPr id="3" name="Content Placeholder 2"/>
          <p:cNvSpPr>
            <a:spLocks noGrp="1"/>
          </p:cNvSpPr>
          <p:nvPr>
            <p:ph idx="1"/>
          </p:nvPr>
        </p:nvSpPr>
        <p:spPr>
          <a:xfrm>
            <a:off x="702012" y="1387880"/>
            <a:ext cx="9414754" cy="4351338"/>
          </a:xfrm>
        </p:spPr>
        <p:txBody>
          <a:bodyPr/>
          <a:lstStyle/>
          <a:p>
            <a:pPr marL="0" indent="0">
              <a:buNone/>
            </a:pPr>
            <a:r>
              <a:rPr lang="en-US" b="1" dirty="0"/>
              <a:t>Term Sheet</a:t>
            </a:r>
          </a:p>
          <a:p>
            <a:pPr marL="0" indent="0">
              <a:buNone/>
            </a:pPr>
            <a:r>
              <a:rPr lang="en-US" dirty="0"/>
              <a:t>If investors are happy at the end of the  presentation they make formal offer in the form of “Term Sheet”.</a:t>
            </a:r>
          </a:p>
          <a:p>
            <a:pPr marL="0" indent="0">
              <a:buNone/>
            </a:pPr>
            <a:r>
              <a:rPr lang="en-US" dirty="0"/>
              <a:t>The conditions in the term sheet are non-binding on investors.</a:t>
            </a:r>
          </a:p>
          <a:p>
            <a:pPr marL="0" indent="0">
              <a:buNone/>
            </a:pPr>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spTree>
    <p:extLst>
      <p:ext uri="{BB962C8B-B14F-4D97-AF65-F5344CB8AC3E}">
        <p14:creationId xmlns:p14="http://schemas.microsoft.com/office/powerpoint/2010/main" val="229825549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484" y="784160"/>
            <a:ext cx="8446602" cy="4524315"/>
          </a:xfrm>
          <a:prstGeom prst="rect">
            <a:avLst/>
          </a:prstGeom>
          <a:ln>
            <a:noFill/>
          </a:ln>
        </p:spPr>
        <p:txBody>
          <a:bodyPr wrap="square">
            <a:spAutoFit/>
          </a:bodyPr>
          <a:lstStyle/>
          <a:p>
            <a:r>
              <a:rPr lang="en-US" sz="3600" b="1" dirty="0">
                <a:solidFill>
                  <a:schemeClr val="accent5">
                    <a:lumMod val="75000"/>
                  </a:schemeClr>
                </a:solidFill>
              </a:rPr>
              <a:t>Term Sheet</a:t>
            </a:r>
          </a:p>
          <a:p>
            <a:r>
              <a:rPr lang="en-IN" sz="2800" b="1" dirty="0"/>
              <a:t>• </a:t>
            </a:r>
            <a:r>
              <a:rPr lang="en-IN" sz="2800" b="1" dirty="0">
                <a:solidFill>
                  <a:schemeClr val="tx1">
                    <a:lumMod val="65000"/>
                    <a:lumOff val="35000"/>
                  </a:schemeClr>
                </a:solidFill>
              </a:rPr>
              <a:t>Basic terms/conditions of an investment </a:t>
            </a:r>
            <a:r>
              <a:rPr lang="en-US" sz="2800" b="1" dirty="0">
                <a:solidFill>
                  <a:schemeClr val="tx1">
                    <a:lumMod val="65000"/>
                    <a:lumOff val="35000"/>
                  </a:schemeClr>
                </a:solidFill>
              </a:rPr>
              <a:t>at the minimum:</a:t>
            </a:r>
          </a:p>
          <a:p>
            <a:r>
              <a:rPr lang="en-US" sz="2800" b="1" dirty="0"/>
              <a:t>– </a:t>
            </a:r>
            <a:r>
              <a:rPr lang="en-US" sz="2800" b="1" dirty="0">
                <a:solidFill>
                  <a:schemeClr val="accent5">
                    <a:lumMod val="75000"/>
                  </a:schemeClr>
                </a:solidFill>
              </a:rPr>
              <a:t>Pre-money valuation</a:t>
            </a:r>
          </a:p>
          <a:p>
            <a:r>
              <a:rPr lang="en-US" sz="2800" b="1" dirty="0">
                <a:solidFill>
                  <a:schemeClr val="accent5">
                    <a:lumMod val="75000"/>
                  </a:schemeClr>
                </a:solidFill>
              </a:rPr>
              <a:t>– Amount of investment</a:t>
            </a:r>
          </a:p>
          <a:p>
            <a:r>
              <a:rPr lang="en-US" sz="2800" b="1" dirty="0">
                <a:solidFill>
                  <a:schemeClr val="accent5">
                    <a:lumMod val="75000"/>
                  </a:schemeClr>
                </a:solidFill>
              </a:rPr>
              <a:t>– Form of investment</a:t>
            </a:r>
          </a:p>
          <a:p>
            <a:r>
              <a:rPr lang="en-US" sz="2800" b="1" dirty="0">
                <a:solidFill>
                  <a:schemeClr val="accent5">
                    <a:lumMod val="75000"/>
                  </a:schemeClr>
                </a:solidFill>
              </a:rPr>
              <a:t>– Use of proceeds</a:t>
            </a:r>
          </a:p>
          <a:p>
            <a:r>
              <a:rPr lang="en-US" sz="2800" b="1" dirty="0">
                <a:solidFill>
                  <a:schemeClr val="accent5">
                    <a:lumMod val="75000"/>
                  </a:schemeClr>
                </a:solidFill>
              </a:rPr>
              <a:t>– Term and mode of exit</a:t>
            </a:r>
          </a:p>
          <a:p>
            <a:r>
              <a:rPr lang="en-IN" sz="2800" b="1" dirty="0">
                <a:solidFill>
                  <a:schemeClr val="accent5">
                    <a:lumMod val="75000"/>
                  </a:schemeClr>
                </a:solidFill>
              </a:rPr>
              <a:t>• </a:t>
            </a:r>
            <a:r>
              <a:rPr lang="en-IN" sz="2800" b="1" dirty="0" smtClean="0">
                <a:solidFill>
                  <a:schemeClr val="accent5">
                    <a:lumMod val="75000"/>
                  </a:schemeClr>
                </a:solidFill>
              </a:rPr>
              <a:t>  Non-binding </a:t>
            </a:r>
            <a:r>
              <a:rPr lang="en-IN" sz="2800" b="1" dirty="0">
                <a:solidFill>
                  <a:schemeClr val="accent5">
                    <a:lumMod val="75000"/>
                  </a:schemeClr>
                </a:solidFill>
              </a:rPr>
              <a:t>on investor </a:t>
            </a:r>
          </a:p>
          <a:p>
            <a:pPr marL="457200" indent="-457200">
              <a:buFont typeface="Arial" panose="020B0604020202020204" pitchFamily="34" charset="0"/>
              <a:buChar char="•"/>
            </a:pPr>
            <a:r>
              <a:rPr lang="en-IN" sz="2800" b="1" dirty="0">
                <a:solidFill>
                  <a:schemeClr val="accent5">
                    <a:lumMod val="75000"/>
                  </a:schemeClr>
                </a:solidFill>
              </a:rPr>
              <a:t>Exclusivity or no-shop clause</a:t>
            </a:r>
            <a:endParaRPr lang="en-US" sz="2800" b="1" dirty="0">
              <a:solidFill>
                <a:schemeClr val="accent5">
                  <a:lumMod val="75000"/>
                </a:scheme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pPr/>
              <a:t>103</a:t>
            </a:fld>
            <a:endParaRPr lang="en-US"/>
          </a:p>
        </p:txBody>
      </p:sp>
    </p:spTree>
    <p:extLst>
      <p:ext uri="{BB962C8B-B14F-4D97-AF65-F5344CB8AC3E}">
        <p14:creationId xmlns:p14="http://schemas.microsoft.com/office/powerpoint/2010/main" val="47534987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7524"/>
          </a:xfrm>
        </p:spPr>
        <p:txBody>
          <a:bodyPr/>
          <a:lstStyle/>
          <a:p>
            <a:r>
              <a:rPr lang="en-US" dirty="0" smtClean="0"/>
              <a:t>Term Sheet</a:t>
            </a:r>
            <a:endParaRPr lang="en-US" dirty="0"/>
          </a:p>
        </p:txBody>
      </p:sp>
      <p:sp>
        <p:nvSpPr>
          <p:cNvPr id="3" name="Content Placeholder 2"/>
          <p:cNvSpPr>
            <a:spLocks noGrp="1"/>
          </p:cNvSpPr>
          <p:nvPr>
            <p:ph idx="1"/>
          </p:nvPr>
        </p:nvSpPr>
        <p:spPr>
          <a:xfrm>
            <a:off x="264268" y="851171"/>
            <a:ext cx="10406975" cy="4284785"/>
          </a:xfrm>
        </p:spPr>
        <p:txBody>
          <a:bodyPr>
            <a:normAutofit/>
          </a:bodyPr>
          <a:lstStyle/>
          <a:p>
            <a:r>
              <a:rPr lang="en-US" dirty="0"/>
              <a:t>Terms in the </a:t>
            </a:r>
            <a:r>
              <a:rPr lang="en-US" dirty="0" smtClean="0"/>
              <a:t>term </a:t>
            </a:r>
            <a:r>
              <a:rPr lang="en-US" dirty="0"/>
              <a:t>sheet are negotiable but with fairly significant limitations.</a:t>
            </a:r>
          </a:p>
          <a:p>
            <a:r>
              <a:rPr lang="en-US" dirty="0"/>
              <a:t>Make deals based on future market and not based on past deal.</a:t>
            </a:r>
          </a:p>
          <a:p>
            <a:r>
              <a:rPr lang="en-US" dirty="0"/>
              <a:t>They are hard bargainers and may be posturing.</a:t>
            </a:r>
          </a:p>
          <a:p>
            <a:r>
              <a:rPr lang="en-US" dirty="0"/>
              <a:t>Be consistent and don’t bluff; you may meet again; leave ego out of the deal.</a:t>
            </a:r>
          </a:p>
          <a:p>
            <a:r>
              <a:rPr lang="en-US" dirty="0"/>
              <a:t>Try to have a short time horizon before it gets stale.</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104</a:t>
            </a:fld>
            <a:endParaRPr lang="en-US"/>
          </a:p>
        </p:txBody>
      </p:sp>
    </p:spTree>
    <p:extLst>
      <p:ext uri="{BB962C8B-B14F-4D97-AF65-F5344CB8AC3E}">
        <p14:creationId xmlns:p14="http://schemas.microsoft.com/office/powerpoint/2010/main" val="34485008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432" y="401091"/>
            <a:ext cx="10515600" cy="1325563"/>
          </a:xfrm>
        </p:spPr>
        <p:txBody>
          <a:bodyPr/>
          <a:lstStyle/>
          <a:p>
            <a:r>
              <a:rPr lang="en-US" dirty="0"/>
              <a:t>Due Diligence</a:t>
            </a:r>
          </a:p>
        </p:txBody>
      </p:sp>
      <p:sp>
        <p:nvSpPr>
          <p:cNvPr id="3" name="Content Placeholder 2"/>
          <p:cNvSpPr>
            <a:spLocks noGrp="1"/>
          </p:cNvSpPr>
          <p:nvPr>
            <p:ph idx="1"/>
          </p:nvPr>
        </p:nvSpPr>
        <p:spPr>
          <a:xfrm>
            <a:off x="529151" y="1407254"/>
            <a:ext cx="9859108" cy="3124199"/>
          </a:xfrm>
        </p:spPr>
        <p:txBody>
          <a:bodyPr>
            <a:normAutofit/>
          </a:bodyPr>
          <a:lstStyle/>
          <a:p>
            <a:r>
              <a:rPr lang="en-IN" dirty="0"/>
              <a:t>You, your team and your company are under a microscope.</a:t>
            </a:r>
          </a:p>
          <a:p>
            <a:r>
              <a:rPr lang="en-IN" dirty="0"/>
              <a:t>Legal, financial and strategic review of organizational structure, history, contractual relationships and documents.</a:t>
            </a:r>
          </a:p>
          <a:p>
            <a:r>
              <a:rPr lang="en-IN" dirty="0"/>
              <a:t>Will be tedious, frustrating, time consuming and costly.</a:t>
            </a:r>
          </a:p>
          <a:p>
            <a:r>
              <a:rPr lang="en-IN" dirty="0"/>
              <a:t>Key to success: preparation and cooperation.</a:t>
            </a:r>
          </a:p>
          <a:p>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spTree>
    <p:extLst>
      <p:ext uri="{BB962C8B-B14F-4D97-AF65-F5344CB8AC3E}">
        <p14:creationId xmlns:p14="http://schemas.microsoft.com/office/powerpoint/2010/main" val="288424219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Due Diligence – Art and Science</a:t>
            </a:r>
          </a:p>
        </p:txBody>
      </p:sp>
      <p:sp>
        <p:nvSpPr>
          <p:cNvPr id="3" name="Content Placeholder 2"/>
          <p:cNvSpPr>
            <a:spLocks noGrp="1"/>
          </p:cNvSpPr>
          <p:nvPr>
            <p:ph idx="1"/>
          </p:nvPr>
        </p:nvSpPr>
        <p:spPr>
          <a:xfrm>
            <a:off x="1291202" y="1397182"/>
            <a:ext cx="9171563" cy="4241466"/>
          </a:xfrm>
        </p:spPr>
        <p:txBody>
          <a:bodyPr>
            <a:normAutofit fontScale="92500" lnSpcReduction="10000"/>
          </a:bodyPr>
          <a:lstStyle/>
          <a:p>
            <a:pPr marL="0" indent="0">
              <a:buNone/>
            </a:pPr>
            <a:r>
              <a:rPr lang="en-IN" dirty="0"/>
              <a:t>The “Art”</a:t>
            </a:r>
          </a:p>
          <a:p>
            <a:pPr marL="0" indent="0">
              <a:buNone/>
            </a:pPr>
            <a:r>
              <a:rPr lang="en-IN" dirty="0"/>
              <a:t>– What to ask, how to ask, when to ask.</a:t>
            </a:r>
          </a:p>
          <a:p>
            <a:pPr marL="0" indent="0">
              <a:buNone/>
            </a:pPr>
            <a:r>
              <a:rPr lang="en-IN" dirty="0"/>
              <a:t>– DD team is on a “search and destroy” mission.</a:t>
            </a:r>
          </a:p>
          <a:p>
            <a:pPr marL="914400" lvl="2" indent="0">
              <a:buNone/>
            </a:pPr>
            <a:r>
              <a:rPr lang="en-IN" b="1" dirty="0">
                <a:solidFill>
                  <a:srgbClr val="002060"/>
                </a:solidFill>
              </a:rPr>
              <a:t>Search for problems.</a:t>
            </a:r>
          </a:p>
          <a:p>
            <a:pPr marL="914400" lvl="2" indent="0">
              <a:buNone/>
            </a:pPr>
            <a:r>
              <a:rPr lang="en-IN" b="1" dirty="0">
                <a:solidFill>
                  <a:srgbClr val="002060"/>
                </a:solidFill>
              </a:rPr>
              <a:t>Destroy (eliminate) concerns or fairly allocate.</a:t>
            </a:r>
          </a:p>
          <a:p>
            <a:pPr marL="0" indent="0">
              <a:buNone/>
            </a:pPr>
            <a:endParaRPr lang="en-IN" dirty="0"/>
          </a:p>
          <a:p>
            <a:pPr marL="0" indent="0">
              <a:buNone/>
            </a:pPr>
            <a:r>
              <a:rPr lang="en-IN" dirty="0"/>
              <a:t>The “Science”</a:t>
            </a:r>
          </a:p>
          <a:p>
            <a:pPr marL="0" indent="0">
              <a:buNone/>
            </a:pPr>
            <a:r>
              <a:rPr lang="en-IN" dirty="0"/>
              <a:t>– Comprehensive list of questions to ask.</a:t>
            </a:r>
          </a:p>
          <a:p>
            <a:pPr marL="0" indent="0">
              <a:buNone/>
            </a:pPr>
            <a:r>
              <a:rPr lang="en-IN" dirty="0"/>
              <a:t>– System to organize and </a:t>
            </a:r>
            <a:r>
              <a:rPr lang="en-IN" dirty="0" err="1"/>
              <a:t>analyze</a:t>
            </a:r>
            <a:r>
              <a:rPr lang="en-IN" dirty="0"/>
              <a:t> data provided.</a:t>
            </a:r>
          </a:p>
          <a:p>
            <a:pPr marL="0" indent="0">
              <a:buNone/>
            </a:pPr>
            <a:r>
              <a:rPr lang="en-IN" dirty="0"/>
              <a:t>– Quantitative analysis of risks uncovered.</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spTree>
    <p:extLst>
      <p:ext uri="{BB962C8B-B14F-4D97-AF65-F5344CB8AC3E}">
        <p14:creationId xmlns:p14="http://schemas.microsoft.com/office/powerpoint/2010/main" val="36608528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They Looking for?</a:t>
            </a:r>
          </a:p>
        </p:txBody>
      </p:sp>
      <p:sp>
        <p:nvSpPr>
          <p:cNvPr id="3" name="Content Placeholder 2"/>
          <p:cNvSpPr>
            <a:spLocks noGrp="1"/>
          </p:cNvSpPr>
          <p:nvPr>
            <p:ph idx="1"/>
          </p:nvPr>
        </p:nvSpPr>
        <p:spPr>
          <a:xfrm>
            <a:off x="682557" y="1417063"/>
            <a:ext cx="10515600" cy="4351338"/>
          </a:xfrm>
        </p:spPr>
        <p:txBody>
          <a:bodyPr>
            <a:normAutofit/>
          </a:bodyPr>
          <a:lstStyle/>
          <a:p>
            <a:r>
              <a:rPr lang="en-IN" dirty="0"/>
              <a:t>Overdue tax liabilities.</a:t>
            </a:r>
          </a:p>
          <a:p>
            <a:r>
              <a:rPr lang="en-IN" dirty="0"/>
              <a:t>Inadequate systems.</a:t>
            </a:r>
          </a:p>
          <a:p>
            <a:r>
              <a:rPr lang="en-IN" dirty="0"/>
              <a:t>Related-party transactions.</a:t>
            </a:r>
          </a:p>
          <a:p>
            <a:r>
              <a:rPr lang="en-IN" dirty="0"/>
              <a:t>Unhealthy reliance on customers/suppliers.</a:t>
            </a:r>
          </a:p>
          <a:p>
            <a:r>
              <a:rPr lang="en-IN" dirty="0"/>
              <a:t>Overdue accounts or unrecorded liabilities.</a:t>
            </a:r>
          </a:p>
          <a:p>
            <a:r>
              <a:rPr lang="en-IN" dirty="0"/>
              <a:t>Immediate need for major expenditures.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spTree>
    <p:extLst>
      <p:ext uri="{BB962C8B-B14F-4D97-AF65-F5344CB8AC3E}">
        <p14:creationId xmlns:p14="http://schemas.microsoft.com/office/powerpoint/2010/main" val="393061359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9934"/>
          </a:xfrm>
          <a:noFill/>
          <a:ln>
            <a:noFill/>
          </a:ln>
        </p:spPr>
        <p:txBody>
          <a:bodyPr spcFirstLastPara="1" wrap="square" lIns="91425" tIns="45700" rIns="91425" bIns="45700" anchor="ctr" anchorCtr="0">
            <a:noAutofit/>
          </a:bodyPr>
          <a:lstStyle/>
          <a:p>
            <a:r>
              <a:rPr lang="en-US" dirty="0"/>
              <a:t>Define </a:t>
            </a:r>
            <a:r>
              <a:rPr lang="en-US" dirty="0" smtClean="0"/>
              <a:t>Venture Capitalist and Venture Capital</a:t>
            </a:r>
            <a:endParaRPr lang="en-US" dirty="0"/>
          </a:p>
        </p:txBody>
      </p:sp>
      <p:sp>
        <p:nvSpPr>
          <p:cNvPr id="3" name="Text Placeholder 2"/>
          <p:cNvSpPr>
            <a:spLocks noGrp="1"/>
          </p:cNvSpPr>
          <p:nvPr>
            <p:ph type="body" idx="1"/>
          </p:nvPr>
        </p:nvSpPr>
        <p:spPr>
          <a:xfrm>
            <a:off x="694764" y="1335743"/>
            <a:ext cx="10206317" cy="4351338"/>
          </a:xfrm>
        </p:spPr>
        <p:txBody>
          <a:bodyPr/>
          <a:lstStyle/>
          <a:p>
            <a:r>
              <a:rPr lang="en-US" dirty="0"/>
              <a:t> A venture capitalist (VC) is a private equity investor </a:t>
            </a:r>
            <a:r>
              <a:rPr lang="en-US" dirty="0" smtClean="0"/>
              <a:t>who pool funds from various investors and provides</a:t>
            </a:r>
            <a:r>
              <a:rPr lang="en-US" dirty="0"/>
              <a:t> capital to companies exhibiting high growth potential in exchange for an equity </a:t>
            </a:r>
            <a:r>
              <a:rPr lang="en-US" dirty="0" smtClean="0"/>
              <a:t>stake.</a:t>
            </a:r>
          </a:p>
          <a:p>
            <a:r>
              <a:rPr lang="en-US" dirty="0" smtClean="0"/>
              <a:t>Venture </a:t>
            </a:r>
            <a:r>
              <a:rPr lang="en-US" dirty="0"/>
              <a:t>capital is a form of risk capital </a:t>
            </a:r>
            <a:r>
              <a:rPr lang="en-US" dirty="0" smtClean="0"/>
              <a:t>that fund</a:t>
            </a:r>
            <a:r>
              <a:rPr lang="en-US" dirty="0"/>
              <a:t> </a:t>
            </a:r>
            <a:r>
              <a:rPr lang="en-US" u="sng" dirty="0"/>
              <a:t>startup</a:t>
            </a:r>
            <a:r>
              <a:rPr lang="en-US" dirty="0"/>
              <a:t> companies and small businesses that are believed to have </a:t>
            </a:r>
            <a:r>
              <a:rPr lang="en-US" u="sng" dirty="0">
                <a:solidFill>
                  <a:srgbClr val="0070C0"/>
                </a:solidFill>
              </a:rPr>
              <a:t>long-term growth</a:t>
            </a:r>
            <a:r>
              <a:rPr lang="en-US" dirty="0"/>
              <a:t> </a:t>
            </a:r>
            <a:r>
              <a:rPr lang="en-US" dirty="0" smtClean="0"/>
              <a:t>potential or </a:t>
            </a:r>
            <a:r>
              <a:rPr lang="en-US" dirty="0"/>
              <a:t>companies </a:t>
            </a:r>
            <a:r>
              <a:rPr lang="en-US" dirty="0">
                <a:solidFill>
                  <a:srgbClr val="0070C0"/>
                </a:solidFill>
              </a:rPr>
              <a:t>that have grown quickly and appear poised to continue to expand</a:t>
            </a:r>
            <a:r>
              <a:rPr lang="en-US" dirty="0"/>
              <a:t>.</a:t>
            </a:r>
          </a:p>
          <a:p>
            <a:r>
              <a:rPr lang="en-US" u="sng" dirty="0" smtClean="0"/>
              <a:t>Venture </a:t>
            </a:r>
            <a:r>
              <a:rPr lang="en-US" u="sng" dirty="0"/>
              <a:t>capital</a:t>
            </a:r>
            <a:r>
              <a:rPr lang="en-US" dirty="0"/>
              <a:t> generally comes from well-off investors, investment banks and any other financial institutions</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Tree>
    <p:extLst>
      <p:ext uri="{BB962C8B-B14F-4D97-AF65-F5344CB8AC3E}">
        <p14:creationId xmlns:p14="http://schemas.microsoft.com/office/powerpoint/2010/main" val="41203716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Angels and VCs</a:t>
            </a:r>
            <a:endParaRPr lang="en-US" dirty="0"/>
          </a:p>
        </p:txBody>
      </p:sp>
      <p:sp>
        <p:nvSpPr>
          <p:cNvPr id="3" name="Text Placeholder 2"/>
          <p:cNvSpPr>
            <a:spLocks noGrp="1"/>
          </p:cNvSpPr>
          <p:nvPr>
            <p:ph type="body" idx="1"/>
          </p:nvPr>
        </p:nvSpPr>
        <p:spPr>
          <a:xfrm>
            <a:off x="838200" y="1574613"/>
            <a:ext cx="10515600" cy="4351338"/>
          </a:xfrm>
        </p:spPr>
        <p:txBody>
          <a:bodyPr/>
          <a:lstStyle/>
          <a:p>
            <a:r>
              <a:rPr lang="en-US" dirty="0" smtClean="0"/>
              <a:t>An </a:t>
            </a:r>
            <a:r>
              <a:rPr lang="en-US" dirty="0"/>
              <a:t>angel investor works </a:t>
            </a:r>
            <a:r>
              <a:rPr lang="en-US" dirty="0" smtClean="0"/>
              <a:t>alone or in group, </a:t>
            </a:r>
            <a:r>
              <a:rPr lang="en-US" dirty="0"/>
              <a:t>while venture capitalists are part of a company.</a:t>
            </a:r>
          </a:p>
          <a:p>
            <a:r>
              <a:rPr lang="en-US" dirty="0" smtClean="0"/>
              <a:t>Angels </a:t>
            </a:r>
            <a:r>
              <a:rPr lang="en-US" dirty="0"/>
              <a:t>invest </a:t>
            </a:r>
            <a:r>
              <a:rPr lang="en-US" dirty="0" smtClean="0"/>
              <a:t>smaller sums and investment decisions are quick.</a:t>
            </a:r>
            <a:endParaRPr lang="en-US" dirty="0"/>
          </a:p>
          <a:p>
            <a:r>
              <a:rPr lang="en-US" dirty="0" smtClean="0"/>
              <a:t>They </a:t>
            </a:r>
            <a:r>
              <a:rPr lang="en-US" dirty="0"/>
              <a:t>have different responsibilities and </a:t>
            </a:r>
            <a:r>
              <a:rPr lang="en-US" dirty="0" smtClean="0"/>
              <a:t>motivations; Angel do get personally involved, but VCs usually get inextricably associated.</a:t>
            </a:r>
            <a:endParaRPr lang="en-US" dirty="0"/>
          </a:p>
          <a:p>
            <a:r>
              <a:rPr lang="en-US" dirty="0"/>
              <a:t>Angel investors only invest in early-stage companies</a:t>
            </a:r>
            <a:r>
              <a:rPr lang="en-US" dirty="0" smtClean="0"/>
              <a:t>. VCs look for proven track record.</a:t>
            </a:r>
            <a:endParaRPr lang="en-US" dirty="0"/>
          </a:p>
          <a:p>
            <a:r>
              <a:rPr lang="en-US" dirty="0"/>
              <a:t>They differ in due diligence</a:t>
            </a:r>
            <a:r>
              <a:rPr lang="en-US" dirty="0" smtClean="0"/>
              <a:t>. VCs are more formal &amp; </a:t>
            </a:r>
            <a:br>
              <a:rPr lang="en-US" dirty="0" smtClean="0"/>
            </a:br>
            <a:r>
              <a:rPr lang="en-US" dirty="0" smtClean="0"/>
              <a:t>meticulous.</a:t>
            </a:r>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109</a:t>
            </a:fld>
            <a:endParaRPr lang="en-US"/>
          </a:p>
        </p:txBody>
      </p:sp>
    </p:spTree>
    <p:extLst>
      <p:ext uri="{BB962C8B-B14F-4D97-AF65-F5344CB8AC3E}">
        <p14:creationId xmlns:p14="http://schemas.microsoft.com/office/powerpoint/2010/main" val="1042775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658136"/>
            <a:ext cx="10515600" cy="4858954"/>
          </a:xfrm>
        </p:spPr>
        <p:txBody>
          <a:bodyPr/>
          <a:lstStyle/>
          <a:p>
            <a:pPr marL="0" indent="0">
              <a:buNone/>
            </a:pPr>
            <a:r>
              <a:rPr lang="en-US" sz="2400" dirty="0"/>
              <a:t>For example, Joe </a:t>
            </a:r>
            <a:r>
              <a:rPr lang="en-US" sz="2400" dirty="0" err="1"/>
              <a:t>Gebbia</a:t>
            </a:r>
            <a:r>
              <a:rPr lang="en-US" sz="2400" dirty="0"/>
              <a:t>, Brian </a:t>
            </a:r>
            <a:r>
              <a:rPr lang="en-US" sz="2400" dirty="0" err="1"/>
              <a:t>Chesky</a:t>
            </a:r>
            <a:r>
              <a:rPr lang="en-US" sz="2400" dirty="0"/>
              <a:t>, and Nathan </a:t>
            </a:r>
            <a:r>
              <a:rPr lang="en-US" sz="2400" dirty="0" err="1"/>
              <a:t>Blecharczyk</a:t>
            </a:r>
            <a:r>
              <a:rPr lang="en-US" sz="2400" dirty="0"/>
              <a:t> sought funding for their </a:t>
            </a:r>
            <a:r>
              <a:rPr lang="en-US" sz="2400" dirty="0" smtClean="0"/>
              <a:t>startup, </a:t>
            </a:r>
            <a:r>
              <a:rPr lang="en-US" sz="2400" dirty="0"/>
              <a:t>Airbnb,</a:t>
            </a:r>
            <a:r>
              <a:rPr lang="en-US" sz="2400" dirty="0" smtClean="0"/>
              <a:t> </a:t>
            </a:r>
            <a:r>
              <a:rPr lang="en-US" sz="2400" dirty="0"/>
              <a:t>in 2008. </a:t>
            </a:r>
          </a:p>
          <a:p>
            <a:pPr marL="0" indent="0">
              <a:buNone/>
            </a:pPr>
            <a:r>
              <a:rPr lang="en-US" dirty="0"/>
              <a:t>They wanted to raise </a:t>
            </a:r>
            <a:r>
              <a:rPr lang="en-US" dirty="0">
                <a:solidFill>
                  <a:srgbClr val="00B050"/>
                </a:solidFill>
              </a:rPr>
              <a:t>$150,000 </a:t>
            </a:r>
            <a:r>
              <a:rPr lang="en-US" dirty="0"/>
              <a:t>in return for a 10 percent stake in their company. </a:t>
            </a:r>
          </a:p>
          <a:p>
            <a:pPr marL="0" indent="0">
              <a:buNone/>
            </a:pPr>
            <a:r>
              <a:rPr lang="en-US" sz="2400" dirty="0"/>
              <a:t>Nine years </a:t>
            </a:r>
            <a:r>
              <a:rPr lang="en-US" sz="2400" dirty="0" smtClean="0"/>
              <a:t>later, Airbnb</a:t>
            </a:r>
            <a:r>
              <a:rPr lang="en-US" sz="2400" dirty="0"/>
              <a:t>, </a:t>
            </a:r>
            <a:r>
              <a:rPr lang="en-US" sz="2400" dirty="0" smtClean="0"/>
              <a:t>was valued $31 billion. </a:t>
            </a:r>
          </a:p>
          <a:p>
            <a:pPr marL="0" indent="0">
              <a:buNone/>
            </a:pPr>
            <a:r>
              <a:rPr lang="en-US" dirty="0" smtClean="0"/>
              <a:t>If </a:t>
            </a:r>
            <a:r>
              <a:rPr lang="en-US" dirty="0"/>
              <a:t>one of these investors had </a:t>
            </a:r>
            <a:r>
              <a:rPr lang="en-US" dirty="0" smtClean="0"/>
              <a:t>invested, </a:t>
            </a:r>
            <a:r>
              <a:rPr lang="en-US" dirty="0"/>
              <a:t>their </a:t>
            </a:r>
            <a:r>
              <a:rPr lang="en-US" dirty="0">
                <a:solidFill>
                  <a:srgbClr val="00B050"/>
                </a:solidFill>
              </a:rPr>
              <a:t>$150,000 </a:t>
            </a:r>
            <a:r>
              <a:rPr lang="en-US" dirty="0"/>
              <a:t>investment would have been worth </a:t>
            </a:r>
            <a:r>
              <a:rPr lang="en-US" dirty="0">
                <a:solidFill>
                  <a:srgbClr val="00B050"/>
                </a:solidFill>
              </a:rPr>
              <a:t>$3.1 billion </a:t>
            </a:r>
            <a:r>
              <a:rPr lang="en-US" dirty="0" smtClean="0"/>
              <a:t>in nine years. </a:t>
            </a:r>
          </a:p>
          <a:p>
            <a:pPr marL="0" indent="0">
              <a:buNone/>
            </a:pPr>
            <a:r>
              <a:rPr lang="en-US" dirty="0" smtClean="0"/>
              <a:t>Even </a:t>
            </a:r>
            <a:r>
              <a:rPr lang="en-US" dirty="0"/>
              <a:t>the most accomplished venture capitalists invest in many startups that do not succeed and pass on a number of deals that could have been highly lucrative. </a:t>
            </a:r>
          </a:p>
          <a:p>
            <a:pPr marL="0" indent="0">
              <a:buNone/>
            </a:pPr>
            <a:r>
              <a:rPr lang="en-US" dirty="0"/>
              <a:t>Every investor has at least one great regret</a:t>
            </a:r>
            <a:r>
              <a:rPr lang="en-US" dirty="0" smtClean="0"/>
              <a:t>. </a:t>
            </a:r>
            <a:endParaRPr lang="en-US" dirty="0"/>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5460371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65" y="365125"/>
            <a:ext cx="10515600" cy="831377"/>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Preference Shares</a:t>
            </a:r>
            <a:endParaRPr lang="en-IN" sz="3200" b="1" dirty="0">
              <a:solidFill>
                <a:schemeClr val="accent5">
                  <a:lumMod val="75000"/>
                </a:schemeClr>
              </a:solidFill>
            </a:endParaRPr>
          </a:p>
        </p:txBody>
      </p:sp>
      <p:graphicFrame>
        <p:nvGraphicFramePr>
          <p:cNvPr id="3" name="Content Placeholder 2"/>
          <p:cNvGraphicFramePr>
            <a:graphicFrameLocks noGrp="1"/>
          </p:cNvGraphicFramePr>
          <p:nvPr>
            <p:ph sz="half" idx="2"/>
            <p:extLst>
              <p:ext uri="{D42A27DB-BD31-4B8C-83A1-F6EECF244321}">
                <p14:modId xmlns:p14="http://schemas.microsoft.com/office/powerpoint/2010/main" val="1457182416"/>
              </p:ext>
            </p:extLst>
          </p:nvPr>
        </p:nvGraphicFramePr>
        <p:xfrm>
          <a:off x="950467" y="1358350"/>
          <a:ext cx="9910274" cy="43140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spTree>
    <p:extLst>
      <p:ext uri="{BB962C8B-B14F-4D97-AF65-F5344CB8AC3E}">
        <p14:creationId xmlns:p14="http://schemas.microsoft.com/office/powerpoint/2010/main" val="53444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graphicEl>
                                              <a:dgm id="{43E60778-9EFC-4157-8ACE-91979707E121}"/>
                                            </p:graphicEl>
                                          </p:spTgt>
                                        </p:tgtEl>
                                        <p:attrNameLst>
                                          <p:attrName>style.visibility</p:attrName>
                                        </p:attrNameLst>
                                      </p:cBhvr>
                                      <p:to>
                                        <p:strVal val="visible"/>
                                      </p:to>
                                    </p:set>
                                    <p:anim calcmode="lin" valueType="num">
                                      <p:cBhvr additive="base">
                                        <p:cTn id="7" dur="250" fill="hold"/>
                                        <p:tgtEl>
                                          <p:spTgt spid="3">
                                            <p:graphicEl>
                                              <a:dgm id="{43E60778-9EFC-4157-8ACE-91979707E121}"/>
                                            </p:graphicEl>
                                          </p:spTgt>
                                        </p:tgtEl>
                                        <p:attrNameLst>
                                          <p:attrName>ppt_x</p:attrName>
                                        </p:attrNameLst>
                                      </p:cBhvr>
                                      <p:tavLst>
                                        <p:tav tm="0">
                                          <p:val>
                                            <p:strVal val="#ppt_x"/>
                                          </p:val>
                                        </p:tav>
                                        <p:tav tm="100000">
                                          <p:val>
                                            <p:strVal val="#ppt_x"/>
                                          </p:val>
                                        </p:tav>
                                      </p:tavLst>
                                    </p:anim>
                                    <p:anim calcmode="lin" valueType="num">
                                      <p:cBhvr additive="base">
                                        <p:cTn id="8" dur="250" fill="hold"/>
                                        <p:tgtEl>
                                          <p:spTgt spid="3">
                                            <p:graphicEl>
                                              <a:dgm id="{43E60778-9EFC-4157-8ACE-91979707E121}"/>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graphicEl>
                                              <a:dgm id="{15049980-5C8B-4B71-BC42-CE2F61BFA9B8}"/>
                                            </p:graphicEl>
                                          </p:spTgt>
                                        </p:tgtEl>
                                        <p:attrNameLst>
                                          <p:attrName>style.visibility</p:attrName>
                                        </p:attrNameLst>
                                      </p:cBhvr>
                                      <p:to>
                                        <p:strVal val="visible"/>
                                      </p:to>
                                    </p:set>
                                    <p:anim calcmode="lin" valueType="num">
                                      <p:cBhvr additive="base">
                                        <p:cTn id="11" dur="250" fill="hold"/>
                                        <p:tgtEl>
                                          <p:spTgt spid="3">
                                            <p:graphicEl>
                                              <a:dgm id="{15049980-5C8B-4B71-BC42-CE2F61BFA9B8}"/>
                                            </p:graphicEl>
                                          </p:spTgt>
                                        </p:tgtEl>
                                        <p:attrNameLst>
                                          <p:attrName>ppt_x</p:attrName>
                                        </p:attrNameLst>
                                      </p:cBhvr>
                                      <p:tavLst>
                                        <p:tav tm="0">
                                          <p:val>
                                            <p:strVal val="#ppt_x"/>
                                          </p:val>
                                        </p:tav>
                                        <p:tav tm="100000">
                                          <p:val>
                                            <p:strVal val="#ppt_x"/>
                                          </p:val>
                                        </p:tav>
                                      </p:tavLst>
                                    </p:anim>
                                    <p:anim calcmode="lin" valueType="num">
                                      <p:cBhvr additive="base">
                                        <p:cTn id="12" dur="250" fill="hold"/>
                                        <p:tgtEl>
                                          <p:spTgt spid="3">
                                            <p:graphicEl>
                                              <a:dgm id="{15049980-5C8B-4B71-BC42-CE2F61BFA9B8}"/>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graphicEl>
                                              <a:dgm id="{AAD7C4F0-AAEF-4919-893F-5F07DA61BC50}"/>
                                            </p:graphicEl>
                                          </p:spTgt>
                                        </p:tgtEl>
                                        <p:attrNameLst>
                                          <p:attrName>style.visibility</p:attrName>
                                        </p:attrNameLst>
                                      </p:cBhvr>
                                      <p:to>
                                        <p:strVal val="visible"/>
                                      </p:to>
                                    </p:set>
                                    <p:anim calcmode="lin" valueType="num">
                                      <p:cBhvr additive="base">
                                        <p:cTn id="17" dur="250" fill="hold"/>
                                        <p:tgtEl>
                                          <p:spTgt spid="3">
                                            <p:graphicEl>
                                              <a:dgm id="{AAD7C4F0-AAEF-4919-893F-5F07DA61BC50}"/>
                                            </p:graphic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graphicEl>
                                              <a:dgm id="{AAD7C4F0-AAEF-4919-893F-5F07DA61BC50}"/>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graphicEl>
                                              <a:dgm id="{E6264C33-7291-4A30-8641-BD6D97D4C0FE}"/>
                                            </p:graphicEl>
                                          </p:spTgt>
                                        </p:tgtEl>
                                        <p:attrNameLst>
                                          <p:attrName>style.visibility</p:attrName>
                                        </p:attrNameLst>
                                      </p:cBhvr>
                                      <p:to>
                                        <p:strVal val="visible"/>
                                      </p:to>
                                    </p:set>
                                    <p:anim calcmode="lin" valueType="num">
                                      <p:cBhvr additive="base">
                                        <p:cTn id="21" dur="250" fill="hold"/>
                                        <p:tgtEl>
                                          <p:spTgt spid="3">
                                            <p:graphicEl>
                                              <a:dgm id="{E6264C33-7291-4A30-8641-BD6D97D4C0FE}"/>
                                            </p:graphicEl>
                                          </p:spTgt>
                                        </p:tgtEl>
                                        <p:attrNameLst>
                                          <p:attrName>ppt_x</p:attrName>
                                        </p:attrNameLst>
                                      </p:cBhvr>
                                      <p:tavLst>
                                        <p:tav tm="0">
                                          <p:val>
                                            <p:strVal val="#ppt_x"/>
                                          </p:val>
                                        </p:tav>
                                        <p:tav tm="100000">
                                          <p:val>
                                            <p:strVal val="#ppt_x"/>
                                          </p:val>
                                        </p:tav>
                                      </p:tavLst>
                                    </p:anim>
                                    <p:anim calcmode="lin" valueType="num">
                                      <p:cBhvr additive="base">
                                        <p:cTn id="22" dur="250" fill="hold"/>
                                        <p:tgtEl>
                                          <p:spTgt spid="3">
                                            <p:graphicEl>
                                              <a:dgm id="{E6264C33-7291-4A30-8641-BD6D97D4C0FE}"/>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graphicEl>
                                              <a:dgm id="{0C15A56A-0C7A-47BB-AB24-24F33816689A}"/>
                                            </p:graphicEl>
                                          </p:spTgt>
                                        </p:tgtEl>
                                        <p:attrNameLst>
                                          <p:attrName>style.visibility</p:attrName>
                                        </p:attrNameLst>
                                      </p:cBhvr>
                                      <p:to>
                                        <p:strVal val="visible"/>
                                      </p:to>
                                    </p:set>
                                    <p:anim calcmode="lin" valueType="num">
                                      <p:cBhvr additive="base">
                                        <p:cTn id="27" dur="250" fill="hold"/>
                                        <p:tgtEl>
                                          <p:spTgt spid="3">
                                            <p:graphicEl>
                                              <a:dgm id="{0C15A56A-0C7A-47BB-AB24-24F33816689A}"/>
                                            </p:graphic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graphicEl>
                                              <a:dgm id="{0C15A56A-0C7A-47BB-AB24-24F33816689A}"/>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graphicEl>
                                              <a:dgm id="{E7483D42-16BD-475F-A3F7-1005EB8F9534}"/>
                                            </p:graphicEl>
                                          </p:spTgt>
                                        </p:tgtEl>
                                        <p:attrNameLst>
                                          <p:attrName>style.visibility</p:attrName>
                                        </p:attrNameLst>
                                      </p:cBhvr>
                                      <p:to>
                                        <p:strVal val="visible"/>
                                      </p:to>
                                    </p:set>
                                    <p:anim calcmode="lin" valueType="num">
                                      <p:cBhvr additive="base">
                                        <p:cTn id="31" dur="250" fill="hold"/>
                                        <p:tgtEl>
                                          <p:spTgt spid="3">
                                            <p:graphicEl>
                                              <a:dgm id="{E7483D42-16BD-475F-A3F7-1005EB8F9534}"/>
                                            </p:graphic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graphicEl>
                                              <a:dgm id="{E7483D42-16BD-475F-A3F7-1005EB8F9534}"/>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graphicEl>
                                              <a:dgm id="{BCA28C3B-4826-4A60-AC0A-A85CC4425303}"/>
                                            </p:graphicEl>
                                          </p:spTgt>
                                        </p:tgtEl>
                                        <p:attrNameLst>
                                          <p:attrName>style.visibility</p:attrName>
                                        </p:attrNameLst>
                                      </p:cBhvr>
                                      <p:to>
                                        <p:strVal val="visible"/>
                                      </p:to>
                                    </p:set>
                                    <p:anim calcmode="lin" valueType="num">
                                      <p:cBhvr additive="base">
                                        <p:cTn id="37" dur="250" fill="hold"/>
                                        <p:tgtEl>
                                          <p:spTgt spid="3">
                                            <p:graphicEl>
                                              <a:dgm id="{BCA28C3B-4826-4A60-AC0A-A85CC4425303}"/>
                                            </p:graphic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graphicEl>
                                              <a:dgm id="{BCA28C3B-4826-4A60-AC0A-A85CC4425303}"/>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graphicEl>
                                              <a:dgm id="{9991B9FC-DC23-4848-90A1-409B8B24563E}"/>
                                            </p:graphicEl>
                                          </p:spTgt>
                                        </p:tgtEl>
                                        <p:attrNameLst>
                                          <p:attrName>style.visibility</p:attrName>
                                        </p:attrNameLst>
                                      </p:cBhvr>
                                      <p:to>
                                        <p:strVal val="visible"/>
                                      </p:to>
                                    </p:set>
                                    <p:anim calcmode="lin" valueType="num">
                                      <p:cBhvr additive="base">
                                        <p:cTn id="41" dur="250" fill="hold"/>
                                        <p:tgtEl>
                                          <p:spTgt spid="3">
                                            <p:graphicEl>
                                              <a:dgm id="{9991B9FC-DC23-4848-90A1-409B8B24563E}"/>
                                            </p:graphicEl>
                                          </p:spTgt>
                                        </p:tgtEl>
                                        <p:attrNameLst>
                                          <p:attrName>ppt_x</p:attrName>
                                        </p:attrNameLst>
                                      </p:cBhvr>
                                      <p:tavLst>
                                        <p:tav tm="0">
                                          <p:val>
                                            <p:strVal val="#ppt_x"/>
                                          </p:val>
                                        </p:tav>
                                        <p:tav tm="100000">
                                          <p:val>
                                            <p:strVal val="#ppt_x"/>
                                          </p:val>
                                        </p:tav>
                                      </p:tavLst>
                                    </p:anim>
                                    <p:anim calcmode="lin" valueType="num">
                                      <p:cBhvr additive="base">
                                        <p:cTn id="42" dur="250" fill="hold"/>
                                        <p:tgtEl>
                                          <p:spTgt spid="3">
                                            <p:graphicEl>
                                              <a:dgm id="{9991B9FC-DC23-4848-90A1-409B8B24563E}"/>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graphicEl>
                                              <a:dgm id="{77665184-6B15-4E16-8787-E4FC95B78DBC}"/>
                                            </p:graphicEl>
                                          </p:spTgt>
                                        </p:tgtEl>
                                        <p:attrNameLst>
                                          <p:attrName>style.visibility</p:attrName>
                                        </p:attrNameLst>
                                      </p:cBhvr>
                                      <p:to>
                                        <p:strVal val="visible"/>
                                      </p:to>
                                    </p:set>
                                    <p:anim calcmode="lin" valueType="num">
                                      <p:cBhvr additive="base">
                                        <p:cTn id="47" dur="250" fill="hold"/>
                                        <p:tgtEl>
                                          <p:spTgt spid="3">
                                            <p:graphicEl>
                                              <a:dgm id="{77665184-6B15-4E16-8787-E4FC95B78DBC}"/>
                                            </p:graphicEl>
                                          </p:spTgt>
                                        </p:tgtEl>
                                        <p:attrNameLst>
                                          <p:attrName>ppt_x</p:attrName>
                                        </p:attrNameLst>
                                      </p:cBhvr>
                                      <p:tavLst>
                                        <p:tav tm="0">
                                          <p:val>
                                            <p:strVal val="#ppt_x"/>
                                          </p:val>
                                        </p:tav>
                                        <p:tav tm="100000">
                                          <p:val>
                                            <p:strVal val="#ppt_x"/>
                                          </p:val>
                                        </p:tav>
                                      </p:tavLst>
                                    </p:anim>
                                    <p:anim calcmode="lin" valueType="num">
                                      <p:cBhvr additive="base">
                                        <p:cTn id="48" dur="250" fill="hold"/>
                                        <p:tgtEl>
                                          <p:spTgt spid="3">
                                            <p:graphicEl>
                                              <a:dgm id="{77665184-6B15-4E16-8787-E4FC95B78DBC}"/>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graphicEl>
                                              <a:dgm id="{A6B4546E-6DDF-4C97-8CCE-353A8D4C9AD8}"/>
                                            </p:graphicEl>
                                          </p:spTgt>
                                        </p:tgtEl>
                                        <p:attrNameLst>
                                          <p:attrName>style.visibility</p:attrName>
                                        </p:attrNameLst>
                                      </p:cBhvr>
                                      <p:to>
                                        <p:strVal val="visible"/>
                                      </p:to>
                                    </p:set>
                                    <p:anim calcmode="lin" valueType="num">
                                      <p:cBhvr additive="base">
                                        <p:cTn id="51" dur="250" fill="hold"/>
                                        <p:tgtEl>
                                          <p:spTgt spid="3">
                                            <p:graphicEl>
                                              <a:dgm id="{A6B4546E-6DDF-4C97-8CCE-353A8D4C9AD8}"/>
                                            </p:graphicEl>
                                          </p:spTgt>
                                        </p:tgtEl>
                                        <p:attrNameLst>
                                          <p:attrName>ppt_x</p:attrName>
                                        </p:attrNameLst>
                                      </p:cBhvr>
                                      <p:tavLst>
                                        <p:tav tm="0">
                                          <p:val>
                                            <p:strVal val="#ppt_x"/>
                                          </p:val>
                                        </p:tav>
                                        <p:tav tm="100000">
                                          <p:val>
                                            <p:strVal val="#ppt_x"/>
                                          </p:val>
                                        </p:tav>
                                      </p:tavLst>
                                    </p:anim>
                                    <p:anim calcmode="lin" valueType="num">
                                      <p:cBhvr additive="base">
                                        <p:cTn id="52" dur="250" fill="hold"/>
                                        <p:tgtEl>
                                          <p:spTgt spid="3">
                                            <p:graphicEl>
                                              <a:dgm id="{A6B4546E-6DDF-4C97-8CCE-353A8D4C9AD8}"/>
                                            </p:graphic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graphicEl>
                                              <a:dgm id="{B7A190C5-DF74-4049-87E5-9E1AF6F3BA38}"/>
                                            </p:graphicEl>
                                          </p:spTgt>
                                        </p:tgtEl>
                                        <p:attrNameLst>
                                          <p:attrName>style.visibility</p:attrName>
                                        </p:attrNameLst>
                                      </p:cBhvr>
                                      <p:to>
                                        <p:strVal val="visible"/>
                                      </p:to>
                                    </p:set>
                                    <p:anim calcmode="lin" valueType="num">
                                      <p:cBhvr additive="base">
                                        <p:cTn id="57" dur="250" fill="hold"/>
                                        <p:tgtEl>
                                          <p:spTgt spid="3">
                                            <p:graphicEl>
                                              <a:dgm id="{B7A190C5-DF74-4049-87E5-9E1AF6F3BA38}"/>
                                            </p:graphicEl>
                                          </p:spTgt>
                                        </p:tgtEl>
                                        <p:attrNameLst>
                                          <p:attrName>ppt_x</p:attrName>
                                        </p:attrNameLst>
                                      </p:cBhvr>
                                      <p:tavLst>
                                        <p:tav tm="0">
                                          <p:val>
                                            <p:strVal val="#ppt_x"/>
                                          </p:val>
                                        </p:tav>
                                        <p:tav tm="100000">
                                          <p:val>
                                            <p:strVal val="#ppt_x"/>
                                          </p:val>
                                        </p:tav>
                                      </p:tavLst>
                                    </p:anim>
                                    <p:anim calcmode="lin" valueType="num">
                                      <p:cBhvr additive="base">
                                        <p:cTn id="58" dur="250" fill="hold"/>
                                        <p:tgtEl>
                                          <p:spTgt spid="3">
                                            <p:graphicEl>
                                              <a:dgm id="{B7A190C5-DF74-4049-87E5-9E1AF6F3BA38}"/>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graphicEl>
                                              <a:dgm id="{D1681F2B-B220-434F-8EAA-D7456613A99F}"/>
                                            </p:graphicEl>
                                          </p:spTgt>
                                        </p:tgtEl>
                                        <p:attrNameLst>
                                          <p:attrName>style.visibility</p:attrName>
                                        </p:attrNameLst>
                                      </p:cBhvr>
                                      <p:to>
                                        <p:strVal val="visible"/>
                                      </p:to>
                                    </p:set>
                                    <p:anim calcmode="lin" valueType="num">
                                      <p:cBhvr additive="base">
                                        <p:cTn id="61" dur="250" fill="hold"/>
                                        <p:tgtEl>
                                          <p:spTgt spid="3">
                                            <p:graphicEl>
                                              <a:dgm id="{D1681F2B-B220-434F-8EAA-D7456613A99F}"/>
                                            </p:graphicEl>
                                          </p:spTgt>
                                        </p:tgtEl>
                                        <p:attrNameLst>
                                          <p:attrName>ppt_x</p:attrName>
                                        </p:attrNameLst>
                                      </p:cBhvr>
                                      <p:tavLst>
                                        <p:tav tm="0">
                                          <p:val>
                                            <p:strVal val="#ppt_x"/>
                                          </p:val>
                                        </p:tav>
                                        <p:tav tm="100000">
                                          <p:val>
                                            <p:strVal val="#ppt_x"/>
                                          </p:val>
                                        </p:tav>
                                      </p:tavLst>
                                    </p:anim>
                                    <p:anim calcmode="lin" valueType="num">
                                      <p:cBhvr additive="base">
                                        <p:cTn id="62" dur="250" fill="hold"/>
                                        <p:tgtEl>
                                          <p:spTgt spid="3">
                                            <p:graphicEl>
                                              <a:dgm id="{D1681F2B-B220-434F-8EAA-D7456613A99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B7CD-60B4-4D16-A770-2310A23F54D5}"/>
              </a:ext>
            </a:extLst>
          </p:cNvPr>
          <p:cNvSpPr>
            <a:spLocks noGrp="1"/>
          </p:cNvSpPr>
          <p:nvPr>
            <p:ph type="title"/>
          </p:nvPr>
        </p:nvSpPr>
        <p:spPr>
          <a:xfrm>
            <a:off x="839788" y="272256"/>
            <a:ext cx="10515600" cy="1325563"/>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Pre-money And Post-Money Valuation</a:t>
            </a:r>
            <a:endParaRPr lang="en-IN" sz="3200" b="1" dirty="0">
              <a:solidFill>
                <a:schemeClr val="accent5">
                  <a:lumMod val="75000"/>
                </a:schemeClr>
              </a:solidFill>
            </a:endParaRPr>
          </a:p>
        </p:txBody>
      </p:sp>
      <p:sp>
        <p:nvSpPr>
          <p:cNvPr id="3" name="Text Placeholder 2">
            <a:extLst>
              <a:ext uri="{FF2B5EF4-FFF2-40B4-BE49-F238E27FC236}">
                <a16:creationId xmlns:a16="http://schemas.microsoft.com/office/drawing/2014/main" id="{0FD54827-BACB-4241-A940-A20AF358C23F}"/>
              </a:ext>
            </a:extLst>
          </p:cNvPr>
          <p:cNvSpPr>
            <a:spLocks noGrp="1"/>
          </p:cNvSpPr>
          <p:nvPr>
            <p:ph type="body" idx="1"/>
          </p:nvPr>
        </p:nvSpPr>
        <p:spPr>
          <a:xfrm>
            <a:off x="421498" y="1095116"/>
            <a:ext cx="3445199" cy="1010004"/>
          </a:xfrm>
        </p:spPr>
        <p:txBody>
          <a:bodyPr vert="horz" lIns="91440" tIns="45720" rIns="91440" bIns="45720" rtlCol="0" anchor="b">
            <a:normAutofit/>
          </a:bodyPr>
          <a:lstStyle/>
          <a:p>
            <a:pPr marL="0" indent="0" algn="ctr">
              <a:buClr>
                <a:srgbClr val="000000"/>
              </a:buClr>
              <a:buFont typeface="Arial" panose="020B0604020202020204" pitchFamily="34" charset="0"/>
            </a:pPr>
            <a:r>
              <a:rPr lang="en-IN" kern="1200" dirty="0">
                <a:solidFill>
                  <a:schemeClr val="accent5">
                    <a:lumMod val="50000"/>
                  </a:schemeClr>
                </a:solidFill>
                <a:latin typeface="+mn-lt"/>
                <a:ea typeface="+mn-ea"/>
                <a:cs typeface="+mn-cs"/>
                <a:sym typeface="Arial"/>
              </a:rPr>
              <a:t>Pre-Money</a:t>
            </a:r>
          </a:p>
          <a:p>
            <a:pPr marL="0" indent="0" algn="ctr">
              <a:buClr>
                <a:srgbClr val="000000"/>
              </a:buClr>
              <a:buFont typeface="Arial" panose="020B0604020202020204" pitchFamily="34" charset="0"/>
            </a:pPr>
            <a:r>
              <a:rPr lang="en-US" kern="1200" dirty="0">
                <a:solidFill>
                  <a:schemeClr val="accent5">
                    <a:lumMod val="50000"/>
                  </a:schemeClr>
                </a:solidFill>
                <a:latin typeface="+mn-lt"/>
                <a:ea typeface="+mn-ea"/>
                <a:cs typeface="+mn-cs"/>
                <a:sym typeface="Arial"/>
              </a:rPr>
              <a:t>₹5,00,000</a:t>
            </a:r>
            <a:endParaRPr lang="en-IN" kern="1200" dirty="0">
              <a:solidFill>
                <a:schemeClr val="accent5">
                  <a:lumMod val="50000"/>
                </a:schemeClr>
              </a:solidFill>
              <a:latin typeface="+mn-lt"/>
              <a:ea typeface="+mn-ea"/>
              <a:cs typeface="+mn-cs"/>
              <a:sym typeface="Arial"/>
            </a:endParaRPr>
          </a:p>
        </p:txBody>
      </p:sp>
      <p:sp>
        <p:nvSpPr>
          <p:cNvPr id="5" name="Text Placeholder 4">
            <a:extLst>
              <a:ext uri="{FF2B5EF4-FFF2-40B4-BE49-F238E27FC236}">
                <a16:creationId xmlns:a16="http://schemas.microsoft.com/office/drawing/2014/main" id="{68D73678-085A-4EC5-ADFB-28DB724E0A6F}"/>
              </a:ext>
            </a:extLst>
          </p:cNvPr>
          <p:cNvSpPr>
            <a:spLocks noGrp="1"/>
          </p:cNvSpPr>
          <p:nvPr>
            <p:ph type="body" sz="quarter" idx="3"/>
          </p:nvPr>
        </p:nvSpPr>
        <p:spPr>
          <a:xfrm>
            <a:off x="7081752" y="1229835"/>
            <a:ext cx="3853758" cy="823912"/>
          </a:xfrm>
          <a:noFill/>
          <a:ln>
            <a:noFill/>
          </a:ln>
        </p:spPr>
        <p:txBody>
          <a:bodyPr spcFirstLastPara="1" vert="horz" wrap="square" lIns="91440" tIns="45720" rIns="91440" bIns="45720" rtlCol="0" anchor="b" anchorCtr="0">
            <a:normAutofit fontScale="92500" lnSpcReduction="20000"/>
          </a:bodyPr>
          <a:lstStyle/>
          <a:p>
            <a:pPr marL="0" indent="0" algn="ctr">
              <a:buClr>
                <a:srgbClr val="000000"/>
              </a:buClr>
              <a:buFont typeface="Arial" panose="020B0604020202020204" pitchFamily="34" charset="0"/>
            </a:pPr>
            <a:r>
              <a:rPr lang="en-IN" kern="1200" dirty="0">
                <a:solidFill>
                  <a:schemeClr val="accent5">
                    <a:lumMod val="50000"/>
                  </a:schemeClr>
                </a:solidFill>
                <a:latin typeface="+mn-lt"/>
                <a:ea typeface="+mn-ea"/>
                <a:cs typeface="+mn-cs"/>
              </a:rPr>
              <a:t>Post-Money value</a:t>
            </a:r>
          </a:p>
          <a:p>
            <a:pPr marL="0" indent="0" algn="ctr">
              <a:buClr>
                <a:srgbClr val="000000"/>
              </a:buClr>
              <a:buFont typeface="Arial" panose="020B0604020202020204" pitchFamily="34" charset="0"/>
            </a:pPr>
            <a:r>
              <a:rPr lang="en-US" kern="1200" dirty="0">
                <a:solidFill>
                  <a:schemeClr val="accent5">
                    <a:lumMod val="50000"/>
                  </a:schemeClr>
                </a:solidFill>
                <a:latin typeface="+mn-lt"/>
                <a:ea typeface="+mn-ea"/>
                <a:cs typeface="+mn-cs"/>
              </a:rPr>
              <a:t>₹15,00,000</a:t>
            </a:r>
            <a:endParaRPr lang="en-IN" kern="1200" dirty="0">
              <a:solidFill>
                <a:schemeClr val="accent5">
                  <a:lumMod val="50000"/>
                </a:schemeClr>
              </a:solidFill>
              <a:latin typeface="+mn-lt"/>
              <a:ea typeface="+mn-ea"/>
              <a:cs typeface="+mn-cs"/>
            </a:endParaRPr>
          </a:p>
        </p:txBody>
      </p:sp>
      <p:sp>
        <p:nvSpPr>
          <p:cNvPr id="11" name="Text Placeholder 2">
            <a:extLst>
              <a:ext uri="{FF2B5EF4-FFF2-40B4-BE49-F238E27FC236}">
                <a16:creationId xmlns:a16="http://schemas.microsoft.com/office/drawing/2014/main" id="{364924F6-2E5F-425F-87B1-8087FDE48C7A}"/>
              </a:ext>
            </a:extLst>
          </p:cNvPr>
          <p:cNvSpPr txBox="1">
            <a:spLocks/>
          </p:cNvSpPr>
          <p:nvPr/>
        </p:nvSpPr>
        <p:spPr>
          <a:xfrm>
            <a:off x="3866697" y="1146490"/>
            <a:ext cx="3445199" cy="90725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smtClean="0">
                <a:solidFill>
                  <a:schemeClr val="accent5">
                    <a:lumMod val="50000"/>
                  </a:schemeClr>
                </a:solidFill>
              </a:rPr>
              <a:t>Angel-1 </a:t>
            </a:r>
            <a:r>
              <a:rPr lang="en-IN" dirty="0" smtClean="0">
                <a:solidFill>
                  <a:schemeClr val="accent5">
                    <a:lumMod val="50000"/>
                  </a:schemeClr>
                </a:solidFill>
              </a:rPr>
              <a:t>brings in</a:t>
            </a:r>
          </a:p>
          <a:p>
            <a:pPr algn="ctr"/>
            <a:r>
              <a:rPr lang="en-US" dirty="0" smtClean="0">
                <a:solidFill>
                  <a:schemeClr val="accent5">
                    <a:lumMod val="50000"/>
                  </a:schemeClr>
                </a:solidFill>
              </a:rPr>
              <a:t>₹10,00,000</a:t>
            </a:r>
            <a:endParaRPr lang="en-IN" dirty="0">
              <a:solidFill>
                <a:schemeClr val="accent5">
                  <a:lumMod val="50000"/>
                </a:schemeClr>
              </a:solidFill>
            </a:endParaRPr>
          </a:p>
        </p:txBody>
      </p:sp>
      <p:sp>
        <p:nvSpPr>
          <p:cNvPr id="12" name="TextBox 11">
            <a:extLst>
              <a:ext uri="{FF2B5EF4-FFF2-40B4-BE49-F238E27FC236}">
                <a16:creationId xmlns:a16="http://schemas.microsoft.com/office/drawing/2014/main" id="{EC7B9EAB-23C8-4420-90F1-FCA3ED89138E}"/>
              </a:ext>
            </a:extLst>
          </p:cNvPr>
          <p:cNvSpPr txBox="1"/>
          <p:nvPr/>
        </p:nvSpPr>
        <p:spPr>
          <a:xfrm>
            <a:off x="887875" y="2156494"/>
            <a:ext cx="9094325" cy="954107"/>
          </a:xfrm>
          <a:prstGeom prst="rect">
            <a:avLst/>
          </a:prstGeom>
          <a:noFill/>
        </p:spPr>
        <p:txBody>
          <a:bodyPr wrap="square" rtlCol="0">
            <a:spAutoFit/>
          </a:bodyPr>
          <a:lstStyle/>
          <a:p>
            <a:r>
              <a:rPr lang="en-IN" sz="2800" b="1" dirty="0"/>
              <a:t>Founders’ holding: </a:t>
            </a:r>
            <a:r>
              <a:rPr lang="en-IN" sz="2800" b="1" dirty="0" smtClean="0"/>
              <a:t>5,00,000/15,00,000 </a:t>
            </a:r>
            <a:r>
              <a:rPr lang="en-IN" sz="2800" b="1" dirty="0"/>
              <a:t>= </a:t>
            </a:r>
            <a:r>
              <a:rPr lang="en-IN" sz="2800" b="1" dirty="0" smtClean="0"/>
              <a:t>33.33</a:t>
            </a:r>
            <a:r>
              <a:rPr lang="en-IN" sz="2800" b="1" dirty="0"/>
              <a:t>%</a:t>
            </a:r>
          </a:p>
          <a:p>
            <a:r>
              <a:rPr lang="en-IN" sz="2800" b="1" dirty="0"/>
              <a:t>Investor’s holding: </a:t>
            </a:r>
            <a:r>
              <a:rPr lang="en-IN" sz="2800" b="1" dirty="0" smtClean="0"/>
              <a:t>10,00,000/15,00,000 </a:t>
            </a:r>
            <a:r>
              <a:rPr lang="en-IN" sz="2800" b="1" dirty="0"/>
              <a:t>= </a:t>
            </a:r>
            <a:r>
              <a:rPr lang="en-IN" sz="2800" b="1" dirty="0" smtClean="0"/>
              <a:t>66.67%</a:t>
            </a:r>
            <a:endParaRPr lang="en-IN" sz="2800" b="1" dirty="0"/>
          </a:p>
        </p:txBody>
      </p:sp>
      <p:sp>
        <p:nvSpPr>
          <p:cNvPr id="8" name="Slide Number Placeholder 7"/>
          <p:cNvSpPr>
            <a:spLocks noGrp="1"/>
          </p:cNvSpPr>
          <p:nvPr>
            <p:ph type="sldNum" idx="12"/>
          </p:nvPr>
        </p:nvSpPr>
        <p:spPr>
          <a:xfrm>
            <a:off x="8641976" y="6383244"/>
            <a:ext cx="2743200" cy="365125"/>
          </a:xfrm>
        </p:spPr>
        <p:txBody>
          <a:bodyPr/>
          <a:lstStyle/>
          <a:p>
            <a:pPr marL="0" lvl="0" indent="0" algn="r" rtl="0">
              <a:spcBef>
                <a:spcPts val="0"/>
              </a:spcBef>
              <a:spcAft>
                <a:spcPts val="0"/>
              </a:spcAft>
              <a:buNone/>
            </a:pPr>
            <a:fld id="{00000000-1234-1234-1234-123412341234}" type="slidenum">
              <a:rPr lang="en-US" smtClean="0"/>
              <a:t>111</a:t>
            </a:fld>
            <a:endParaRPr lang="en-US"/>
          </a:p>
        </p:txBody>
      </p:sp>
      <p:sp>
        <p:nvSpPr>
          <p:cNvPr id="13" name="Text Placeholder 2">
            <a:extLst>
              <a:ext uri="{FF2B5EF4-FFF2-40B4-BE49-F238E27FC236}">
                <a16:creationId xmlns:a16="http://schemas.microsoft.com/office/drawing/2014/main" id="{0FD54827-BACB-4241-A940-A20AF358C23F}"/>
              </a:ext>
            </a:extLst>
          </p:cNvPr>
          <p:cNvSpPr>
            <a:spLocks noGrp="1"/>
          </p:cNvSpPr>
          <p:nvPr>
            <p:ph type="body" idx="1"/>
          </p:nvPr>
        </p:nvSpPr>
        <p:spPr>
          <a:xfrm>
            <a:off x="528918" y="3218469"/>
            <a:ext cx="3445199" cy="1010004"/>
          </a:xfrm>
        </p:spPr>
        <p:txBody>
          <a:bodyPr vert="horz" lIns="91440" tIns="45720" rIns="91440" bIns="45720" rtlCol="0" anchor="b">
            <a:normAutofit/>
          </a:bodyPr>
          <a:lstStyle/>
          <a:p>
            <a:pPr marL="0" indent="0" algn="ctr">
              <a:buClr>
                <a:srgbClr val="000000"/>
              </a:buClr>
              <a:buFont typeface="Arial" panose="020B0604020202020204" pitchFamily="34" charset="0"/>
            </a:pPr>
            <a:r>
              <a:rPr lang="en-IN" kern="1200" dirty="0">
                <a:solidFill>
                  <a:schemeClr val="accent5">
                    <a:lumMod val="50000"/>
                  </a:schemeClr>
                </a:solidFill>
                <a:latin typeface="+mn-lt"/>
                <a:ea typeface="+mn-ea"/>
                <a:cs typeface="+mn-cs"/>
                <a:sym typeface="Arial"/>
              </a:rPr>
              <a:t>Pre-Money</a:t>
            </a:r>
          </a:p>
          <a:p>
            <a:pPr marL="0" indent="0" algn="ctr">
              <a:buClr>
                <a:srgbClr val="000000"/>
              </a:buClr>
              <a:buFont typeface="Arial" panose="020B0604020202020204" pitchFamily="34" charset="0"/>
            </a:pPr>
            <a:r>
              <a:rPr lang="en-US" kern="1200" dirty="0" smtClean="0">
                <a:solidFill>
                  <a:schemeClr val="accent5">
                    <a:lumMod val="50000"/>
                  </a:schemeClr>
                </a:solidFill>
                <a:latin typeface="+mn-lt"/>
                <a:ea typeface="+mn-ea"/>
                <a:cs typeface="+mn-cs"/>
                <a:sym typeface="Arial"/>
              </a:rPr>
              <a:t>₹100,00,000</a:t>
            </a:r>
            <a:endParaRPr lang="en-IN" kern="1200" dirty="0">
              <a:solidFill>
                <a:schemeClr val="accent5">
                  <a:lumMod val="50000"/>
                </a:schemeClr>
              </a:solidFill>
              <a:latin typeface="+mn-lt"/>
              <a:ea typeface="+mn-ea"/>
              <a:cs typeface="+mn-cs"/>
              <a:sym typeface="Arial"/>
            </a:endParaRPr>
          </a:p>
        </p:txBody>
      </p:sp>
      <p:sp>
        <p:nvSpPr>
          <p:cNvPr id="14" name="Text Placeholder 2">
            <a:extLst>
              <a:ext uri="{FF2B5EF4-FFF2-40B4-BE49-F238E27FC236}">
                <a16:creationId xmlns:a16="http://schemas.microsoft.com/office/drawing/2014/main" id="{0FD54827-BACB-4241-A940-A20AF358C23F}"/>
              </a:ext>
            </a:extLst>
          </p:cNvPr>
          <p:cNvSpPr>
            <a:spLocks noGrp="1"/>
          </p:cNvSpPr>
          <p:nvPr>
            <p:ph type="body" idx="1"/>
          </p:nvPr>
        </p:nvSpPr>
        <p:spPr>
          <a:xfrm>
            <a:off x="3897875" y="3201515"/>
            <a:ext cx="4134501" cy="1010004"/>
          </a:xfrm>
        </p:spPr>
        <p:txBody>
          <a:bodyPr vert="horz" lIns="91440" tIns="45720" rIns="91440" bIns="45720" rtlCol="0" anchor="b">
            <a:normAutofit/>
          </a:bodyPr>
          <a:lstStyle/>
          <a:p>
            <a:pPr algn="ctr"/>
            <a:r>
              <a:rPr lang="en-IN" dirty="0" smtClean="0">
                <a:solidFill>
                  <a:schemeClr val="accent5">
                    <a:lumMod val="50000"/>
                  </a:schemeClr>
                </a:solidFill>
              </a:rPr>
              <a:t>Angel-2 brings </a:t>
            </a:r>
            <a:r>
              <a:rPr lang="en-IN" dirty="0">
                <a:solidFill>
                  <a:schemeClr val="accent5">
                    <a:lumMod val="50000"/>
                  </a:schemeClr>
                </a:solidFill>
              </a:rPr>
              <a:t>in</a:t>
            </a:r>
          </a:p>
          <a:p>
            <a:pPr marL="0" indent="0" algn="ctr">
              <a:buClr>
                <a:srgbClr val="000000"/>
              </a:buClr>
              <a:buFont typeface="Arial" panose="020B0604020202020204" pitchFamily="34" charset="0"/>
            </a:pPr>
            <a:r>
              <a:rPr lang="en-US" kern="1200" dirty="0" smtClean="0">
                <a:solidFill>
                  <a:schemeClr val="accent5">
                    <a:lumMod val="50000"/>
                  </a:schemeClr>
                </a:solidFill>
                <a:latin typeface="+mn-lt"/>
                <a:ea typeface="+mn-ea"/>
                <a:cs typeface="+mn-cs"/>
                <a:sym typeface="Arial"/>
              </a:rPr>
              <a:t>₹45,00,000</a:t>
            </a:r>
            <a:endParaRPr lang="en-IN" kern="1200" dirty="0">
              <a:solidFill>
                <a:schemeClr val="accent5">
                  <a:lumMod val="50000"/>
                </a:schemeClr>
              </a:solidFill>
              <a:latin typeface="+mn-lt"/>
              <a:ea typeface="+mn-ea"/>
              <a:cs typeface="+mn-cs"/>
              <a:sym typeface="Arial"/>
            </a:endParaRPr>
          </a:p>
        </p:txBody>
      </p:sp>
      <p:sp>
        <p:nvSpPr>
          <p:cNvPr id="15" name="Text Placeholder 2">
            <a:extLst>
              <a:ext uri="{FF2B5EF4-FFF2-40B4-BE49-F238E27FC236}">
                <a16:creationId xmlns:a16="http://schemas.microsoft.com/office/drawing/2014/main" id="{0FD54827-BACB-4241-A940-A20AF358C23F}"/>
              </a:ext>
            </a:extLst>
          </p:cNvPr>
          <p:cNvSpPr>
            <a:spLocks noGrp="1"/>
          </p:cNvSpPr>
          <p:nvPr>
            <p:ph type="body" idx="1"/>
          </p:nvPr>
        </p:nvSpPr>
        <p:spPr>
          <a:xfrm>
            <a:off x="7490311" y="3218469"/>
            <a:ext cx="3445199" cy="1010004"/>
          </a:xfrm>
        </p:spPr>
        <p:txBody>
          <a:bodyPr vert="horz" lIns="91440" tIns="45720" rIns="91440" bIns="45720" rtlCol="0" anchor="b">
            <a:normAutofit/>
          </a:bodyPr>
          <a:lstStyle/>
          <a:p>
            <a:pPr marL="0" indent="0" algn="ctr">
              <a:buClr>
                <a:srgbClr val="000000"/>
              </a:buClr>
              <a:buFont typeface="Arial" panose="020B0604020202020204" pitchFamily="34" charset="0"/>
            </a:pPr>
            <a:r>
              <a:rPr lang="en-IN" kern="1200" dirty="0">
                <a:solidFill>
                  <a:schemeClr val="accent5">
                    <a:lumMod val="50000"/>
                  </a:schemeClr>
                </a:solidFill>
              </a:rPr>
              <a:t>Post-Money value</a:t>
            </a:r>
          </a:p>
          <a:p>
            <a:pPr marL="0" indent="0" algn="ctr">
              <a:buClr>
                <a:srgbClr val="000000"/>
              </a:buClr>
              <a:buFont typeface="Arial" panose="020B0604020202020204" pitchFamily="34" charset="0"/>
            </a:pPr>
            <a:r>
              <a:rPr lang="en-US" kern="1200" dirty="0" smtClean="0">
                <a:solidFill>
                  <a:schemeClr val="accent5">
                    <a:lumMod val="50000"/>
                  </a:schemeClr>
                </a:solidFill>
                <a:latin typeface="+mn-lt"/>
                <a:ea typeface="+mn-ea"/>
                <a:cs typeface="+mn-cs"/>
                <a:sym typeface="Arial"/>
              </a:rPr>
              <a:t>₹</a:t>
            </a:r>
            <a:r>
              <a:rPr lang="en-US" kern="1200" dirty="0" smtClean="0">
                <a:solidFill>
                  <a:schemeClr val="accent5">
                    <a:lumMod val="50000"/>
                  </a:schemeClr>
                </a:solidFill>
                <a:latin typeface="+mn-lt"/>
                <a:ea typeface="+mn-ea"/>
                <a:cs typeface="+mn-cs"/>
                <a:sym typeface="Arial"/>
              </a:rPr>
              <a:t>1,45,00,000</a:t>
            </a:r>
            <a:endParaRPr lang="en-IN" kern="1200" dirty="0">
              <a:solidFill>
                <a:schemeClr val="accent5">
                  <a:lumMod val="50000"/>
                </a:schemeClr>
              </a:solidFill>
              <a:latin typeface="+mn-lt"/>
              <a:ea typeface="+mn-ea"/>
              <a:cs typeface="+mn-cs"/>
              <a:sym typeface="Arial"/>
            </a:endParaRPr>
          </a:p>
        </p:txBody>
      </p:sp>
      <p:sp>
        <p:nvSpPr>
          <p:cNvPr id="16" name="TextBox 15">
            <a:extLst>
              <a:ext uri="{FF2B5EF4-FFF2-40B4-BE49-F238E27FC236}">
                <a16:creationId xmlns:a16="http://schemas.microsoft.com/office/drawing/2014/main" id="{EC7B9EAB-23C8-4420-90F1-FCA3ED89138E}"/>
              </a:ext>
            </a:extLst>
          </p:cNvPr>
          <p:cNvSpPr txBox="1"/>
          <p:nvPr/>
        </p:nvSpPr>
        <p:spPr>
          <a:xfrm>
            <a:off x="887876" y="4453648"/>
            <a:ext cx="10465924" cy="1569660"/>
          </a:xfrm>
          <a:prstGeom prst="rect">
            <a:avLst/>
          </a:prstGeom>
          <a:noFill/>
        </p:spPr>
        <p:txBody>
          <a:bodyPr wrap="square" rtlCol="0">
            <a:spAutoFit/>
          </a:bodyPr>
          <a:lstStyle/>
          <a:p>
            <a:r>
              <a:rPr lang="en-IN" sz="2400" b="1" dirty="0" smtClean="0"/>
              <a:t>Percentage holding is based on negotiation. It is not calculated based on investment committed</a:t>
            </a:r>
          </a:p>
          <a:p>
            <a:r>
              <a:rPr lang="en-IN" sz="2400" b="1" dirty="0"/>
              <a:t>Investor’s </a:t>
            </a:r>
            <a:r>
              <a:rPr lang="en-IN" sz="2400" b="1" dirty="0" smtClean="0"/>
              <a:t>holding = 45/145 = 31.03%</a:t>
            </a:r>
            <a:endParaRPr lang="en-IN" sz="2400" b="1" dirty="0"/>
          </a:p>
          <a:p>
            <a:r>
              <a:rPr lang="en-IN" sz="2400" b="1" dirty="0" smtClean="0"/>
              <a:t>Founder </a:t>
            </a:r>
            <a:r>
              <a:rPr lang="en-IN" sz="2400" b="1" dirty="0" smtClean="0"/>
              <a:t>&amp; Angel-1= </a:t>
            </a:r>
            <a:r>
              <a:rPr lang="en-IN" sz="2400" b="1" dirty="0" smtClean="0"/>
              <a:t>68.97%</a:t>
            </a:r>
            <a:endParaRPr lang="en-IN" sz="2400" b="1" dirty="0"/>
          </a:p>
        </p:txBody>
      </p:sp>
      <p:cxnSp>
        <p:nvCxnSpPr>
          <p:cNvPr id="6" name="Straight Connector 5"/>
          <p:cNvCxnSpPr/>
          <p:nvPr/>
        </p:nvCxnSpPr>
        <p:spPr>
          <a:xfrm>
            <a:off x="161365" y="3218469"/>
            <a:ext cx="11528611"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80233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Distribution of Money in the Case of Exit</a:t>
            </a:r>
            <a:endParaRPr lang="en-IN" dirty="0"/>
          </a:p>
        </p:txBody>
      </p:sp>
      <p:sp>
        <p:nvSpPr>
          <p:cNvPr id="9" name="Text Placeholder 8"/>
          <p:cNvSpPr>
            <a:spLocks noGrp="1"/>
          </p:cNvSpPr>
          <p:nvPr>
            <p:ph type="body" idx="1"/>
          </p:nvPr>
        </p:nvSpPr>
        <p:spPr/>
        <p:txBody>
          <a:bodyPr/>
          <a:lstStyle/>
          <a:p>
            <a:pPr>
              <a:buFont typeface="Courier New" panose="02070309020205020404" pitchFamily="49" charset="0"/>
              <a:buChar char="o"/>
            </a:pPr>
            <a:r>
              <a:rPr lang="en-US" dirty="0" smtClean="0"/>
              <a:t>Usually, money is distributed based on percentage holding.</a:t>
            </a:r>
            <a:endParaRPr lang="en-IN" dirty="0"/>
          </a:p>
          <a:p>
            <a:pPr>
              <a:buFont typeface="Courier New" panose="02070309020205020404" pitchFamily="49" charset="0"/>
              <a:buChar char="o"/>
            </a:pPr>
            <a:r>
              <a:rPr lang="en-US" dirty="0" smtClean="0"/>
              <a:t>But some BA and most VCs structure the deal in a manner that they receive the lion’s share of the sales (of the company) proceeds.</a:t>
            </a:r>
          </a:p>
          <a:p>
            <a:pPr>
              <a:buFont typeface="Courier New" panose="02070309020205020404" pitchFamily="49" charset="0"/>
              <a:buChar char="o"/>
            </a:pPr>
            <a:r>
              <a:rPr lang="en-US" dirty="0" smtClean="0"/>
              <a:t>The distribution depends on three terms:</a:t>
            </a:r>
          </a:p>
          <a:p>
            <a:pPr marL="1543050" lvl="2" indent="-514350">
              <a:buFont typeface="+mj-lt"/>
              <a:buAutoNum type="arabicPeriod"/>
            </a:pPr>
            <a:r>
              <a:rPr lang="en-US" sz="3200" b="1" dirty="0" smtClean="0">
                <a:solidFill>
                  <a:srgbClr val="0070C0"/>
                </a:solidFill>
              </a:rPr>
              <a:t>Liquidation preference</a:t>
            </a:r>
          </a:p>
          <a:p>
            <a:pPr marL="1543050" lvl="2" indent="-514350">
              <a:buFont typeface="+mj-lt"/>
              <a:buAutoNum type="arabicPeriod"/>
            </a:pPr>
            <a:r>
              <a:rPr lang="en-US" sz="3200" b="1" dirty="0" smtClean="0">
                <a:solidFill>
                  <a:srgbClr val="0070C0"/>
                </a:solidFill>
              </a:rPr>
              <a:t>Participation</a:t>
            </a:r>
          </a:p>
          <a:p>
            <a:pPr marL="1543050" lvl="2" indent="-514350">
              <a:buFont typeface="+mj-lt"/>
              <a:buAutoNum type="arabicPeriod"/>
            </a:pPr>
            <a:r>
              <a:rPr lang="en-US" sz="3200" b="1" dirty="0" smtClean="0">
                <a:solidFill>
                  <a:srgbClr val="00B050"/>
                </a:solidFill>
              </a:rPr>
              <a:t>Forms of securities </a:t>
            </a:r>
            <a:endParaRPr lang="en-IN" sz="3200" b="1" dirty="0" smtClean="0">
              <a:solidFill>
                <a:srgbClr val="00B050"/>
              </a:solidFill>
            </a:endParaRP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spTree>
    <p:extLst>
      <p:ext uri="{BB962C8B-B14F-4D97-AF65-F5344CB8AC3E}">
        <p14:creationId xmlns:p14="http://schemas.microsoft.com/office/powerpoint/2010/main" val="18904509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597913"/>
          </a:xfrm>
        </p:spPr>
        <p:txBody>
          <a:bodyPr/>
          <a:lstStyle/>
          <a:p>
            <a:r>
              <a:rPr lang="en-US" dirty="0"/>
              <a:t>Two Features of Preference Shares</a:t>
            </a:r>
            <a:endParaRPr lang="en-IN" dirty="0"/>
          </a:p>
        </p:txBody>
      </p:sp>
      <p:sp>
        <p:nvSpPr>
          <p:cNvPr id="8" name="Content Placeholder 7"/>
          <p:cNvSpPr>
            <a:spLocks noGrp="1"/>
          </p:cNvSpPr>
          <p:nvPr>
            <p:ph idx="1"/>
          </p:nvPr>
        </p:nvSpPr>
        <p:spPr>
          <a:xfrm>
            <a:off x="215629" y="846307"/>
            <a:ext cx="9978958" cy="4756826"/>
          </a:xfrm>
        </p:spPr>
        <p:txBody>
          <a:bodyPr>
            <a:normAutofit fontScale="85000" lnSpcReduction="20000"/>
          </a:bodyPr>
          <a:lstStyle/>
          <a:p>
            <a:r>
              <a:rPr lang="en-US" sz="3300" dirty="0">
                <a:solidFill>
                  <a:srgbClr val="0070C0"/>
                </a:solidFill>
              </a:rPr>
              <a:t>Liquidation preference</a:t>
            </a:r>
            <a:r>
              <a:rPr lang="en-US" dirty="0">
                <a:solidFill>
                  <a:srgbClr val="0070C0"/>
                </a:solidFill>
              </a:rPr>
              <a:t> </a:t>
            </a:r>
            <a:r>
              <a:rPr lang="en-US" dirty="0"/>
              <a:t>(how they decide to get their principal money back)</a:t>
            </a:r>
          </a:p>
          <a:p>
            <a:pPr lvl="1"/>
            <a:r>
              <a:rPr lang="en-US" sz="2800" b="1" dirty="0"/>
              <a:t>Options</a:t>
            </a:r>
          </a:p>
          <a:p>
            <a:pPr lvl="2"/>
            <a:r>
              <a:rPr lang="en-US" sz="2800" dirty="0"/>
              <a:t>no liquidation </a:t>
            </a:r>
            <a:r>
              <a:rPr lang="en-US" sz="2800" dirty="0" smtClean="0"/>
              <a:t>preference – </a:t>
            </a:r>
            <a:r>
              <a:rPr lang="en-US" sz="2800" dirty="0" smtClean="0"/>
              <a:t>no principal repayment. </a:t>
            </a:r>
            <a:endParaRPr lang="en-US" sz="2800" dirty="0"/>
          </a:p>
          <a:p>
            <a:pPr lvl="2"/>
            <a:r>
              <a:rPr lang="en-US" sz="2800" dirty="0" smtClean="0"/>
              <a:t>1X liquidation preference: get </a:t>
            </a:r>
            <a:r>
              <a:rPr lang="en-US" sz="2800" dirty="0"/>
              <a:t>exactly what they invested.</a:t>
            </a:r>
          </a:p>
          <a:p>
            <a:pPr lvl="2"/>
            <a:r>
              <a:rPr lang="en-US" sz="2800" dirty="0" err="1" smtClean="0"/>
              <a:t>nX</a:t>
            </a:r>
            <a:r>
              <a:rPr lang="en-US" sz="2800" dirty="0"/>
              <a:t> liquidation </a:t>
            </a:r>
            <a:r>
              <a:rPr lang="en-US" sz="2800" dirty="0" smtClean="0"/>
              <a:t>preference:  </a:t>
            </a:r>
            <a:r>
              <a:rPr lang="en-US" sz="2800" dirty="0"/>
              <a:t>getting ‘n’ times the money they invested. </a:t>
            </a:r>
          </a:p>
          <a:p>
            <a:r>
              <a:rPr lang="en-US" sz="3300" dirty="0">
                <a:solidFill>
                  <a:srgbClr val="0070C0"/>
                </a:solidFill>
              </a:rPr>
              <a:t>Participating</a:t>
            </a:r>
            <a:r>
              <a:rPr lang="en-US" dirty="0"/>
              <a:t> </a:t>
            </a:r>
            <a:r>
              <a:rPr lang="en-US" sz="3300" dirty="0">
                <a:solidFill>
                  <a:srgbClr val="0070C0"/>
                </a:solidFill>
              </a:rPr>
              <a:t>&amp; Non-Participating </a:t>
            </a:r>
            <a:r>
              <a:rPr lang="en-US" dirty="0" smtClean="0"/>
              <a:t>(receiving </a:t>
            </a:r>
            <a:r>
              <a:rPr lang="en-US" dirty="0"/>
              <a:t>money proportional to % holding in the venture)</a:t>
            </a:r>
          </a:p>
          <a:p>
            <a:pPr lvl="1"/>
            <a:r>
              <a:rPr lang="en-US" sz="2800" b="1" dirty="0"/>
              <a:t>Both options </a:t>
            </a:r>
            <a:r>
              <a:rPr lang="en-US" sz="2800" b="1" dirty="0" smtClean="0"/>
              <a:t>are available </a:t>
            </a:r>
            <a:r>
              <a:rPr lang="en-US" sz="2800" b="1" dirty="0"/>
              <a:t>concurrently. </a:t>
            </a:r>
          </a:p>
          <a:p>
            <a:pPr lvl="1"/>
            <a:r>
              <a:rPr lang="en-US" sz="2800" b="1" dirty="0">
                <a:solidFill>
                  <a:schemeClr val="accent5">
                    <a:lumMod val="50000"/>
                  </a:schemeClr>
                </a:solidFill>
              </a:rPr>
              <a:t>Say 2X </a:t>
            </a:r>
            <a:r>
              <a:rPr lang="en-US" sz="2800" dirty="0"/>
              <a:t>liquidation preference </a:t>
            </a:r>
            <a:r>
              <a:rPr lang="en-US" sz="2800" dirty="0" smtClean="0"/>
              <a:t>AND </a:t>
            </a:r>
            <a:r>
              <a:rPr lang="en-US" sz="2800" dirty="0"/>
              <a:t>participating preference share holder: Investor receives 2 times the money they invested and receives part of the remaining money proportionate to their holding in the venture.  </a:t>
            </a:r>
            <a:endParaRPr lang="en-IN" sz="2800"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spTree>
    <p:extLst>
      <p:ext uri="{BB962C8B-B14F-4D97-AF65-F5344CB8AC3E}">
        <p14:creationId xmlns:p14="http://schemas.microsoft.com/office/powerpoint/2010/main" val="37046117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Liquidation Preference</a:t>
            </a:r>
          </a:p>
        </p:txBody>
      </p:sp>
      <p:sp>
        <p:nvSpPr>
          <p:cNvPr id="3" name="Content Placeholder 2"/>
          <p:cNvSpPr>
            <a:spLocks noGrp="1"/>
          </p:cNvSpPr>
          <p:nvPr>
            <p:ph idx="1"/>
          </p:nvPr>
        </p:nvSpPr>
        <p:spPr>
          <a:xfrm>
            <a:off x="322634" y="1203054"/>
            <a:ext cx="10515600" cy="4351338"/>
          </a:xfrm>
        </p:spPr>
        <p:txBody>
          <a:bodyPr>
            <a:normAutofit fontScale="92500"/>
          </a:bodyPr>
          <a:lstStyle/>
          <a:p>
            <a:r>
              <a:rPr lang="en-US" dirty="0"/>
              <a:t>It states how the proceeds from liquidation event such as trade sale, initial public offering, or dissolution of company will be distributed.</a:t>
            </a:r>
          </a:p>
          <a:p>
            <a:r>
              <a:rPr lang="en-US" dirty="0"/>
              <a:t>All VCs and some BAs provide this clause.</a:t>
            </a:r>
          </a:p>
          <a:p>
            <a:r>
              <a:rPr lang="en-US" dirty="0"/>
              <a:t>In liquidation events, investors will be entitled to their investment and a minimum return ahead of founders. </a:t>
            </a:r>
          </a:p>
          <a:p>
            <a:r>
              <a:rPr lang="en-US" dirty="0"/>
              <a:t>VCs will often set a liquidation preference such 1X, 2X, or 3X.</a:t>
            </a:r>
          </a:p>
          <a:p>
            <a:r>
              <a:rPr lang="en-US" dirty="0"/>
              <a:t>Only after distribution of proceeds of liquidation to preferred shareholders</a:t>
            </a:r>
            <a:r>
              <a:rPr lang="en-US" dirty="0">
                <a:latin typeface="Engravers MT"/>
              </a:rPr>
              <a:t>—</a:t>
            </a:r>
            <a:r>
              <a:rPr lang="en-US" dirty="0"/>
              <a:t>in accordance with respective liquidity preferences</a:t>
            </a:r>
            <a:r>
              <a:rPr lang="en-US" dirty="0">
                <a:latin typeface="Engravers MT"/>
              </a:rPr>
              <a:t>—</a:t>
            </a:r>
            <a:r>
              <a:rPr lang="en-US" dirty="0"/>
              <a:t>the remaining proceed (if any) is distributed </a:t>
            </a:r>
            <a:br>
              <a:rPr lang="en-US" dirty="0"/>
            </a:br>
            <a:r>
              <a:rPr lang="en-US" dirty="0"/>
              <a:t>among common shareholders.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spTree>
    <p:extLst>
      <p:ext uri="{BB962C8B-B14F-4D97-AF65-F5344CB8AC3E}">
        <p14:creationId xmlns:p14="http://schemas.microsoft.com/office/powerpoint/2010/main" val="195285594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Participating Preference Shares </a:t>
            </a:r>
          </a:p>
        </p:txBody>
      </p:sp>
      <p:sp>
        <p:nvSpPr>
          <p:cNvPr id="3" name="Content Placeholder 2"/>
          <p:cNvSpPr>
            <a:spLocks noGrp="1"/>
          </p:cNvSpPr>
          <p:nvPr>
            <p:ph idx="1"/>
          </p:nvPr>
        </p:nvSpPr>
        <p:spPr>
          <a:xfrm>
            <a:off x="300816" y="1407336"/>
            <a:ext cx="10848703" cy="4351338"/>
          </a:xfrm>
        </p:spPr>
        <p:txBody>
          <a:bodyPr>
            <a:normAutofit/>
          </a:bodyPr>
          <a:lstStyle/>
          <a:p>
            <a:r>
              <a:rPr lang="en-US" dirty="0"/>
              <a:t>Preferred share (non-participating) – Investors get their money back. </a:t>
            </a:r>
          </a:p>
          <a:p>
            <a:r>
              <a:rPr lang="en-US" dirty="0"/>
              <a:t>Preferred share with </a:t>
            </a:r>
            <a:r>
              <a:rPr lang="en-US" b="1" dirty="0"/>
              <a:t>liquidity</a:t>
            </a:r>
            <a:r>
              <a:rPr lang="en-US" dirty="0"/>
              <a:t> (1X, 2X or 3X) preference – Investor receives 1X (2X or 3X) times their money.</a:t>
            </a:r>
          </a:p>
          <a:p>
            <a:r>
              <a:rPr lang="en-US" b="1" dirty="0"/>
              <a:t>Participating</a:t>
            </a:r>
            <a:r>
              <a:rPr lang="en-US" dirty="0"/>
              <a:t> preferred equity with or without liquidity preference. Participating means if they hold 25% equivalent of equity in preferred stock they receive back their investment plus pro rata (25%) of the remaining money.</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spTree>
    <p:extLst>
      <p:ext uri="{BB962C8B-B14F-4D97-AF65-F5344CB8AC3E}">
        <p14:creationId xmlns:p14="http://schemas.microsoft.com/office/powerpoint/2010/main" val="16106085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006" y="995074"/>
            <a:ext cx="11704320" cy="778098"/>
          </a:xfrm>
        </p:spPr>
        <p:txBody>
          <a:bodyPr>
            <a:normAutofit fontScale="90000"/>
          </a:bodyPr>
          <a:lstStyle/>
          <a:p>
            <a:r>
              <a:rPr lang="en-US" dirty="0"/>
              <a:t>Participating Preference Shares with assumed 1x liquidation preference</a:t>
            </a:r>
          </a:p>
        </p:txBody>
      </p:sp>
      <p:sp>
        <p:nvSpPr>
          <p:cNvPr id="3" name="Content Placeholder 2"/>
          <p:cNvSpPr>
            <a:spLocks noGrp="1"/>
          </p:cNvSpPr>
          <p:nvPr>
            <p:ph idx="1"/>
          </p:nvPr>
        </p:nvSpPr>
        <p:spPr>
          <a:xfrm>
            <a:off x="0" y="1773172"/>
            <a:ext cx="10998926" cy="3366864"/>
          </a:xfrm>
        </p:spPr>
        <p:txBody>
          <a:bodyPr>
            <a:normAutofit lnSpcReduction="10000"/>
          </a:bodyPr>
          <a:lstStyle/>
          <a:p>
            <a:r>
              <a:rPr lang="en-US" dirty="0"/>
              <a:t>Participating preferred shareholders not only receive back the amount originally invested along with unpaid dividends upon liquidation, but also part of the remaining assets as if they held common shares.</a:t>
            </a:r>
          </a:p>
          <a:p>
            <a:r>
              <a:rPr lang="en-US" dirty="0"/>
              <a:t>A new venture raises ₹ 50 million at a pre-money valuation of ₹ 50 million with equity percentage split </a:t>
            </a:r>
            <a:r>
              <a:rPr lang="en-US" dirty="0" smtClean="0"/>
              <a:t>50%-50</a:t>
            </a:r>
            <a:r>
              <a:rPr lang="en-US" dirty="0"/>
              <a:t>%.</a:t>
            </a:r>
          </a:p>
          <a:p>
            <a:r>
              <a:rPr lang="en-US" dirty="0"/>
              <a:t>The venture realizes a liquidity event and is acquired for ₹ 250 million.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spTree>
    <p:extLst>
      <p:ext uri="{BB962C8B-B14F-4D97-AF65-F5344CB8AC3E}">
        <p14:creationId xmlns:p14="http://schemas.microsoft.com/office/powerpoint/2010/main" val="19180491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94740"/>
          </a:xfrm>
        </p:spPr>
        <p:txBody>
          <a:bodyPr/>
          <a:lstStyle/>
          <a:p>
            <a:r>
              <a:rPr lang="en-IN" dirty="0"/>
              <a:t>Example cont’d.</a:t>
            </a:r>
          </a:p>
        </p:txBody>
      </p:sp>
      <p:sp>
        <p:nvSpPr>
          <p:cNvPr id="3" name="Content Placeholder 2"/>
          <p:cNvSpPr>
            <a:spLocks noGrp="1"/>
          </p:cNvSpPr>
          <p:nvPr>
            <p:ph idx="1"/>
          </p:nvPr>
        </p:nvSpPr>
        <p:spPr>
          <a:xfrm>
            <a:off x="238976" y="1206945"/>
            <a:ext cx="11114824" cy="4351338"/>
          </a:xfrm>
        </p:spPr>
        <p:txBody>
          <a:bodyPr>
            <a:normAutofit fontScale="92500"/>
          </a:bodyPr>
          <a:lstStyle/>
          <a:p>
            <a:r>
              <a:rPr lang="en-US" dirty="0"/>
              <a:t>The BA/VC holding </a:t>
            </a:r>
            <a:r>
              <a:rPr lang="en-US" u="sng" dirty="0">
                <a:solidFill>
                  <a:srgbClr val="0070C0"/>
                </a:solidFill>
              </a:rPr>
              <a:t>participating</a:t>
            </a:r>
            <a:r>
              <a:rPr lang="en-US" dirty="0"/>
              <a:t> preferred stock will receive their original investment of </a:t>
            </a:r>
            <a:r>
              <a:rPr lang="en-US" dirty="0">
                <a:solidFill>
                  <a:srgbClr val="00B0F0"/>
                </a:solidFill>
              </a:rPr>
              <a:t>₹ 50 </a:t>
            </a:r>
            <a:r>
              <a:rPr lang="en-US" dirty="0" smtClean="0">
                <a:solidFill>
                  <a:srgbClr val="00B0F0"/>
                </a:solidFill>
              </a:rPr>
              <a:t>million </a:t>
            </a:r>
            <a:r>
              <a:rPr lang="en-US" sz="1900" dirty="0" smtClean="0">
                <a:solidFill>
                  <a:srgbClr val="00B0F0"/>
                </a:solidFill>
              </a:rPr>
              <a:t>(liquidation preference</a:t>
            </a:r>
            <a:r>
              <a:rPr lang="en-US" sz="1900" dirty="0" smtClean="0"/>
              <a:t>) </a:t>
            </a:r>
            <a:r>
              <a:rPr lang="en-US" dirty="0"/>
              <a:t>plus </a:t>
            </a:r>
            <a:r>
              <a:rPr lang="en-US" u="sng" dirty="0">
                <a:solidFill>
                  <a:srgbClr val="0070C0"/>
                </a:solidFill>
              </a:rPr>
              <a:t>50%</a:t>
            </a:r>
            <a:r>
              <a:rPr lang="en-US" dirty="0"/>
              <a:t> of the remaining amount as they hold 50% </a:t>
            </a:r>
            <a:r>
              <a:rPr lang="en-US" dirty="0" smtClean="0"/>
              <a:t>ownership </a:t>
            </a:r>
            <a:r>
              <a:rPr lang="en-US" sz="1800" dirty="0" smtClean="0"/>
              <a:t>(</a:t>
            </a:r>
            <a:r>
              <a:rPr lang="en-US" sz="1900" dirty="0">
                <a:solidFill>
                  <a:srgbClr val="00B0F0"/>
                </a:solidFill>
              </a:rPr>
              <a:t>participating)</a:t>
            </a:r>
            <a:r>
              <a:rPr lang="en-US" sz="1800" dirty="0" smtClean="0"/>
              <a:t> </a:t>
            </a:r>
            <a:r>
              <a:rPr lang="en-US" dirty="0"/>
              <a:t>in the company.</a:t>
            </a:r>
          </a:p>
          <a:p>
            <a:r>
              <a:rPr lang="en-US" dirty="0"/>
              <a:t>The entrepreneur would receive ₹ 100 million. </a:t>
            </a:r>
          </a:p>
          <a:p>
            <a:r>
              <a:rPr lang="en-US" dirty="0"/>
              <a:t>250M – [50M + </a:t>
            </a:r>
            <a:r>
              <a:rPr lang="en-US" dirty="0" smtClean="0"/>
              <a:t>0.5X200)] </a:t>
            </a:r>
            <a:r>
              <a:rPr lang="en-US" dirty="0"/>
              <a:t>= 250M – 150M = ₹ 100M</a:t>
            </a:r>
          </a:p>
          <a:p>
            <a:r>
              <a:rPr lang="en-US" dirty="0"/>
              <a:t>[If BA/VC held “convertible preference </a:t>
            </a:r>
            <a:r>
              <a:rPr lang="en-US" dirty="0" smtClean="0"/>
              <a:t>shares”, post conversion, </a:t>
            </a:r>
            <a:r>
              <a:rPr lang="en-US" dirty="0"/>
              <a:t>the BA/VC and the entrepreneur would receive 50% of the exit proceeds or ₹ 125.5 million each.] </a:t>
            </a:r>
          </a:p>
          <a:p>
            <a:r>
              <a:rPr lang="en-US" dirty="0"/>
              <a:t>However, with lower exit value, the share of the entrepreneur </a:t>
            </a:r>
            <a:r>
              <a:rPr lang="en-US" dirty="0" smtClean="0"/>
              <a:t/>
            </a:r>
            <a:br>
              <a:rPr lang="en-US" dirty="0" smtClean="0"/>
            </a:br>
            <a:r>
              <a:rPr lang="en-US" dirty="0" smtClean="0"/>
              <a:t>will </a:t>
            </a:r>
            <a:r>
              <a:rPr lang="en-US" dirty="0"/>
              <a:t>go down faster. </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spTree>
    <p:extLst>
      <p:ext uri="{BB962C8B-B14F-4D97-AF65-F5344CB8AC3E}">
        <p14:creationId xmlns:p14="http://schemas.microsoft.com/office/powerpoint/2010/main" val="13801929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Anti-dilution Clause</a:t>
            </a:r>
          </a:p>
        </p:txBody>
      </p:sp>
      <p:sp>
        <p:nvSpPr>
          <p:cNvPr id="3" name="Content Placeholder 2"/>
          <p:cNvSpPr>
            <a:spLocks noGrp="1"/>
          </p:cNvSpPr>
          <p:nvPr>
            <p:ph idx="1"/>
          </p:nvPr>
        </p:nvSpPr>
        <p:spPr>
          <a:xfrm>
            <a:off x="0" y="1339243"/>
            <a:ext cx="10515600" cy="4351338"/>
          </a:xfrm>
        </p:spPr>
        <p:txBody>
          <a:bodyPr/>
          <a:lstStyle/>
          <a:p>
            <a:r>
              <a:rPr lang="en-US" dirty="0" smtClean="0"/>
              <a:t>Usually, the valuation of the company is expected to go up moving forward and thus, the per-share value. But, there may be situation when the valuation goes down.</a:t>
            </a:r>
          </a:p>
          <a:p>
            <a:r>
              <a:rPr lang="en-US" dirty="0" smtClean="0"/>
              <a:t>If </a:t>
            </a:r>
            <a:r>
              <a:rPr lang="en-US" dirty="0"/>
              <a:t>the investee company issues stock at a price lower than what the existing shareholders paid, the former has to compensate the later by issuing new shares at a price such that the average price of their holding is not more than that of the subsequent round </a:t>
            </a:r>
            <a:r>
              <a:rPr lang="en-US" dirty="0" smtClean="0"/>
              <a:t/>
            </a:r>
            <a:br>
              <a:rPr lang="en-US" dirty="0" smtClean="0"/>
            </a:br>
            <a:r>
              <a:rPr lang="en-US" dirty="0" smtClean="0"/>
              <a:t>of </a:t>
            </a:r>
            <a:r>
              <a:rPr lang="en-US" dirty="0"/>
              <a:t>funding</a:t>
            </a:r>
            <a:r>
              <a:rPr lang="en-US" dirty="0" smtClean="0"/>
              <a:t>.</a:t>
            </a:r>
          </a:p>
          <a:p>
            <a:pPr marL="2000250" lvl="3" indent="-514350">
              <a:buFont typeface="+mj-lt"/>
              <a:buAutoNum type="arabicPeriod"/>
            </a:pPr>
            <a:r>
              <a:rPr lang="en-US" sz="2800" b="1" dirty="0" smtClean="0">
                <a:solidFill>
                  <a:srgbClr val="00B050"/>
                </a:solidFill>
              </a:rPr>
              <a:t>Average acquisition price</a:t>
            </a:r>
          </a:p>
          <a:p>
            <a:pPr marL="2000250" lvl="3" indent="-514350">
              <a:buFont typeface="+mj-lt"/>
              <a:buAutoNum type="arabicPeriod"/>
            </a:pPr>
            <a:r>
              <a:rPr lang="en-US" sz="2800" b="1" dirty="0" smtClean="0">
                <a:solidFill>
                  <a:srgbClr val="00B050"/>
                </a:solidFill>
              </a:rPr>
              <a:t>Percentage holding</a:t>
            </a:r>
            <a:endParaRPr lang="en-US" sz="2800" b="1" dirty="0">
              <a:solidFill>
                <a:srgbClr val="00B050"/>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spTree>
    <p:extLst>
      <p:ext uri="{BB962C8B-B14F-4D97-AF65-F5344CB8AC3E}">
        <p14:creationId xmlns:p14="http://schemas.microsoft.com/office/powerpoint/2010/main" val="63179267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054" y="115743"/>
            <a:ext cx="10515600" cy="1325563"/>
          </a:xfrm>
        </p:spPr>
        <p:txBody>
          <a:bodyPr/>
          <a:lstStyle/>
          <a:p>
            <a:r>
              <a:rPr lang="en-US" dirty="0"/>
              <a:t>Anti-dilution Provision</a:t>
            </a:r>
          </a:p>
        </p:txBody>
      </p:sp>
      <p:sp>
        <p:nvSpPr>
          <p:cNvPr id="3" name="Content Placeholder 2"/>
          <p:cNvSpPr>
            <a:spLocks noGrp="1"/>
          </p:cNvSpPr>
          <p:nvPr>
            <p:ph idx="1"/>
          </p:nvPr>
        </p:nvSpPr>
        <p:spPr>
          <a:xfrm>
            <a:off x="126461" y="1087885"/>
            <a:ext cx="10557164" cy="4997152"/>
          </a:xfrm>
        </p:spPr>
        <p:txBody>
          <a:bodyPr>
            <a:normAutofit fontScale="92500" lnSpcReduction="10000"/>
          </a:bodyPr>
          <a:lstStyle/>
          <a:p>
            <a:r>
              <a:rPr lang="en-US" dirty="0"/>
              <a:t>A company avails investment from an angel </a:t>
            </a:r>
            <a:r>
              <a:rPr lang="en-US" dirty="0">
                <a:solidFill>
                  <a:srgbClr val="0070C0"/>
                </a:solidFill>
              </a:rPr>
              <a:t>ABC</a:t>
            </a:r>
            <a:r>
              <a:rPr lang="en-US" dirty="0"/>
              <a:t> by issuing preference shares. Subsequently, the company issues preference shares to another investor </a:t>
            </a:r>
            <a:r>
              <a:rPr lang="en-US" dirty="0">
                <a:solidFill>
                  <a:srgbClr val="0070C0"/>
                </a:solidFill>
              </a:rPr>
              <a:t>XYZ</a:t>
            </a:r>
            <a:r>
              <a:rPr lang="en-US" dirty="0"/>
              <a:t> at a lower valuation, the existing shareholders i.e. </a:t>
            </a:r>
            <a:r>
              <a:rPr lang="en-US" dirty="0">
                <a:solidFill>
                  <a:srgbClr val="0070C0"/>
                </a:solidFill>
              </a:rPr>
              <a:t>ABC</a:t>
            </a:r>
            <a:r>
              <a:rPr lang="en-US" dirty="0"/>
              <a:t> has the right to be compensated by granting additional shares at a price such that the average price of acquisition is not more than the new issue price. </a:t>
            </a:r>
          </a:p>
          <a:p>
            <a:r>
              <a:rPr lang="en-US" dirty="0">
                <a:solidFill>
                  <a:srgbClr val="0070C0"/>
                </a:solidFill>
              </a:rPr>
              <a:t>The existing investors may also insist on maintaining percentage holding in the company through fresh investment along with the new investors.</a:t>
            </a:r>
          </a:p>
          <a:p>
            <a:r>
              <a:rPr lang="en-US" dirty="0" err="1"/>
              <a:t>Antidilution</a:t>
            </a:r>
            <a:r>
              <a:rPr lang="en-US" dirty="0"/>
              <a:t> may be so structured that it would be automatically triggered in case of failure to meet milestones. </a:t>
            </a:r>
          </a:p>
          <a:p>
            <a:r>
              <a:rPr lang="en-US" dirty="0"/>
              <a:t>If the investors do not subscribe to new equity, the </a:t>
            </a:r>
            <a:r>
              <a:rPr lang="en-US" dirty="0" err="1" smtClean="0"/>
              <a:t>antidilution</a:t>
            </a:r>
            <a:r>
              <a:rPr lang="en-US" dirty="0" smtClean="0"/>
              <a:t> </a:t>
            </a:r>
            <a:r>
              <a:rPr lang="en-US" dirty="0"/>
              <a:t>protection  may not be available.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spTree>
    <p:extLst>
      <p:ext uri="{BB962C8B-B14F-4D97-AF65-F5344CB8AC3E}">
        <p14:creationId xmlns:p14="http://schemas.microsoft.com/office/powerpoint/2010/main" val="2216567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Forms of Capital</a:t>
            </a:r>
            <a:endParaRPr lang="en-IN" dirty="0"/>
          </a:p>
        </p:txBody>
      </p:sp>
      <p:sp>
        <p:nvSpPr>
          <p:cNvPr id="3" name="Content Placeholder 2"/>
          <p:cNvSpPr>
            <a:spLocks noGrp="1"/>
          </p:cNvSpPr>
          <p:nvPr>
            <p:ph idx="1"/>
          </p:nvPr>
        </p:nvSpPr>
        <p:spPr>
          <a:xfrm>
            <a:off x="416859" y="1242919"/>
            <a:ext cx="10515600" cy="4351338"/>
          </a:xfrm>
        </p:spPr>
        <p:txBody>
          <a:bodyPr>
            <a:normAutofit/>
          </a:bodyPr>
          <a:lstStyle/>
          <a:p>
            <a:r>
              <a:rPr lang="en-US" dirty="0" smtClean="0"/>
              <a:t>Forms of capital – equity, preference shares, debt, grant</a:t>
            </a:r>
          </a:p>
          <a:p>
            <a:r>
              <a:rPr lang="en-IN" dirty="0" smtClean="0"/>
              <a:t>Equity investment gives ownership to investors</a:t>
            </a:r>
          </a:p>
          <a:p>
            <a:r>
              <a:rPr lang="en-IN" dirty="0" smtClean="0"/>
              <a:t>Investment in preference shares may have equity or debt or both flavours.</a:t>
            </a:r>
          </a:p>
          <a:p>
            <a:r>
              <a:rPr lang="en-IN" dirty="0" smtClean="0"/>
              <a:t>Debt is loan taken on interest and has to be repaid – no matter what.</a:t>
            </a:r>
          </a:p>
          <a:p>
            <a:r>
              <a:rPr lang="en-IN" dirty="0" smtClean="0"/>
              <a:t>Grant has no covenant. </a:t>
            </a:r>
            <a:endParaRPr lang="en-US" dirty="0" smtClean="0"/>
          </a:p>
          <a:p>
            <a:pPr marL="114300" indent="0">
              <a:buNone/>
            </a:pPr>
            <a:r>
              <a:rPr lang="en-US" dirty="0" smtClean="0"/>
              <a:t> </a:t>
            </a:r>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325549448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Preference</a:t>
            </a:r>
          </a:p>
        </p:txBody>
      </p:sp>
      <p:sp>
        <p:nvSpPr>
          <p:cNvPr id="3" name="Content Placeholder 2"/>
          <p:cNvSpPr>
            <a:spLocks noGrp="1"/>
          </p:cNvSpPr>
          <p:nvPr>
            <p:ph idx="1"/>
          </p:nvPr>
        </p:nvSpPr>
        <p:spPr>
          <a:xfrm>
            <a:off x="838200" y="1847850"/>
            <a:ext cx="9828273" cy="4351338"/>
          </a:xfrm>
        </p:spPr>
        <p:txBody>
          <a:bodyPr/>
          <a:lstStyle/>
          <a:p>
            <a:pPr marL="0" indent="0">
              <a:buNone/>
            </a:pPr>
            <a:r>
              <a:rPr lang="en-US" dirty="0"/>
              <a:t>Drag-along provisions – it grants investors the right to compel the founders and other shareholders to vote in favor of the sale, merger, or other “deemed liquidation”.</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spTree>
    <p:extLst>
      <p:ext uri="{BB962C8B-B14F-4D97-AF65-F5344CB8AC3E}">
        <p14:creationId xmlns:p14="http://schemas.microsoft.com/office/powerpoint/2010/main" val="90077920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774" y="474224"/>
            <a:ext cx="8229600" cy="634082"/>
          </a:xfrm>
          <a:ln>
            <a:solidFill>
              <a:schemeClr val="accent1"/>
            </a:solidFill>
          </a:ln>
        </p:spPr>
        <p:txBody>
          <a:bodyPr>
            <a:normAutofit/>
          </a:bodyPr>
          <a:lstStyle/>
          <a:p>
            <a:r>
              <a:rPr lang="en-US" dirty="0"/>
              <a:t>An Example of Preferred Shares</a:t>
            </a:r>
          </a:p>
        </p:txBody>
      </p:sp>
      <p:sp>
        <p:nvSpPr>
          <p:cNvPr id="3" name="Content Placeholder 2"/>
          <p:cNvSpPr>
            <a:spLocks noGrp="1"/>
          </p:cNvSpPr>
          <p:nvPr>
            <p:ph idx="1"/>
          </p:nvPr>
        </p:nvSpPr>
        <p:spPr>
          <a:xfrm>
            <a:off x="656491" y="1124744"/>
            <a:ext cx="10632831" cy="4666456"/>
          </a:xfrm>
        </p:spPr>
        <p:txBody>
          <a:bodyPr>
            <a:normAutofit fontScale="92500" lnSpcReduction="10000"/>
          </a:bodyPr>
          <a:lstStyle/>
          <a:p>
            <a:r>
              <a:rPr lang="en-US" b="1" dirty="0">
                <a:solidFill>
                  <a:srgbClr val="002060"/>
                </a:solidFill>
              </a:rPr>
              <a:t>A BA group invests ₹ 50 million for 25% of a venture. The venture is sold for ₹ 100 million.</a:t>
            </a:r>
          </a:p>
          <a:p>
            <a:r>
              <a:rPr lang="en-US" b="1" dirty="0">
                <a:solidFill>
                  <a:srgbClr val="002060"/>
                </a:solidFill>
              </a:rPr>
              <a:t>Case I: no liquidity preference</a:t>
            </a:r>
          </a:p>
          <a:p>
            <a:pPr lvl="1"/>
            <a:r>
              <a:rPr lang="en-US" dirty="0"/>
              <a:t>The BA group would receive ₹ 25 million and lose 50% of their original investment. The entrepreneur or common shareholders would receive ₹ 75 million.</a:t>
            </a:r>
          </a:p>
          <a:p>
            <a:r>
              <a:rPr lang="en-US" b="1" dirty="0">
                <a:solidFill>
                  <a:srgbClr val="002060"/>
                </a:solidFill>
              </a:rPr>
              <a:t>Case II: BA group has a 1X liquidity (non-participating) preference</a:t>
            </a:r>
          </a:p>
          <a:p>
            <a:pPr marL="342900" lvl="1" indent="-342900"/>
            <a:r>
              <a:rPr lang="en-US" dirty="0"/>
              <a:t>The BA group would receive ₹ 50 million. The entrepreneur or common shareholders would receive the remaining ₹ 50 million.</a:t>
            </a:r>
          </a:p>
          <a:p>
            <a:r>
              <a:rPr lang="en-US" b="1" dirty="0">
                <a:solidFill>
                  <a:srgbClr val="002060"/>
                </a:solidFill>
              </a:rPr>
              <a:t>Case III: BA group negotiates a 1X ‘participating preference’ </a:t>
            </a:r>
          </a:p>
          <a:p>
            <a:pPr lvl="1"/>
            <a:r>
              <a:rPr lang="en-US" dirty="0"/>
              <a:t>The BA group receives their ₹ 50 million plus another ₹ 12.5 million (25% of the remaining ₹ 50 million). The entrepreneur or common shareholders would receive only ₹ 37.5 million.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spTree>
    <p:extLst>
      <p:ext uri="{BB962C8B-B14F-4D97-AF65-F5344CB8AC3E}">
        <p14:creationId xmlns:p14="http://schemas.microsoft.com/office/powerpoint/2010/main" val="223341071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Another </a:t>
            </a:r>
            <a:r>
              <a:rPr lang="en-US" sz="2800" dirty="0"/>
              <a:t>Example of Preferred </a:t>
            </a:r>
            <a:r>
              <a:rPr lang="en-US" sz="2800" dirty="0" smtClean="0"/>
              <a:t>Shares:</a:t>
            </a:r>
            <a:r>
              <a:rPr lang="en-US" sz="2800" dirty="0"/>
              <a:t/>
            </a:r>
            <a:br>
              <a:rPr lang="en-US" sz="2800" dirty="0"/>
            </a:br>
            <a:r>
              <a:rPr lang="en-US" dirty="0"/>
              <a:t>Further clarified.</a:t>
            </a:r>
            <a:endParaRPr lang="en-IN" dirty="0"/>
          </a:p>
        </p:txBody>
      </p:sp>
      <p:sp>
        <p:nvSpPr>
          <p:cNvPr id="3" name="Content Placeholder 2"/>
          <p:cNvSpPr>
            <a:spLocks noGrp="1"/>
          </p:cNvSpPr>
          <p:nvPr>
            <p:ph idx="1"/>
          </p:nvPr>
        </p:nvSpPr>
        <p:spPr>
          <a:xfrm>
            <a:off x="0" y="1470148"/>
            <a:ext cx="10515600" cy="4351338"/>
          </a:xfrm>
        </p:spPr>
        <p:txBody>
          <a:bodyPr>
            <a:normAutofit lnSpcReduction="10000"/>
          </a:bodyPr>
          <a:lstStyle/>
          <a:p>
            <a:r>
              <a:rPr lang="en-US" dirty="0">
                <a:solidFill>
                  <a:srgbClr val="002060"/>
                </a:solidFill>
              </a:rPr>
              <a:t>A BA group invests ₹ 50 million for 25% of a venture. The venture is sold for ₹ 100 million.</a:t>
            </a:r>
          </a:p>
          <a:p>
            <a:r>
              <a:rPr lang="en-US" dirty="0"/>
              <a:t>Post money valuation: 50M/0.25 = 200M</a:t>
            </a:r>
          </a:p>
          <a:p>
            <a:r>
              <a:rPr lang="en-US" dirty="0" err="1"/>
              <a:t>Premoney</a:t>
            </a:r>
            <a:r>
              <a:rPr lang="en-US" dirty="0"/>
              <a:t> valuation = 200M – 50M = 150M</a:t>
            </a:r>
          </a:p>
          <a:p>
            <a:r>
              <a:rPr lang="en-US" dirty="0">
                <a:solidFill>
                  <a:srgbClr val="002060"/>
                </a:solidFill>
              </a:rPr>
              <a:t>Case I: no liquidity preference</a:t>
            </a:r>
          </a:p>
          <a:p>
            <a:pPr lvl="1"/>
            <a:r>
              <a:rPr lang="en-US" b="1" dirty="0">
                <a:solidFill>
                  <a:srgbClr val="0070C0"/>
                </a:solidFill>
              </a:rPr>
              <a:t>The BA group holds 25% of equity in the company. With no liquidation clause, they would receive only 25% of the proceeds: i.e. 25% of 100 M =  ₹ 25 million.</a:t>
            </a:r>
          </a:p>
          <a:p>
            <a:pPr lvl="1"/>
            <a:r>
              <a:rPr lang="en-US" b="1" dirty="0">
                <a:solidFill>
                  <a:srgbClr val="0070C0"/>
                </a:solidFill>
              </a:rPr>
              <a:t>Their original investment is ₹ 50 million. So, they lose 50% of their original investment. </a:t>
            </a:r>
          </a:p>
          <a:p>
            <a:pPr lvl="1"/>
            <a:r>
              <a:rPr lang="en-US" b="1" dirty="0">
                <a:solidFill>
                  <a:srgbClr val="0070C0"/>
                </a:solidFill>
              </a:rPr>
              <a:t>The entrepreneur or common shareholders would receive ₹ 75 million.</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a:p>
        </p:txBody>
      </p:sp>
      <p:sp>
        <p:nvSpPr>
          <p:cNvPr id="4" name="Rectangle 3"/>
          <p:cNvSpPr/>
          <p:nvPr/>
        </p:nvSpPr>
        <p:spPr>
          <a:xfrm>
            <a:off x="7279341" y="2248864"/>
            <a:ext cx="3496235" cy="1093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Repeat slide: may ignore</a:t>
            </a:r>
            <a:endParaRPr lang="en-IN" sz="2400" b="1" dirty="0"/>
          </a:p>
        </p:txBody>
      </p:sp>
    </p:spTree>
    <p:extLst>
      <p:ext uri="{BB962C8B-B14F-4D97-AF65-F5344CB8AC3E}">
        <p14:creationId xmlns:p14="http://schemas.microsoft.com/office/powerpoint/2010/main" val="42858593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Preferred Shares</a:t>
            </a:r>
            <a:br>
              <a:rPr lang="en-US" dirty="0"/>
            </a:br>
            <a:r>
              <a:rPr lang="en-US" dirty="0"/>
              <a:t>Further </a:t>
            </a:r>
            <a:r>
              <a:rPr lang="en-US" dirty="0" smtClean="0"/>
              <a:t>clarification… contd.</a:t>
            </a:r>
            <a:endParaRPr lang="en-IN" dirty="0"/>
          </a:p>
        </p:txBody>
      </p:sp>
      <p:sp>
        <p:nvSpPr>
          <p:cNvPr id="3" name="Content Placeholder 2"/>
          <p:cNvSpPr>
            <a:spLocks noGrp="1"/>
          </p:cNvSpPr>
          <p:nvPr>
            <p:ph idx="1"/>
          </p:nvPr>
        </p:nvSpPr>
        <p:spPr>
          <a:xfrm>
            <a:off x="157264" y="1389131"/>
            <a:ext cx="10515600" cy="4351338"/>
          </a:xfrm>
        </p:spPr>
        <p:txBody>
          <a:bodyPr>
            <a:normAutofit/>
          </a:bodyPr>
          <a:lstStyle/>
          <a:p>
            <a:r>
              <a:rPr lang="en-US" sz="1800" dirty="0">
                <a:solidFill>
                  <a:srgbClr val="002060"/>
                </a:solidFill>
              </a:rPr>
              <a:t>A BA group invests ₹ 50 million for 25% of a venture. The venture is sold for ₹ 100 million.</a:t>
            </a:r>
          </a:p>
          <a:p>
            <a:r>
              <a:rPr lang="en-US" sz="1800" dirty="0"/>
              <a:t>Post money valuation: 50/0.25 = 200</a:t>
            </a:r>
          </a:p>
          <a:p>
            <a:r>
              <a:rPr lang="en-US" sz="1800" dirty="0" err="1"/>
              <a:t>Premoney</a:t>
            </a:r>
            <a:r>
              <a:rPr lang="en-US" sz="1800" dirty="0"/>
              <a:t> valuation = 200 – 50 = 150</a:t>
            </a:r>
          </a:p>
          <a:p>
            <a:r>
              <a:rPr lang="en-US" dirty="0">
                <a:solidFill>
                  <a:srgbClr val="002060"/>
                </a:solidFill>
              </a:rPr>
              <a:t>Case II: BA group has a 1X liquidity preference (but </a:t>
            </a:r>
            <a:r>
              <a:rPr lang="en-US" dirty="0" smtClean="0">
                <a:solidFill>
                  <a:srgbClr val="002060"/>
                </a:solidFill>
              </a:rPr>
              <a:t>not </a:t>
            </a:r>
            <a:r>
              <a:rPr lang="en-US" dirty="0">
                <a:solidFill>
                  <a:srgbClr val="002060"/>
                </a:solidFill>
              </a:rPr>
              <a:t>participating)</a:t>
            </a:r>
          </a:p>
          <a:p>
            <a:pPr marL="342900" lvl="1" indent="-342900"/>
            <a:r>
              <a:rPr lang="en-US" dirty="0"/>
              <a:t>The 1X liquidation preference means that the BA group would receive one times the investment, which is equal to 1X50 = ₹ 50 million. </a:t>
            </a:r>
          </a:p>
          <a:p>
            <a:pPr marL="342900" lvl="1" indent="-342900"/>
            <a:r>
              <a:rPr lang="en-US" dirty="0"/>
              <a:t>Since it is </a:t>
            </a:r>
            <a:r>
              <a:rPr lang="en-US" dirty="0" smtClean="0"/>
              <a:t>not </a:t>
            </a:r>
            <a:r>
              <a:rPr lang="en-US" dirty="0"/>
              <a:t>participating preference shares, the BA does not get a share of the remaining money.</a:t>
            </a:r>
          </a:p>
          <a:p>
            <a:pPr marL="342900" lvl="1" indent="-342900"/>
            <a:r>
              <a:rPr lang="en-US" dirty="0"/>
              <a:t>The entrepreneur or common shareholders would receive the remaining </a:t>
            </a:r>
            <a:r>
              <a:rPr lang="en-US" dirty="0" smtClean="0"/>
              <a:t/>
            </a:r>
            <a:br>
              <a:rPr lang="en-US" dirty="0" smtClean="0"/>
            </a:br>
            <a:r>
              <a:rPr lang="en-US" dirty="0" smtClean="0"/>
              <a:t>₹ </a:t>
            </a:r>
            <a:r>
              <a:rPr lang="en-US" dirty="0"/>
              <a:t>50 million.</a:t>
            </a:r>
          </a:p>
          <a:p>
            <a:endParaRPr lang="en-IN" dirty="0"/>
          </a:p>
        </p:txBody>
      </p:sp>
      <p:sp>
        <p:nvSpPr>
          <p:cNvPr id="4" name="Rectangle 3"/>
          <p:cNvSpPr/>
          <p:nvPr/>
        </p:nvSpPr>
        <p:spPr>
          <a:xfrm>
            <a:off x="79884" y="1422215"/>
            <a:ext cx="10972800" cy="1354069"/>
          </a:xfrm>
          <a:prstGeom prst="rec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123</a:t>
            </a:fld>
            <a:endParaRPr lang="en-US"/>
          </a:p>
        </p:txBody>
      </p:sp>
      <p:sp>
        <p:nvSpPr>
          <p:cNvPr id="7" name="Rectangle 6"/>
          <p:cNvSpPr/>
          <p:nvPr/>
        </p:nvSpPr>
        <p:spPr>
          <a:xfrm>
            <a:off x="7366539" y="295437"/>
            <a:ext cx="3496235" cy="1093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Repeat slide: may ignore</a:t>
            </a:r>
            <a:endParaRPr lang="en-IN" sz="2400" b="1" dirty="0"/>
          </a:p>
        </p:txBody>
      </p:sp>
    </p:spTree>
    <p:extLst>
      <p:ext uri="{BB962C8B-B14F-4D97-AF65-F5344CB8AC3E}">
        <p14:creationId xmlns:p14="http://schemas.microsoft.com/office/powerpoint/2010/main" val="43553667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Preferred Shares</a:t>
            </a:r>
            <a:br>
              <a:rPr lang="en-US" dirty="0"/>
            </a:br>
            <a:r>
              <a:rPr lang="en-US" dirty="0"/>
              <a:t>Further </a:t>
            </a:r>
            <a:r>
              <a:rPr lang="en-US" dirty="0"/>
              <a:t>clarification … contd.</a:t>
            </a:r>
            <a:endParaRPr lang="en-IN" dirty="0"/>
          </a:p>
        </p:txBody>
      </p:sp>
      <p:sp>
        <p:nvSpPr>
          <p:cNvPr id="3" name="Content Placeholder 2"/>
          <p:cNvSpPr>
            <a:spLocks noGrp="1"/>
          </p:cNvSpPr>
          <p:nvPr>
            <p:ph idx="1"/>
          </p:nvPr>
        </p:nvSpPr>
        <p:spPr>
          <a:xfrm>
            <a:off x="439366" y="1543523"/>
            <a:ext cx="10515600" cy="4351338"/>
          </a:xfrm>
        </p:spPr>
        <p:txBody>
          <a:bodyPr>
            <a:normAutofit/>
          </a:bodyPr>
          <a:lstStyle/>
          <a:p>
            <a:r>
              <a:rPr lang="en-US" sz="2000" dirty="0">
                <a:solidFill>
                  <a:schemeClr val="tx1">
                    <a:lumMod val="65000"/>
                    <a:lumOff val="35000"/>
                  </a:schemeClr>
                </a:solidFill>
              </a:rPr>
              <a:t>A BA group invests ₹ 50 million for 25% of a venture. The venture is sold for ₹ 100 million.</a:t>
            </a:r>
          </a:p>
          <a:p>
            <a:r>
              <a:rPr lang="en-US" sz="2000" dirty="0">
                <a:solidFill>
                  <a:schemeClr val="tx1">
                    <a:lumMod val="65000"/>
                    <a:lumOff val="35000"/>
                  </a:schemeClr>
                </a:solidFill>
              </a:rPr>
              <a:t>Post money valuation: 50/0.25 = 200</a:t>
            </a:r>
          </a:p>
          <a:p>
            <a:r>
              <a:rPr lang="en-US" sz="2000" dirty="0">
                <a:solidFill>
                  <a:schemeClr val="tx1">
                    <a:lumMod val="65000"/>
                    <a:lumOff val="35000"/>
                  </a:schemeClr>
                </a:solidFill>
              </a:rPr>
              <a:t>Pre-money valuation = 200 – 50 = 150</a:t>
            </a:r>
          </a:p>
          <a:p>
            <a:r>
              <a:rPr lang="en-US" dirty="0">
                <a:solidFill>
                  <a:srgbClr val="002060"/>
                </a:solidFill>
              </a:rPr>
              <a:t>Case III: BA group negotiates a 1X liquidation ‘participating preference’ </a:t>
            </a:r>
          </a:p>
          <a:p>
            <a:pPr lvl="1"/>
            <a:r>
              <a:rPr lang="en-US" b="1" dirty="0">
                <a:solidFill>
                  <a:srgbClr val="00B0F0"/>
                </a:solidFill>
              </a:rPr>
              <a:t>The 1X liquidation clause gives the BA: 1X50 = ₹ 50 million. </a:t>
            </a:r>
          </a:p>
          <a:p>
            <a:pPr lvl="1"/>
            <a:r>
              <a:rPr lang="en-US" b="1" dirty="0">
                <a:solidFill>
                  <a:srgbClr val="00B0F0"/>
                </a:solidFill>
              </a:rPr>
              <a:t>The Participating clause gives the BA group 25% of the remaining money of (100 – 50 = 50) = 50 X 0.25 = 12.5 M. </a:t>
            </a:r>
          </a:p>
          <a:p>
            <a:pPr lvl="1"/>
            <a:r>
              <a:rPr lang="en-US" b="1" dirty="0">
                <a:solidFill>
                  <a:srgbClr val="00B0F0"/>
                </a:solidFill>
              </a:rPr>
              <a:t>The founders receive the remaining 37.5 M.</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sp>
        <p:nvSpPr>
          <p:cNvPr id="6" name="Rectangle 5"/>
          <p:cNvSpPr/>
          <p:nvPr/>
        </p:nvSpPr>
        <p:spPr>
          <a:xfrm>
            <a:off x="7490107" y="449829"/>
            <a:ext cx="3496235" cy="1093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Repeat slide: may ignore</a:t>
            </a:r>
            <a:endParaRPr lang="en-IN" sz="2400" b="1" dirty="0"/>
          </a:p>
        </p:txBody>
      </p:sp>
    </p:spTree>
    <p:extLst>
      <p:ext uri="{BB962C8B-B14F-4D97-AF65-F5344CB8AC3E}">
        <p14:creationId xmlns:p14="http://schemas.microsoft.com/office/powerpoint/2010/main" val="376569785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011" y="570729"/>
            <a:ext cx="10447785" cy="1143000"/>
          </a:xfrm>
          <a:ln>
            <a:solidFill>
              <a:schemeClr val="accent1"/>
            </a:solidFill>
          </a:ln>
        </p:spPr>
        <p:txBody>
          <a:bodyPr>
            <a:noAutofit/>
          </a:bodyPr>
          <a:lstStyle/>
          <a:p>
            <a:r>
              <a:rPr lang="en-US" sz="2800" dirty="0"/>
              <a:t>… contd</a:t>
            </a:r>
            <a:r>
              <a:rPr lang="en-US" sz="2800" dirty="0" smtClean="0"/>
              <a:t>. </a:t>
            </a:r>
            <a:r>
              <a:rPr lang="en-US" sz="2800" dirty="0" smtClean="0"/>
              <a:t>Case </a:t>
            </a:r>
            <a:r>
              <a:rPr lang="en-US" sz="2800" dirty="0" smtClean="0"/>
              <a:t>IV: Suppose </a:t>
            </a:r>
            <a:r>
              <a:rPr lang="en-US" sz="2800" dirty="0"/>
              <a:t>the VC has a 2X ‘participatory liquidity preference’ in the above case:</a:t>
            </a:r>
          </a:p>
        </p:txBody>
      </p:sp>
      <p:sp>
        <p:nvSpPr>
          <p:cNvPr id="3" name="Content Placeholder 2"/>
          <p:cNvSpPr>
            <a:spLocks noGrp="1"/>
          </p:cNvSpPr>
          <p:nvPr>
            <p:ph idx="1"/>
          </p:nvPr>
        </p:nvSpPr>
        <p:spPr>
          <a:xfrm>
            <a:off x="418011" y="1965961"/>
            <a:ext cx="10447785" cy="4241201"/>
          </a:xfrm>
          <a:ln>
            <a:solidFill>
              <a:schemeClr val="accent1"/>
            </a:solidFill>
          </a:ln>
        </p:spPr>
        <p:txBody>
          <a:bodyPr>
            <a:noAutofit/>
          </a:bodyPr>
          <a:lstStyle/>
          <a:p>
            <a:r>
              <a:rPr lang="en-US" sz="2400" dirty="0"/>
              <a:t>On liquidity event, the VC will get 2 times its investment plus their percentage equivalent of the rest of the money.</a:t>
            </a:r>
          </a:p>
          <a:p>
            <a:r>
              <a:rPr lang="en-US" sz="2400" dirty="0"/>
              <a:t>In this case, VC gets 2 times 50 M, i.e. 100M plus  25% of the rest, which is zero. </a:t>
            </a:r>
          </a:p>
          <a:p>
            <a:r>
              <a:rPr lang="en-US" sz="2400" dirty="0"/>
              <a:t>The founders and employees holding equity get nothing </a:t>
            </a:r>
            <a:r>
              <a:rPr lang="en-US" sz="2400" dirty="0" smtClean="0"/>
              <a:t>(the </a:t>
            </a:r>
            <a:r>
              <a:rPr lang="en-US" sz="2400" dirty="0"/>
              <a:t>valuation </a:t>
            </a:r>
            <a:r>
              <a:rPr lang="en-US" sz="2400" dirty="0" smtClean="0"/>
              <a:t>100M, </a:t>
            </a:r>
            <a:r>
              <a:rPr lang="en-US" sz="2400" dirty="0"/>
              <a:t>whereas their holding is 75%). </a:t>
            </a:r>
            <a:endParaRPr lang="en-US" sz="2400" dirty="0" smtClean="0"/>
          </a:p>
          <a:p>
            <a:r>
              <a:rPr lang="en-US" sz="2400" dirty="0" smtClean="0"/>
              <a:t>Therefore, it is not percentage holding that matters. One has to read between lines.</a:t>
            </a:r>
            <a:endParaRPr lang="en-US" sz="2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sp>
        <p:nvSpPr>
          <p:cNvPr id="6" name="Rectangle 5"/>
          <p:cNvSpPr/>
          <p:nvPr/>
        </p:nvSpPr>
        <p:spPr>
          <a:xfrm>
            <a:off x="5728447" y="4965169"/>
            <a:ext cx="3496235" cy="1093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Repeat slide: may ignore</a:t>
            </a:r>
            <a:endParaRPr lang="en-IN" sz="2400" b="1" dirty="0"/>
          </a:p>
        </p:txBody>
      </p:sp>
    </p:spTree>
    <p:extLst>
      <p:ext uri="{BB962C8B-B14F-4D97-AF65-F5344CB8AC3E}">
        <p14:creationId xmlns:p14="http://schemas.microsoft.com/office/powerpoint/2010/main" val="135358321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the above example, let us change only the value at which the company is sold and see how the money is distributed:</a:t>
            </a:r>
            <a:endParaRPr lang="en-IN" dirty="0"/>
          </a:p>
        </p:txBody>
      </p:sp>
      <p:sp>
        <p:nvSpPr>
          <p:cNvPr id="3" name="Content Placeholder 2"/>
          <p:cNvSpPr>
            <a:spLocks noGrp="1"/>
          </p:cNvSpPr>
          <p:nvPr>
            <p:ph idx="1"/>
          </p:nvPr>
        </p:nvSpPr>
        <p:spPr>
          <a:xfrm>
            <a:off x="215630" y="1690688"/>
            <a:ext cx="10515600" cy="4351338"/>
          </a:xfrm>
        </p:spPr>
        <p:txBody>
          <a:bodyPr/>
          <a:lstStyle/>
          <a:p>
            <a:r>
              <a:rPr lang="en-US" dirty="0">
                <a:solidFill>
                  <a:srgbClr val="58668B"/>
                </a:solidFill>
              </a:rPr>
              <a:t>Suppose, the venture is sold for </a:t>
            </a:r>
            <a:r>
              <a:rPr lang="en-US" dirty="0" smtClean="0">
                <a:solidFill>
                  <a:srgbClr val="58668B"/>
                </a:solidFill>
              </a:rPr>
              <a:t>₹400M</a:t>
            </a:r>
            <a:r>
              <a:rPr lang="en-US" dirty="0">
                <a:solidFill>
                  <a:srgbClr val="58668B"/>
                </a:solidFill>
              </a:rPr>
              <a:t>, 2X participatory liquidity preference would </a:t>
            </a:r>
            <a:r>
              <a:rPr lang="en-US" dirty="0" smtClean="0">
                <a:solidFill>
                  <a:srgbClr val="58668B"/>
                </a:solidFill>
              </a:rPr>
              <a:t>give the BA:</a:t>
            </a:r>
            <a:endParaRPr lang="en-US" dirty="0">
              <a:solidFill>
                <a:srgbClr val="58668B"/>
              </a:solidFill>
            </a:endParaRPr>
          </a:p>
          <a:p>
            <a:r>
              <a:rPr lang="en-US" dirty="0">
                <a:solidFill>
                  <a:srgbClr val="58668B"/>
                </a:solidFill>
              </a:rPr>
              <a:t>2X </a:t>
            </a:r>
            <a:r>
              <a:rPr lang="en-US" u="sng" dirty="0">
                <a:solidFill>
                  <a:srgbClr val="58668B"/>
                </a:solidFill>
              </a:rPr>
              <a:t>liquidation</a:t>
            </a:r>
            <a:r>
              <a:rPr lang="en-US" dirty="0">
                <a:solidFill>
                  <a:srgbClr val="58668B"/>
                </a:solidFill>
              </a:rPr>
              <a:t> gives 2 times the investment = 2 X 50 = </a:t>
            </a:r>
            <a:r>
              <a:rPr lang="en-US" dirty="0" smtClean="0">
                <a:solidFill>
                  <a:srgbClr val="58668B"/>
                </a:solidFill>
              </a:rPr>
              <a:t>₹100M</a:t>
            </a:r>
            <a:endParaRPr lang="en-US" dirty="0">
              <a:solidFill>
                <a:srgbClr val="58668B"/>
              </a:solidFill>
            </a:endParaRPr>
          </a:p>
          <a:p>
            <a:r>
              <a:rPr lang="en-US" u="sng" dirty="0">
                <a:solidFill>
                  <a:srgbClr val="58668B"/>
                </a:solidFill>
              </a:rPr>
              <a:t>Participatory</a:t>
            </a:r>
            <a:r>
              <a:rPr lang="en-US" dirty="0">
                <a:solidFill>
                  <a:srgbClr val="58668B"/>
                </a:solidFill>
              </a:rPr>
              <a:t> clause gives the BA 25% of the remaining amount of 300M = </a:t>
            </a:r>
            <a:r>
              <a:rPr lang="en-US" dirty="0" smtClean="0">
                <a:solidFill>
                  <a:srgbClr val="58668B"/>
                </a:solidFill>
              </a:rPr>
              <a:t>₹75 M</a:t>
            </a:r>
            <a:endParaRPr lang="en-US" dirty="0">
              <a:solidFill>
                <a:srgbClr val="58668B"/>
              </a:solidFill>
            </a:endParaRPr>
          </a:p>
          <a:p>
            <a:r>
              <a:rPr lang="en-US" dirty="0">
                <a:solidFill>
                  <a:srgbClr val="58668B"/>
                </a:solidFill>
              </a:rPr>
              <a:t>Thus, total receipt by BA = 100 + 75 = </a:t>
            </a:r>
            <a:r>
              <a:rPr lang="en-US" dirty="0" smtClean="0">
                <a:solidFill>
                  <a:srgbClr val="58668B"/>
                </a:solidFill>
              </a:rPr>
              <a:t>₹175M.</a:t>
            </a:r>
          </a:p>
          <a:p>
            <a:r>
              <a:rPr lang="en-US" dirty="0" smtClean="0">
                <a:solidFill>
                  <a:srgbClr val="58668B"/>
                </a:solidFill>
              </a:rPr>
              <a:t>The founders would receive the remaining sum of ₹225M </a:t>
            </a:r>
            <a:br>
              <a:rPr lang="en-US" dirty="0" smtClean="0">
                <a:solidFill>
                  <a:srgbClr val="58668B"/>
                </a:solidFill>
              </a:rPr>
            </a:br>
            <a:r>
              <a:rPr lang="en-US" dirty="0" smtClean="0">
                <a:solidFill>
                  <a:srgbClr val="58668B"/>
                </a:solidFill>
              </a:rPr>
              <a:t>(400 – 175)</a:t>
            </a:r>
            <a:endParaRPr lang="en-US" dirty="0">
              <a:solidFill>
                <a:srgbClr val="58668B"/>
              </a:solidFill>
            </a:endParaRPr>
          </a:p>
          <a:p>
            <a:endParaRPr lang="en-IN" dirty="0">
              <a:solidFill>
                <a:srgbClr val="58668B"/>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spTree>
    <p:extLst>
      <p:ext uri="{BB962C8B-B14F-4D97-AF65-F5344CB8AC3E}">
        <p14:creationId xmlns:p14="http://schemas.microsoft.com/office/powerpoint/2010/main" val="82144068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Increase the value further and see the shares of proceeds</a:t>
            </a:r>
            <a:endParaRPr lang="en-IN" dirty="0"/>
          </a:p>
        </p:txBody>
      </p:sp>
      <p:sp>
        <p:nvSpPr>
          <p:cNvPr id="3" name="Content Placeholder 2"/>
          <p:cNvSpPr>
            <a:spLocks noGrp="1"/>
          </p:cNvSpPr>
          <p:nvPr>
            <p:ph idx="1"/>
          </p:nvPr>
        </p:nvSpPr>
        <p:spPr>
          <a:xfrm>
            <a:off x="215630" y="1690688"/>
            <a:ext cx="10515600" cy="4351338"/>
          </a:xfrm>
        </p:spPr>
        <p:txBody>
          <a:bodyPr/>
          <a:lstStyle/>
          <a:p>
            <a:r>
              <a:rPr lang="en-US" dirty="0"/>
              <a:t>Suppose, the venture is sold for </a:t>
            </a:r>
            <a:r>
              <a:rPr lang="en-US" dirty="0" smtClean="0"/>
              <a:t>₹1000M</a:t>
            </a:r>
            <a:r>
              <a:rPr lang="en-US" dirty="0"/>
              <a:t>, 2X participatory liquidity preference would </a:t>
            </a:r>
            <a:r>
              <a:rPr lang="en-US" dirty="0" smtClean="0"/>
              <a:t>give the BA:</a:t>
            </a:r>
            <a:endParaRPr lang="en-US" dirty="0"/>
          </a:p>
          <a:p>
            <a:r>
              <a:rPr lang="en-US" dirty="0"/>
              <a:t>2X </a:t>
            </a:r>
            <a:r>
              <a:rPr lang="en-US" u="sng" dirty="0"/>
              <a:t>liquidation</a:t>
            </a:r>
            <a:r>
              <a:rPr lang="en-US" dirty="0"/>
              <a:t> gives 2 times the investment = 2 X 50 = </a:t>
            </a:r>
            <a:r>
              <a:rPr lang="en-US" dirty="0" smtClean="0"/>
              <a:t>₹100M</a:t>
            </a:r>
            <a:endParaRPr lang="en-US" dirty="0"/>
          </a:p>
          <a:p>
            <a:r>
              <a:rPr lang="en-US" u="sng" dirty="0"/>
              <a:t>Participatory</a:t>
            </a:r>
            <a:r>
              <a:rPr lang="en-US" dirty="0"/>
              <a:t> clause gives the BA 25% of the remaining amount of </a:t>
            </a:r>
            <a:r>
              <a:rPr lang="en-US" dirty="0" smtClean="0"/>
              <a:t>900M </a:t>
            </a:r>
            <a:r>
              <a:rPr lang="en-US" dirty="0"/>
              <a:t>= </a:t>
            </a:r>
            <a:r>
              <a:rPr lang="en-US" dirty="0" smtClean="0"/>
              <a:t>₹225 M</a:t>
            </a:r>
            <a:endParaRPr lang="en-US" dirty="0"/>
          </a:p>
          <a:p>
            <a:r>
              <a:rPr lang="en-US" dirty="0"/>
              <a:t>Thus, total receipt by BA = 100 + </a:t>
            </a:r>
            <a:r>
              <a:rPr lang="en-US" dirty="0" smtClean="0"/>
              <a:t>225 </a:t>
            </a:r>
            <a:r>
              <a:rPr lang="en-US" dirty="0"/>
              <a:t>= </a:t>
            </a:r>
            <a:r>
              <a:rPr lang="en-US" dirty="0" smtClean="0"/>
              <a:t>₹325M.</a:t>
            </a:r>
          </a:p>
          <a:p>
            <a:r>
              <a:rPr lang="en-US" dirty="0" smtClean="0"/>
              <a:t>The founders would receive the remaining sum of </a:t>
            </a:r>
            <a:r>
              <a:rPr lang="en-US" u="sng" dirty="0" smtClean="0">
                <a:solidFill>
                  <a:srgbClr val="00B0F0"/>
                </a:solidFill>
              </a:rPr>
              <a:t>₹675M </a:t>
            </a:r>
            <a:r>
              <a:rPr lang="en-US" dirty="0" smtClean="0">
                <a:solidFill>
                  <a:srgbClr val="00B0F0"/>
                </a:solidFill>
              </a:rPr>
              <a:t/>
            </a:r>
            <a:br>
              <a:rPr lang="en-US" dirty="0" smtClean="0">
                <a:solidFill>
                  <a:srgbClr val="00B0F0"/>
                </a:solidFill>
              </a:rPr>
            </a:br>
            <a:r>
              <a:rPr lang="en-US" dirty="0" smtClean="0"/>
              <a:t>(1000 – 325)M</a:t>
            </a:r>
            <a:endParaRPr lang="en-US" dirty="0"/>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dirty="0"/>
          </a:p>
        </p:txBody>
      </p:sp>
    </p:spTree>
    <p:extLst>
      <p:ext uri="{BB962C8B-B14F-4D97-AF65-F5344CB8AC3E}">
        <p14:creationId xmlns:p14="http://schemas.microsoft.com/office/powerpoint/2010/main" val="294654852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a:t>Moving forward, all convertibles get converted.</a:t>
            </a:r>
          </a:p>
          <a:p>
            <a:r>
              <a:rPr lang="en-US" dirty="0"/>
              <a:t>Preference shares and convertible debts get converted into equity shares.</a:t>
            </a:r>
          </a:p>
          <a:p>
            <a:r>
              <a:rPr lang="en-US" dirty="0"/>
              <a:t>All that the investors have is the percentage holding in the company and they received proportional amount in liquidation event</a:t>
            </a:r>
            <a:r>
              <a:rPr lang="en-US" dirty="0" smtClean="0"/>
              <a:t>.</a:t>
            </a:r>
          </a:p>
          <a:p>
            <a:pPr marL="0" indent="0">
              <a:buNone/>
            </a:pPr>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spTree>
    <p:extLst>
      <p:ext uri="{BB962C8B-B14F-4D97-AF65-F5344CB8AC3E}">
        <p14:creationId xmlns:p14="http://schemas.microsoft.com/office/powerpoint/2010/main" val="297781059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730932" y="2553087"/>
            <a:ext cx="9080939" cy="2862322"/>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2400"/>
              <a:buFont typeface="Noto Sans Symbols"/>
              <a:buChar char="⮚"/>
            </a:pPr>
            <a:r>
              <a:rPr lang="en-US" sz="2400" b="1" dirty="0" smtClean="0">
                <a:solidFill>
                  <a:schemeClr val="dk1"/>
                </a:solidFill>
                <a:latin typeface="Calibri"/>
                <a:ea typeface="Calibri"/>
                <a:cs typeface="Calibri"/>
                <a:sym typeface="Calibri"/>
              </a:rPr>
              <a:t>Debt fund</a:t>
            </a:r>
          </a:p>
          <a:p>
            <a:pPr marL="342900" lvl="0" indent="-342900">
              <a:lnSpc>
                <a:spcPct val="150000"/>
              </a:lnSpc>
              <a:buClr>
                <a:schemeClr val="dk1"/>
              </a:buClr>
              <a:buSzPts val="2400"/>
              <a:buFont typeface="Noto Sans Symbols"/>
              <a:buChar char="⮚"/>
            </a:pPr>
            <a:r>
              <a:rPr lang="en-US" sz="2400" b="1" dirty="0" smtClean="0">
                <a:solidFill>
                  <a:schemeClr val="dk1"/>
                </a:solidFill>
                <a:latin typeface="Calibri"/>
                <a:ea typeface="Calibri"/>
                <a:cs typeface="Calibri"/>
                <a:sym typeface="Calibri"/>
              </a:rPr>
              <a:t>Funding for innovation</a:t>
            </a:r>
            <a:endParaRPr lang="en-US" sz="2400" b="1" dirty="0">
              <a:solidFill>
                <a:schemeClr val="dk1"/>
              </a:solidFill>
              <a:latin typeface="Calibri"/>
              <a:ea typeface="Calibri"/>
              <a:cs typeface="Calibri"/>
              <a:sym typeface="Calibri"/>
            </a:endParaRPr>
          </a:p>
          <a:p>
            <a:pPr marL="342900" lvl="0" indent="-342900">
              <a:lnSpc>
                <a:spcPct val="150000"/>
              </a:lnSpc>
              <a:buClr>
                <a:schemeClr val="dk1"/>
              </a:buClr>
              <a:buSzPts val="2400"/>
              <a:buFont typeface="Noto Sans Symbols"/>
              <a:buChar char="⮚"/>
            </a:pPr>
            <a:r>
              <a:rPr lang="en-US" sz="2400" b="1" dirty="0" smtClean="0">
                <a:solidFill>
                  <a:schemeClr val="dk1"/>
                </a:solidFill>
                <a:latin typeface="Calibri"/>
                <a:ea typeface="Calibri"/>
                <a:cs typeface="Calibri"/>
                <a:sym typeface="Calibri"/>
              </a:rPr>
              <a:t>Government schemes</a:t>
            </a:r>
            <a:endParaRPr lang="en-US" sz="2400" b="1" dirty="0">
              <a:solidFill>
                <a:schemeClr val="dk1"/>
              </a:solidFill>
              <a:latin typeface="Calibri"/>
              <a:ea typeface="Calibri"/>
              <a:cs typeface="Calibri"/>
              <a:sym typeface="Calibri"/>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129</a:t>
            </a:fld>
            <a:endParaRPr lang="en-US"/>
          </a:p>
        </p:txBody>
      </p:sp>
      <p:grpSp>
        <p:nvGrpSpPr>
          <p:cNvPr id="4" name="Group 3"/>
          <p:cNvGrpSpPr/>
          <p:nvPr/>
        </p:nvGrpSpPr>
        <p:grpSpPr>
          <a:xfrm>
            <a:off x="0" y="0"/>
            <a:ext cx="5239689" cy="728806"/>
            <a:chOff x="0" y="0"/>
            <a:chExt cx="5239689" cy="564776"/>
          </a:xfrm>
        </p:grpSpPr>
        <p:sp>
          <p:nvSpPr>
            <p:cNvPr id="5" name="Freeform 4"/>
            <p:cNvSpPr/>
            <p:nvPr/>
          </p:nvSpPr>
          <p:spPr>
            <a:xfrm>
              <a:off x="480234"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99C2E7"/>
            </a:solidFill>
            <a:ln>
              <a:solidFill>
                <a:srgbClr val="99C2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5"/>
            <p:cNvSpPr/>
            <p:nvPr/>
          </p:nvSpPr>
          <p:spPr>
            <a:xfrm>
              <a:off x="239561"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2F7FC7"/>
            </a:solidFill>
            <a:ln>
              <a:solidFill>
                <a:srgbClr val="2F7F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a:off x="0"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1C4B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998670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5616" y="365125"/>
            <a:ext cx="8406384" cy="1043051"/>
          </a:xfrm>
        </p:spPr>
        <p:txBody>
          <a:bodyPr vert="horz" lIns="91440" tIns="45720" rIns="91440" bIns="45720" rtlCol="0" anchor="ctr">
            <a:normAutofit/>
          </a:bodyPr>
          <a:lstStyle/>
          <a:p>
            <a:r>
              <a:rPr lang="en-US" sz="2800" b="1" dirty="0" smtClean="0">
                <a:solidFill>
                  <a:srgbClr val="002060"/>
                </a:solidFill>
                <a:latin typeface="Georgia" panose="02040502050405020303" pitchFamily="18" charset="0"/>
              </a:rPr>
              <a:t>Expenses before going to market:</a:t>
            </a:r>
            <a:endParaRPr lang="en-IN" sz="2800" b="1" dirty="0">
              <a:solidFill>
                <a:srgbClr val="002060"/>
              </a:solidFill>
              <a:latin typeface="Georgia" panose="02040502050405020303"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113317661"/>
              </p:ext>
            </p:extLst>
          </p:nvPr>
        </p:nvGraphicFramePr>
        <p:xfrm>
          <a:off x="455834" y="467116"/>
          <a:ext cx="3209544" cy="5429187"/>
        </p:xfrm>
        <a:graphic>
          <a:graphicData uri="http://schemas.openxmlformats.org/presentationml/2006/ole">
            <mc:AlternateContent xmlns:mc="http://schemas.openxmlformats.org/markup-compatibility/2006">
              <mc:Choice xmlns:v="urn:schemas-microsoft-com:vml" Requires="v">
                <p:oleObj spid="_x0000_s1245" name="Worksheet" r:id="rId4" imgW="2842295" imgH="5029389" progId="Excel.Sheet.12">
                  <p:embed/>
                </p:oleObj>
              </mc:Choice>
              <mc:Fallback>
                <p:oleObj name="Worksheet" r:id="rId4" imgW="2842295" imgH="5029389" progId="Excel.Sheet.12">
                  <p:embed/>
                  <p:pic>
                    <p:nvPicPr>
                      <p:cNvPr id="0" name=""/>
                      <p:cNvPicPr/>
                      <p:nvPr/>
                    </p:nvPicPr>
                    <p:blipFill>
                      <a:blip r:embed="rId5"/>
                      <a:stretch>
                        <a:fillRect/>
                      </a:stretch>
                    </p:blipFill>
                    <p:spPr>
                      <a:xfrm>
                        <a:off x="455834" y="467116"/>
                        <a:ext cx="3209544" cy="542918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105829701"/>
              </p:ext>
            </p:extLst>
          </p:nvPr>
        </p:nvGraphicFramePr>
        <p:xfrm>
          <a:off x="4325938" y="1339850"/>
          <a:ext cx="2762250" cy="4533900"/>
        </p:xfrm>
        <a:graphic>
          <a:graphicData uri="http://schemas.openxmlformats.org/presentationml/2006/ole">
            <mc:AlternateContent xmlns:mc="http://schemas.openxmlformats.org/markup-compatibility/2006">
              <mc:Choice xmlns:v="urn:schemas-microsoft-com:vml" Requires="v">
                <p:oleObj spid="_x0000_s1246" name="Worksheet" r:id="rId6" imgW="2762362" imgH="4152788" progId="Excel.Sheet.12">
                  <p:embed/>
                </p:oleObj>
              </mc:Choice>
              <mc:Fallback>
                <p:oleObj name="Worksheet" r:id="rId6" imgW="2762362" imgH="4152788" progId="Excel.Sheet.12">
                  <p:embed/>
                  <p:pic>
                    <p:nvPicPr>
                      <p:cNvPr id="0" name=""/>
                      <p:cNvPicPr/>
                      <p:nvPr/>
                    </p:nvPicPr>
                    <p:blipFill>
                      <a:blip r:embed="rId7"/>
                      <a:stretch>
                        <a:fillRect/>
                      </a:stretch>
                    </p:blipFill>
                    <p:spPr>
                      <a:xfrm>
                        <a:off x="4325938" y="1339850"/>
                        <a:ext cx="2762250" cy="45339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73078639"/>
              </p:ext>
            </p:extLst>
          </p:nvPr>
        </p:nvGraphicFramePr>
        <p:xfrm>
          <a:off x="7705725" y="1339850"/>
          <a:ext cx="2543175" cy="4532313"/>
        </p:xfrm>
        <a:graphic>
          <a:graphicData uri="http://schemas.openxmlformats.org/presentationml/2006/ole">
            <mc:AlternateContent xmlns:mc="http://schemas.openxmlformats.org/markup-compatibility/2006">
              <mc:Choice xmlns:v="urn:schemas-microsoft-com:vml" Requires="v">
                <p:oleObj spid="_x0000_s1247" name="Worksheet" r:id="rId8" imgW="2543175" imgH="4114800" progId="Excel.Sheet.12">
                  <p:embed/>
                </p:oleObj>
              </mc:Choice>
              <mc:Fallback>
                <p:oleObj name="Worksheet" r:id="rId8" imgW="2543175" imgH="4114800" progId="Excel.Sheet.12">
                  <p:embed/>
                  <p:pic>
                    <p:nvPicPr>
                      <p:cNvPr id="0" name=""/>
                      <p:cNvPicPr/>
                      <p:nvPr/>
                    </p:nvPicPr>
                    <p:blipFill>
                      <a:blip r:embed="rId9"/>
                      <a:stretch>
                        <a:fillRect/>
                      </a:stretch>
                    </p:blipFill>
                    <p:spPr>
                      <a:xfrm>
                        <a:off x="7705725" y="1339850"/>
                        <a:ext cx="2543175" cy="4532313"/>
                      </a:xfrm>
                      <a:prstGeom prst="rect">
                        <a:avLst/>
                      </a:prstGeom>
                    </p:spPr>
                  </p:pic>
                </p:oleObj>
              </mc:Fallback>
            </mc:AlternateContent>
          </a:graphicData>
        </a:graphic>
      </p:graphicFrame>
      <p:sp>
        <p:nvSpPr>
          <p:cNvPr id="4" name="Left Brace 3"/>
          <p:cNvSpPr/>
          <p:nvPr/>
        </p:nvSpPr>
        <p:spPr>
          <a:xfrm>
            <a:off x="2740737" y="467116"/>
            <a:ext cx="476643" cy="5103367"/>
          </a:xfrm>
          <a:prstGeom prst="leftBrace">
            <a:avLst/>
          </a:prstGeom>
          <a:ln w="28575">
            <a:solidFill>
              <a:srgbClr val="0070C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107723147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Convertibles</a:t>
            </a:r>
          </a:p>
        </p:txBody>
      </p:sp>
      <p:sp>
        <p:nvSpPr>
          <p:cNvPr id="3" name="Content Placeholder 2"/>
          <p:cNvSpPr>
            <a:spLocks noGrp="1"/>
          </p:cNvSpPr>
          <p:nvPr>
            <p:ph idx="1"/>
          </p:nvPr>
        </p:nvSpPr>
        <p:spPr>
          <a:xfrm>
            <a:off x="562708" y="1268761"/>
            <a:ext cx="9648092" cy="4857403"/>
          </a:xfrm>
        </p:spPr>
        <p:txBody>
          <a:bodyPr>
            <a:normAutofit/>
          </a:bodyPr>
          <a:lstStyle/>
          <a:p>
            <a:r>
              <a:rPr lang="en-US" dirty="0"/>
              <a:t>Convertible debt – investment made as debt is subsequently converted into equity, usually preferred equity, when the investee company raises the next round of funding. </a:t>
            </a:r>
          </a:p>
          <a:p>
            <a:r>
              <a:rPr lang="en-US" dirty="0"/>
              <a:t>The valuation is determined by the next round of investors.</a:t>
            </a:r>
          </a:p>
          <a:p>
            <a:r>
              <a:rPr lang="en-US" dirty="0"/>
              <a:t>Depending on the risk perception, discount </a:t>
            </a:r>
            <a:r>
              <a:rPr lang="en-US" dirty="0" smtClean="0"/>
              <a:t>may be allowed </a:t>
            </a:r>
            <a:r>
              <a:rPr lang="en-US" dirty="0"/>
              <a:t>on valuation during conversion to shares - roughly in the range of 10% to 30</a:t>
            </a:r>
            <a:r>
              <a:rPr lang="en-US" dirty="0" smtClean="0"/>
              <a:t>% strictly based on the terms in the term sheet.</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130</a:t>
            </a:fld>
            <a:endParaRPr lang="en-US"/>
          </a:p>
        </p:txBody>
      </p:sp>
    </p:spTree>
    <p:extLst>
      <p:ext uri="{BB962C8B-B14F-4D97-AF65-F5344CB8AC3E}">
        <p14:creationId xmlns:p14="http://schemas.microsoft.com/office/powerpoint/2010/main" val="210237884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42467"/>
          </a:xfrm>
        </p:spPr>
        <p:txBody>
          <a:bodyPr/>
          <a:lstStyle/>
          <a:p>
            <a:r>
              <a:rPr lang="en-US" dirty="0"/>
              <a:t>Example</a:t>
            </a:r>
          </a:p>
        </p:txBody>
      </p:sp>
      <p:sp>
        <p:nvSpPr>
          <p:cNvPr id="3" name="Content Placeholder 2"/>
          <p:cNvSpPr>
            <a:spLocks noGrp="1"/>
          </p:cNvSpPr>
          <p:nvPr>
            <p:ph idx="1"/>
          </p:nvPr>
        </p:nvSpPr>
        <p:spPr>
          <a:xfrm>
            <a:off x="335280" y="1231264"/>
            <a:ext cx="10515600" cy="4794632"/>
          </a:xfrm>
        </p:spPr>
        <p:txBody>
          <a:bodyPr>
            <a:normAutofit fontScale="92500" lnSpcReduction="10000"/>
          </a:bodyPr>
          <a:lstStyle/>
          <a:p>
            <a:r>
              <a:rPr lang="en-US" dirty="0"/>
              <a:t>An angel </a:t>
            </a:r>
            <a:r>
              <a:rPr lang="en-US" dirty="0" smtClean="0"/>
              <a:t>(Angel 1) agrees </a:t>
            </a:r>
            <a:r>
              <a:rPr lang="en-US" dirty="0"/>
              <a:t>to invest ₹ 6 million in a startup </a:t>
            </a:r>
            <a:r>
              <a:rPr lang="en-US" dirty="0" smtClean="0"/>
              <a:t>(say ABC) as convertible debt </a:t>
            </a:r>
            <a:r>
              <a:rPr lang="en-US" dirty="0"/>
              <a:t>and negotiates </a:t>
            </a:r>
            <a:r>
              <a:rPr lang="en-US" dirty="0" smtClean="0"/>
              <a:t>a </a:t>
            </a:r>
            <a:r>
              <a:rPr lang="en-US" dirty="0"/>
              <a:t>20% discount. </a:t>
            </a:r>
            <a:endParaRPr lang="en-US" dirty="0" smtClean="0"/>
          </a:p>
          <a:p>
            <a:r>
              <a:rPr lang="en-US" dirty="0" smtClean="0"/>
              <a:t>The meaning of the above  is that the debt will be converted into equity at some future date at a price that is less than 20% of the price at which the company will issue shares to another investor(s).</a:t>
            </a:r>
            <a:endParaRPr lang="en-US" dirty="0"/>
          </a:p>
          <a:p>
            <a:r>
              <a:rPr lang="en-US" dirty="0" smtClean="0"/>
              <a:t>Suppose, during </a:t>
            </a:r>
            <a:r>
              <a:rPr lang="en-US" dirty="0"/>
              <a:t>the next round of financing a VC </a:t>
            </a:r>
            <a:r>
              <a:rPr lang="en-US" dirty="0" smtClean="0"/>
              <a:t>(say VC 1) values ABC </a:t>
            </a:r>
            <a:r>
              <a:rPr lang="en-US" dirty="0"/>
              <a:t>at ₹ 100 per share (par value </a:t>
            </a:r>
            <a:r>
              <a:rPr lang="en-US" dirty="0" smtClean="0"/>
              <a:t>or face value of </a:t>
            </a:r>
            <a:r>
              <a:rPr lang="en-US" dirty="0" err="1"/>
              <a:t>Rs</a:t>
            </a:r>
            <a:r>
              <a:rPr lang="en-US" dirty="0"/>
              <a:t>. 10). </a:t>
            </a:r>
          </a:p>
          <a:p>
            <a:r>
              <a:rPr lang="en-US" dirty="0"/>
              <a:t>A discount of 20% is allowed to </a:t>
            </a:r>
            <a:r>
              <a:rPr lang="en-US" dirty="0" smtClean="0"/>
              <a:t>‘Angel 1’ on </a:t>
            </a:r>
            <a:r>
              <a:rPr lang="en-US" dirty="0"/>
              <a:t>the price of ₹ 100 per share. i.e. the </a:t>
            </a:r>
            <a:r>
              <a:rPr lang="en-US" dirty="0" smtClean="0"/>
              <a:t>‘Angel 1’ will </a:t>
            </a:r>
            <a:r>
              <a:rPr lang="en-US" dirty="0"/>
              <a:t>be able to covert ₹ 6 million into </a:t>
            </a:r>
            <a:r>
              <a:rPr lang="en-US" dirty="0" smtClean="0"/>
              <a:t>equity shares </a:t>
            </a:r>
            <a:r>
              <a:rPr lang="en-US" dirty="0"/>
              <a:t>at a valuation of ₹ 80 per share. </a:t>
            </a:r>
            <a:endParaRPr lang="en-US" dirty="0" smtClean="0"/>
          </a:p>
          <a:p>
            <a:r>
              <a:rPr lang="en-US" dirty="0" smtClean="0"/>
              <a:t>So ‘Angel 1’ will receive ₹6M/₹80 = 75,000 shares of the </a:t>
            </a:r>
            <a:br>
              <a:rPr lang="en-US" dirty="0" smtClean="0"/>
            </a:br>
            <a:r>
              <a:rPr lang="en-US" dirty="0" smtClean="0"/>
              <a:t>company.</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spTree>
    <p:extLst>
      <p:ext uri="{BB962C8B-B14F-4D97-AF65-F5344CB8AC3E}">
        <p14:creationId xmlns:p14="http://schemas.microsoft.com/office/powerpoint/2010/main" val="275911997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899471"/>
          </a:xfrm>
        </p:spPr>
        <p:txBody>
          <a:bodyPr>
            <a:normAutofit fontScale="90000"/>
          </a:bodyPr>
          <a:lstStyle/>
          <a:p>
            <a:r>
              <a:rPr lang="en-US" sz="4000" b="1" dirty="0">
                <a:solidFill>
                  <a:srgbClr val="002060"/>
                </a:solidFill>
              </a:rPr>
              <a:t>Convertible Debt</a:t>
            </a:r>
            <a:br>
              <a:rPr lang="en-US" sz="4000" b="1" dirty="0">
                <a:solidFill>
                  <a:srgbClr val="002060"/>
                </a:solidFill>
              </a:rPr>
            </a:br>
            <a:r>
              <a:rPr lang="en-US" sz="2700" b="1" dirty="0">
                <a:solidFill>
                  <a:schemeClr val="accent5">
                    <a:lumMod val="50000"/>
                  </a:schemeClr>
                </a:solidFill>
              </a:rPr>
              <a:t>Advantages and Disadvantages of Investee Company</a:t>
            </a:r>
          </a:p>
        </p:txBody>
      </p:sp>
      <p:sp>
        <p:nvSpPr>
          <p:cNvPr id="3" name="Text Placeholder 2"/>
          <p:cNvSpPr>
            <a:spLocks noGrp="1"/>
          </p:cNvSpPr>
          <p:nvPr>
            <p:ph type="body" idx="1"/>
          </p:nvPr>
        </p:nvSpPr>
        <p:spPr>
          <a:xfrm>
            <a:off x="839788" y="1398927"/>
            <a:ext cx="4040188" cy="453727"/>
          </a:xfrm>
          <a:ln>
            <a:solidFill>
              <a:schemeClr val="accent1"/>
            </a:solidFill>
          </a:ln>
        </p:spPr>
        <p:txBody>
          <a:bodyPr>
            <a:normAutofit fontScale="92500" lnSpcReduction="20000"/>
          </a:bodyPr>
          <a:lstStyle/>
          <a:p>
            <a:r>
              <a:rPr lang="en-US" dirty="0">
                <a:solidFill>
                  <a:srgbClr val="00B050"/>
                </a:solidFill>
              </a:rPr>
              <a:t>Advantages</a:t>
            </a:r>
          </a:p>
        </p:txBody>
      </p:sp>
      <p:sp>
        <p:nvSpPr>
          <p:cNvPr id="4" name="Content Placeholder 3"/>
          <p:cNvSpPr>
            <a:spLocks noGrp="1"/>
          </p:cNvSpPr>
          <p:nvPr>
            <p:ph sz="half" idx="2"/>
          </p:nvPr>
        </p:nvSpPr>
        <p:spPr>
          <a:xfrm>
            <a:off x="1" y="1852654"/>
            <a:ext cx="5428033" cy="4177498"/>
          </a:xfrm>
          <a:ln>
            <a:solidFill>
              <a:schemeClr val="accent1"/>
            </a:solidFill>
          </a:ln>
        </p:spPr>
        <p:txBody>
          <a:bodyPr>
            <a:normAutofit/>
          </a:bodyPr>
          <a:lstStyle/>
          <a:p>
            <a:r>
              <a:rPr lang="en-US" sz="2400" dirty="0"/>
              <a:t>Funding does not dilute </a:t>
            </a:r>
            <a:r>
              <a:rPr lang="en-US" sz="2400" dirty="0" smtClean="0"/>
              <a:t>equity.</a:t>
            </a:r>
            <a:endParaRPr lang="en-US" sz="2400" dirty="0"/>
          </a:p>
          <a:p>
            <a:r>
              <a:rPr lang="en-US" sz="2400" dirty="0"/>
              <a:t>Can avoid estimating pre-money valuation.</a:t>
            </a:r>
          </a:p>
          <a:p>
            <a:r>
              <a:rPr lang="en-US" sz="2400" dirty="0"/>
              <a:t>Chances of lower dilution after value accretion.</a:t>
            </a:r>
          </a:p>
          <a:p>
            <a:r>
              <a:rPr lang="en-US" sz="2400" dirty="0"/>
              <a:t>Can avoid bias of earlier valuation when approaching to subsequent investors. Avoid down round.</a:t>
            </a:r>
          </a:p>
          <a:p>
            <a:r>
              <a:rPr lang="en-US" sz="2400" dirty="0"/>
              <a:t>Less processing and quick disbursal.</a:t>
            </a:r>
          </a:p>
          <a:p>
            <a:r>
              <a:rPr lang="en-US" sz="2400" dirty="0"/>
              <a:t>Investor may opt not to </a:t>
            </a:r>
            <a:r>
              <a:rPr lang="en-US" sz="2400" dirty="0" smtClean="0"/>
              <a:t>convert</a:t>
            </a:r>
          </a:p>
          <a:p>
            <a:endParaRPr lang="en-US" sz="2400" dirty="0"/>
          </a:p>
        </p:txBody>
      </p:sp>
      <p:sp>
        <p:nvSpPr>
          <p:cNvPr id="5" name="Text Placeholder 4"/>
          <p:cNvSpPr>
            <a:spLocks noGrp="1"/>
          </p:cNvSpPr>
          <p:nvPr>
            <p:ph type="body" sz="quarter" idx="3"/>
          </p:nvPr>
        </p:nvSpPr>
        <p:spPr>
          <a:xfrm>
            <a:off x="6235637" y="1404740"/>
            <a:ext cx="4041775" cy="453727"/>
          </a:xfrm>
          <a:ln>
            <a:solidFill>
              <a:schemeClr val="accent1"/>
            </a:solidFill>
          </a:ln>
        </p:spPr>
        <p:txBody>
          <a:bodyPr>
            <a:normAutofit fontScale="92500" lnSpcReduction="20000"/>
          </a:bodyPr>
          <a:lstStyle/>
          <a:p>
            <a:r>
              <a:rPr lang="en-US" dirty="0">
                <a:solidFill>
                  <a:schemeClr val="accent6">
                    <a:lumMod val="50000"/>
                  </a:schemeClr>
                </a:solidFill>
              </a:rPr>
              <a:t>Disadvantages</a:t>
            </a:r>
          </a:p>
        </p:txBody>
      </p:sp>
      <p:sp>
        <p:nvSpPr>
          <p:cNvPr id="6" name="Content Placeholder 5"/>
          <p:cNvSpPr>
            <a:spLocks noGrp="1"/>
          </p:cNvSpPr>
          <p:nvPr>
            <p:ph sz="quarter" idx="4"/>
          </p:nvPr>
        </p:nvSpPr>
        <p:spPr>
          <a:xfrm>
            <a:off x="5507445" y="1852654"/>
            <a:ext cx="5096851" cy="4177498"/>
          </a:xfrm>
          <a:ln>
            <a:solidFill>
              <a:schemeClr val="accent1"/>
            </a:solidFill>
          </a:ln>
        </p:spPr>
        <p:txBody>
          <a:bodyPr>
            <a:normAutofit lnSpcReduction="10000"/>
          </a:bodyPr>
          <a:lstStyle/>
          <a:p>
            <a:r>
              <a:rPr lang="en-US" sz="2400" dirty="0"/>
              <a:t>May have to pay interest on debt and stress cash flow.</a:t>
            </a:r>
          </a:p>
          <a:p>
            <a:r>
              <a:rPr lang="en-US" sz="2400" dirty="0"/>
              <a:t>May lead to higher dilution for the same amount of fund if it fails to meet performance milestones.</a:t>
            </a:r>
          </a:p>
          <a:p>
            <a:r>
              <a:rPr lang="en-US" sz="2400" dirty="0"/>
              <a:t>Higher discount rate may lead to higher dilution.</a:t>
            </a:r>
          </a:p>
          <a:p>
            <a:r>
              <a:rPr lang="en-US" sz="2400" dirty="0"/>
              <a:t>If there is ‘cap’ on </a:t>
            </a:r>
            <a:r>
              <a:rPr lang="en-US" sz="2400" dirty="0" err="1"/>
              <a:t>premoney</a:t>
            </a:r>
            <a:r>
              <a:rPr lang="en-US" sz="2400" dirty="0"/>
              <a:t> valuation, the investee company may not avoid dilution.</a:t>
            </a:r>
          </a:p>
          <a:p>
            <a:r>
              <a:rPr lang="en-US" sz="2400" dirty="0"/>
              <a:t>No voting right</a:t>
            </a:r>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132</a:t>
            </a:fld>
            <a:endParaRPr lang="en-US"/>
          </a:p>
        </p:txBody>
      </p:sp>
      <p:cxnSp>
        <p:nvCxnSpPr>
          <p:cNvPr id="9" name="Straight Connector 8"/>
          <p:cNvCxnSpPr/>
          <p:nvPr/>
        </p:nvCxnSpPr>
        <p:spPr>
          <a:xfrm flipV="1">
            <a:off x="134471" y="618565"/>
            <a:ext cx="11219329" cy="541158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290236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Convertible Debt with Cap</a:t>
            </a:r>
          </a:p>
        </p:txBody>
      </p:sp>
      <p:sp>
        <p:nvSpPr>
          <p:cNvPr id="3" name="Content Placeholder 2"/>
          <p:cNvSpPr>
            <a:spLocks noGrp="1"/>
          </p:cNvSpPr>
          <p:nvPr>
            <p:ph idx="1"/>
          </p:nvPr>
        </p:nvSpPr>
        <p:spPr>
          <a:xfrm>
            <a:off x="128081" y="1261421"/>
            <a:ext cx="10515600" cy="4351338"/>
          </a:xfrm>
        </p:spPr>
        <p:txBody>
          <a:bodyPr>
            <a:normAutofit fontScale="85000" lnSpcReduction="10000"/>
          </a:bodyPr>
          <a:lstStyle/>
          <a:p>
            <a:pPr marL="0" indent="0">
              <a:buNone/>
            </a:pPr>
            <a:r>
              <a:rPr lang="en-US" dirty="0"/>
              <a:t>In case of very high valuation by a subsequent investor, the conversion of debt into equity may be at a high price (even after discount), leading to smaller holding by the original investors than anticipated, who actually contributed to the growth of the business.</a:t>
            </a:r>
          </a:p>
          <a:p>
            <a:pPr marL="0" indent="0">
              <a:buNone/>
            </a:pPr>
            <a:r>
              <a:rPr lang="en-US" dirty="0"/>
              <a:t>Therefore, a maximum value may be fixed at which the debt will be converted.</a:t>
            </a:r>
          </a:p>
          <a:p>
            <a:r>
              <a:rPr lang="en-US" dirty="0" smtClean="0"/>
              <a:t>In the example above, suppose the ‘Angel 1’ originally puts a cap of ₹50 per share for conversion of debt to equity. This means, the company has </a:t>
            </a:r>
            <a:r>
              <a:rPr lang="en-US" dirty="0"/>
              <a:t>to </a:t>
            </a:r>
            <a:r>
              <a:rPr lang="en-US" dirty="0" smtClean="0"/>
              <a:t>convert debt of  ‘Angel 1’ into equity at price </a:t>
            </a:r>
            <a:br>
              <a:rPr lang="en-US" dirty="0" smtClean="0"/>
            </a:br>
            <a:r>
              <a:rPr lang="en-US" dirty="0" smtClean="0"/>
              <a:t>below or equal to ₹50 though shares are being offered to the ‘VC 1’ at ₹100 a piece.</a:t>
            </a:r>
          </a:p>
          <a:p>
            <a:r>
              <a:rPr lang="en-US" dirty="0" smtClean="0"/>
              <a:t>Suppose, ‘VC 1’ is being offered equity shares at ₹40, ‘Angel 1’ will receive </a:t>
            </a:r>
            <a:br>
              <a:rPr lang="en-US" dirty="0" smtClean="0"/>
            </a:br>
            <a:r>
              <a:rPr lang="en-US" dirty="0" smtClean="0"/>
              <a:t>the same share at 20% discount, i.e. @₹32.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133</a:t>
            </a:fld>
            <a:endParaRPr lang="en-US"/>
          </a:p>
        </p:txBody>
      </p:sp>
    </p:spTree>
    <p:extLst>
      <p:ext uri="{BB962C8B-B14F-4D97-AF65-F5344CB8AC3E}">
        <p14:creationId xmlns:p14="http://schemas.microsoft.com/office/powerpoint/2010/main" val="81812842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1983613"/>
            <a:ext cx="10515600" cy="1325563"/>
          </a:xfrm>
        </p:spPr>
        <p:txBody>
          <a:bodyPr/>
          <a:lstStyle/>
          <a:p>
            <a:pPr algn="ctr"/>
            <a:r>
              <a:rPr lang="en-US" dirty="0" smtClean="0"/>
              <a:t>Supports from the Government through Various Schemes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134</a:t>
            </a:fld>
            <a:endParaRPr lang="en-US"/>
          </a:p>
        </p:txBody>
      </p:sp>
    </p:spTree>
    <p:extLst>
      <p:ext uri="{BB962C8B-B14F-4D97-AF65-F5344CB8AC3E}">
        <p14:creationId xmlns:p14="http://schemas.microsoft.com/office/powerpoint/2010/main" val="51436212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4918"/>
          </a:xfrm>
        </p:spPr>
        <p:txBody>
          <a:bodyPr/>
          <a:lstStyle/>
          <a:p>
            <a:r>
              <a:rPr lang="en-US" dirty="0" smtClean="0"/>
              <a:t>Startup in India</a:t>
            </a:r>
            <a:endParaRPr lang="en-IN" dirty="0"/>
          </a:p>
        </p:txBody>
      </p:sp>
      <p:sp>
        <p:nvSpPr>
          <p:cNvPr id="3" name="Text Placeholder 2"/>
          <p:cNvSpPr>
            <a:spLocks noGrp="1"/>
          </p:cNvSpPr>
          <p:nvPr>
            <p:ph type="body" idx="1"/>
          </p:nvPr>
        </p:nvSpPr>
        <p:spPr>
          <a:xfrm>
            <a:off x="215630" y="1272399"/>
            <a:ext cx="10515600" cy="4351338"/>
          </a:xfrm>
        </p:spPr>
        <p:txBody>
          <a:bodyPr/>
          <a:lstStyle/>
          <a:p>
            <a:pPr marL="114300" indent="0">
              <a:buNone/>
            </a:pPr>
            <a:r>
              <a:rPr lang="en-US" dirty="0" smtClean="0"/>
              <a:t>An </a:t>
            </a:r>
            <a:r>
              <a:rPr lang="en-US" dirty="0"/>
              <a:t>entity </a:t>
            </a:r>
            <a:r>
              <a:rPr lang="en-US" dirty="0" smtClean="0"/>
              <a:t>is defined as a startup if its headquarter is </a:t>
            </a:r>
            <a:r>
              <a:rPr lang="en-US" dirty="0"/>
              <a:t>in India, </a:t>
            </a:r>
            <a:r>
              <a:rPr lang="en-US" dirty="0" smtClean="0"/>
              <a:t>less </a:t>
            </a:r>
            <a:r>
              <a:rPr lang="en-US" dirty="0"/>
              <a:t>than 10 years </a:t>
            </a:r>
            <a:r>
              <a:rPr lang="en-US" dirty="0" smtClean="0"/>
              <a:t>old, </a:t>
            </a:r>
            <a:r>
              <a:rPr lang="en-US" dirty="0"/>
              <a:t>and </a:t>
            </a:r>
            <a:r>
              <a:rPr lang="en-US" dirty="0" smtClean="0"/>
              <a:t>an </a:t>
            </a:r>
            <a:r>
              <a:rPr lang="en-US" dirty="0"/>
              <a:t>annual turnover </a:t>
            </a:r>
            <a:r>
              <a:rPr lang="en-US" dirty="0" smtClean="0"/>
              <a:t>of less </a:t>
            </a:r>
            <a:r>
              <a:rPr lang="en-US" dirty="0"/>
              <a:t>than ₹100 crore (US$14 </a:t>
            </a:r>
            <a:r>
              <a:rPr lang="en-US" dirty="0" smtClean="0"/>
              <a:t>million). </a:t>
            </a:r>
            <a:endParaRPr lang="en-US" dirty="0" smtClean="0"/>
          </a:p>
          <a:p>
            <a:pPr marL="114300" indent="0">
              <a:buNone/>
            </a:pPr>
            <a:r>
              <a:rPr lang="en-US" dirty="0" smtClean="0"/>
              <a:t>The </a:t>
            </a:r>
            <a:r>
              <a:rPr lang="en-US" dirty="0"/>
              <a:t>government has </a:t>
            </a:r>
            <a:r>
              <a:rPr lang="en-US" dirty="0" smtClean="0"/>
              <a:t>launched </a:t>
            </a:r>
            <a:r>
              <a:rPr lang="en-US" dirty="0"/>
              <a:t>the I-MADE </a:t>
            </a:r>
            <a:r>
              <a:rPr lang="en-US" dirty="0" smtClean="0"/>
              <a:t>program</a:t>
            </a:r>
            <a:r>
              <a:rPr lang="en-US" dirty="0"/>
              <a:t> </a:t>
            </a:r>
            <a:r>
              <a:rPr lang="en-US" dirty="0" smtClean="0"/>
              <a:t>under </a:t>
            </a:r>
            <a:r>
              <a:rPr lang="en-US" dirty="0"/>
              <a:t>this </a:t>
            </a:r>
            <a:r>
              <a:rPr lang="en-US" dirty="0" smtClean="0"/>
              <a:t>initiative </a:t>
            </a:r>
            <a:r>
              <a:rPr lang="en-US" dirty="0"/>
              <a:t>to help Indian entrepreneurs build 10 lakh (1 million) mobile app </a:t>
            </a:r>
            <a:r>
              <a:rPr lang="en-US" dirty="0" smtClean="0"/>
              <a:t>start-ups, </a:t>
            </a:r>
            <a:r>
              <a:rPr lang="en-US" dirty="0"/>
              <a:t>and</a:t>
            </a:r>
            <a:endParaRPr lang="en-US" dirty="0" smtClean="0"/>
          </a:p>
          <a:p>
            <a:pPr marL="114300" indent="0">
              <a:buNone/>
            </a:pPr>
            <a:r>
              <a:rPr lang="en-US" dirty="0" smtClean="0"/>
              <a:t>The </a:t>
            </a:r>
            <a:r>
              <a:rPr lang="en-US" dirty="0"/>
              <a:t>MUDRA Bank's scheme (Pradhan </a:t>
            </a:r>
            <a:r>
              <a:rPr lang="en-US" dirty="0" err="1"/>
              <a:t>Mantri</a:t>
            </a:r>
            <a:r>
              <a:rPr lang="en-US" dirty="0"/>
              <a:t> Mudra </a:t>
            </a:r>
            <a:r>
              <a:rPr lang="en-US" dirty="0" err="1" smtClean="0"/>
              <a:t>Yojana</a:t>
            </a:r>
            <a:r>
              <a:rPr lang="en-US" dirty="0" smtClean="0"/>
              <a:t> aiming </a:t>
            </a:r>
            <a:r>
              <a:rPr lang="en-US" dirty="0"/>
              <a:t>to provide micro-finance, low-interest rate loans to </a:t>
            </a:r>
            <a:r>
              <a:rPr lang="en-US" dirty="0" smtClean="0"/>
              <a:t>entrepreneurs. Initial </a:t>
            </a:r>
            <a:r>
              <a:rPr lang="en-US" dirty="0"/>
              <a:t>capital of ₹20,000 crore </a:t>
            </a:r>
            <a:r>
              <a:rPr lang="en-US" dirty="0" smtClean="0"/>
              <a:t>has </a:t>
            </a:r>
            <a:r>
              <a:rPr lang="en-US" dirty="0"/>
              <a:t>been allocated for this scheme.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135</a:t>
            </a:fld>
            <a:endParaRPr lang="en-US"/>
          </a:p>
        </p:txBody>
      </p:sp>
      <p:sp>
        <p:nvSpPr>
          <p:cNvPr id="5" name="Rectangle 4"/>
          <p:cNvSpPr/>
          <p:nvPr/>
        </p:nvSpPr>
        <p:spPr>
          <a:xfrm>
            <a:off x="448234" y="4962017"/>
            <a:ext cx="10551459" cy="1323439"/>
          </a:xfrm>
          <a:prstGeom prst="rect">
            <a:avLst/>
          </a:prstGeom>
        </p:spPr>
        <p:txBody>
          <a:bodyPr wrap="square">
            <a:spAutoFit/>
          </a:bodyPr>
          <a:lstStyle/>
          <a:p>
            <a:r>
              <a:rPr lang="en-IN" dirty="0">
                <a:solidFill>
                  <a:srgbClr val="660099"/>
                </a:solidFill>
                <a:latin typeface="Roboto"/>
                <a:hlinkClick r:id="rId3"/>
              </a:rPr>
              <a:t/>
            </a:r>
            <a:br>
              <a:rPr lang="en-IN" dirty="0">
                <a:solidFill>
                  <a:srgbClr val="660099"/>
                </a:solidFill>
                <a:latin typeface="Roboto"/>
                <a:hlinkClick r:id="rId3"/>
              </a:rPr>
            </a:br>
            <a:r>
              <a:rPr lang="en-IN" dirty="0">
                <a:solidFill>
                  <a:srgbClr val="660099"/>
                </a:solidFill>
                <a:latin typeface="Roboto"/>
                <a:hlinkClick r:id="rId3"/>
              </a:rPr>
              <a:t>Startups and Entrepreneurs @ 1 MILLION STARTUPS</a:t>
            </a:r>
          </a:p>
          <a:p>
            <a:r>
              <a:rPr lang="en-IN" dirty="0">
                <a:solidFill>
                  <a:srgbClr val="202124"/>
                </a:solidFill>
                <a:latin typeface="Roboto"/>
                <a:hlinkClick r:id="rId3"/>
              </a:rPr>
              <a:t>www.1millionstartups.com</a:t>
            </a:r>
            <a:endParaRPr lang="en-IN" dirty="0">
              <a:solidFill>
                <a:srgbClr val="660099"/>
              </a:solidFill>
              <a:latin typeface="Roboto"/>
              <a:hlinkClick r:id="rId3"/>
            </a:endParaRPr>
          </a:p>
          <a:p>
            <a:r>
              <a:rPr lang="en-IN" dirty="0">
                <a:solidFill>
                  <a:srgbClr val="4D5156"/>
                </a:solidFill>
                <a:latin typeface="Roboto"/>
              </a:rPr>
              <a:t/>
            </a:r>
            <a:br>
              <a:rPr lang="en-IN" dirty="0">
                <a:solidFill>
                  <a:srgbClr val="4D5156"/>
                </a:solidFill>
                <a:latin typeface="Roboto"/>
              </a:rPr>
            </a:br>
            <a:r>
              <a:rPr lang="en-IN" sz="2400" dirty="0">
                <a:solidFill>
                  <a:srgbClr val="00B050"/>
                </a:solidFill>
                <a:latin typeface="Roboto"/>
              </a:rPr>
              <a:t>https://www.startupindia.gov.in/content/sih/en/startup-scheme.html</a:t>
            </a:r>
            <a:endParaRPr lang="en-IN" sz="2400" dirty="0">
              <a:solidFill>
                <a:srgbClr val="00B050"/>
              </a:solidFill>
            </a:endParaRPr>
          </a:p>
        </p:txBody>
      </p:sp>
    </p:spTree>
    <p:extLst>
      <p:ext uri="{BB962C8B-B14F-4D97-AF65-F5344CB8AC3E}">
        <p14:creationId xmlns:p14="http://schemas.microsoft.com/office/powerpoint/2010/main" val="396738789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31" y="465709"/>
            <a:ext cx="11846169" cy="787019"/>
          </a:xfrm>
        </p:spPr>
        <p:txBody>
          <a:bodyPr>
            <a:normAutofit/>
          </a:bodyPr>
          <a:lstStyle/>
          <a:p>
            <a:r>
              <a:rPr lang="en-IN" sz="3200" dirty="0"/>
              <a:t>Definition of Startup for Availing Government Schemes</a:t>
            </a:r>
            <a:endParaRPr lang="en-US" sz="3200" dirty="0"/>
          </a:p>
        </p:txBody>
      </p:sp>
      <p:sp>
        <p:nvSpPr>
          <p:cNvPr id="3" name="Content Placeholder 2"/>
          <p:cNvSpPr>
            <a:spLocks noGrp="1"/>
          </p:cNvSpPr>
          <p:nvPr>
            <p:ph idx="1"/>
          </p:nvPr>
        </p:nvSpPr>
        <p:spPr>
          <a:xfrm>
            <a:off x="122095" y="1174907"/>
            <a:ext cx="10515600" cy="4351338"/>
          </a:xfrm>
        </p:spPr>
        <p:txBody>
          <a:bodyPr>
            <a:normAutofit fontScale="92500"/>
          </a:bodyPr>
          <a:lstStyle/>
          <a:p>
            <a:pPr marL="0" indent="0">
              <a:buNone/>
            </a:pPr>
            <a:r>
              <a:rPr lang="en-IN" dirty="0"/>
              <a:t>An entity shall be considered as a Startup:</a:t>
            </a:r>
          </a:p>
          <a:p>
            <a:r>
              <a:rPr lang="en-IN" dirty="0"/>
              <a:t>Up to a period of ten years from the date of incorporation/ registration. Splitting up or reconstructed entities </a:t>
            </a:r>
            <a:r>
              <a:rPr lang="en-IN" dirty="0" smtClean="0"/>
              <a:t>from existing ones are </a:t>
            </a:r>
            <a:r>
              <a:rPr lang="en-IN" dirty="0"/>
              <a:t>not eligible.</a:t>
            </a:r>
          </a:p>
          <a:p>
            <a:r>
              <a:rPr lang="en-IN" dirty="0"/>
              <a:t>Recognition is done by the Department for Promotion of Industry and Internal </a:t>
            </a:r>
            <a:r>
              <a:rPr lang="en-IN" dirty="0" smtClean="0"/>
              <a:t>Trade (DPIIT).</a:t>
            </a:r>
            <a:endParaRPr lang="en-IN" dirty="0"/>
          </a:p>
          <a:p>
            <a:r>
              <a:rPr lang="en-IN" dirty="0"/>
              <a:t>Turnover of the entity for any of the financial years since incorporation/ registration </a:t>
            </a:r>
            <a:r>
              <a:rPr lang="en-IN" dirty="0" smtClean="0"/>
              <a:t>should </a:t>
            </a:r>
            <a:r>
              <a:rPr lang="en-IN" dirty="0"/>
              <a:t>not exceed </a:t>
            </a:r>
            <a:r>
              <a:rPr lang="en-IN" dirty="0" err="1"/>
              <a:t>Rs</a:t>
            </a:r>
            <a:r>
              <a:rPr lang="en-IN" dirty="0"/>
              <a:t>. 100 crore.</a:t>
            </a:r>
          </a:p>
          <a:p>
            <a:r>
              <a:rPr lang="en-IN" dirty="0"/>
              <a:t>Entity is working towards innovation, development or improvement of products or processes or services, or if it is a scalable business model with a high potential of employment generation or wealth creation. </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136</a:t>
            </a:fld>
            <a:endParaRPr lang="en-US"/>
          </a:p>
        </p:txBody>
      </p:sp>
      <p:sp>
        <p:nvSpPr>
          <p:cNvPr id="4" name="Rectangle 3"/>
          <p:cNvSpPr/>
          <p:nvPr/>
        </p:nvSpPr>
        <p:spPr>
          <a:xfrm>
            <a:off x="261584" y="5722477"/>
            <a:ext cx="10756040" cy="461665"/>
          </a:xfrm>
          <a:prstGeom prst="rect">
            <a:avLst/>
          </a:prstGeom>
        </p:spPr>
        <p:txBody>
          <a:bodyPr wrap="square">
            <a:spAutoFit/>
          </a:bodyPr>
          <a:lstStyle/>
          <a:p>
            <a:r>
              <a:rPr lang="en-IN" sz="2400" b="1" dirty="0">
                <a:solidFill>
                  <a:srgbClr val="00B050"/>
                </a:solidFill>
              </a:rPr>
              <a:t>https://www.startupindia.gov.in/content/sih/en/startup-scheme.html</a:t>
            </a:r>
          </a:p>
        </p:txBody>
      </p:sp>
    </p:spTree>
    <p:extLst>
      <p:ext uri="{BB962C8B-B14F-4D97-AF65-F5344CB8AC3E}">
        <p14:creationId xmlns:p14="http://schemas.microsoft.com/office/powerpoint/2010/main" val="368402909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sp>
        <p:nvSpPr>
          <p:cNvPr id="6" name="Text Placeholder 5"/>
          <p:cNvSpPr>
            <a:spLocks noGrp="1"/>
          </p:cNvSpPr>
          <p:nvPr>
            <p:ph type="body" idx="1"/>
          </p:nvPr>
        </p:nvSpPr>
        <p:spPr/>
        <p:txBody>
          <a:bodyPr/>
          <a:lstStyle/>
          <a:p>
            <a:pPr fontAlgn="base"/>
            <a:r>
              <a:rPr lang="en-US" dirty="0"/>
              <a:t>DPIIT Recognition</a:t>
            </a:r>
          </a:p>
          <a:p>
            <a:pPr fontAlgn="base"/>
            <a:r>
              <a:rPr lang="en-US" b="0" dirty="0"/>
              <a:t>Under the Startup India initiative, eligible companies can get </a:t>
            </a:r>
            <a:r>
              <a:rPr lang="en-US" b="0" dirty="0" err="1"/>
              <a:t>recognised</a:t>
            </a:r>
            <a:r>
              <a:rPr lang="en-US" b="0" dirty="0"/>
              <a:t> as Startups by DPIIT, in order to access a host of tax benefits, easier compliance, IPR fast-tracking &amp; more.</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137</a:t>
            </a:fld>
            <a:endParaRPr lang="en-US"/>
          </a:p>
        </p:txBody>
      </p:sp>
      <p:pic>
        <p:nvPicPr>
          <p:cNvPr id="7" name="Picture 6"/>
          <p:cNvPicPr>
            <a:picLocks noChangeAspect="1"/>
          </p:cNvPicPr>
          <p:nvPr/>
        </p:nvPicPr>
        <p:blipFill>
          <a:blip r:embed="rId2"/>
          <a:stretch>
            <a:fillRect/>
          </a:stretch>
        </p:blipFill>
        <p:spPr>
          <a:xfrm>
            <a:off x="2801750" y="4194969"/>
            <a:ext cx="5476875" cy="1381125"/>
          </a:xfrm>
          <a:prstGeom prst="rect">
            <a:avLst/>
          </a:prstGeom>
        </p:spPr>
      </p:pic>
    </p:spTree>
    <p:extLst>
      <p:ext uri="{BB962C8B-B14F-4D97-AF65-F5344CB8AC3E}">
        <p14:creationId xmlns:p14="http://schemas.microsoft.com/office/powerpoint/2010/main" val="11130790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01096"/>
          </a:xfrm>
        </p:spPr>
        <p:txBody>
          <a:bodyPr>
            <a:normAutofit/>
          </a:bodyPr>
          <a:lstStyle/>
          <a:p>
            <a:r>
              <a:rPr lang="en-US" dirty="0"/>
              <a:t>Government Supports for Prototyping</a:t>
            </a:r>
          </a:p>
        </p:txBody>
      </p:sp>
      <p:sp>
        <p:nvSpPr>
          <p:cNvPr id="3" name="Content Placeholder 2"/>
          <p:cNvSpPr>
            <a:spLocks noGrp="1"/>
          </p:cNvSpPr>
          <p:nvPr>
            <p:ph idx="1"/>
          </p:nvPr>
        </p:nvSpPr>
        <p:spPr>
          <a:xfrm>
            <a:off x="478973" y="1269274"/>
            <a:ext cx="9880984" cy="5141168"/>
          </a:xfrm>
        </p:spPr>
        <p:txBody>
          <a:bodyPr>
            <a:normAutofit/>
          </a:bodyPr>
          <a:lstStyle/>
          <a:p>
            <a:pPr marL="0" indent="0">
              <a:buNone/>
            </a:pPr>
            <a:r>
              <a:rPr lang="en-US" sz="2600" dirty="0">
                <a:solidFill>
                  <a:srgbClr val="002060"/>
                </a:solidFill>
              </a:rPr>
              <a:t>1. </a:t>
            </a:r>
            <a:r>
              <a:rPr lang="en-US" sz="2600" b="1" dirty="0">
                <a:solidFill>
                  <a:srgbClr val="002060"/>
                </a:solidFill>
              </a:rPr>
              <a:t>Department of Scientific &amp; Industrial Research </a:t>
            </a:r>
            <a:r>
              <a:rPr lang="en-US" sz="2600" dirty="0">
                <a:hlinkClick r:id="rId3"/>
              </a:rPr>
              <a:t>www.dsir.gov.in</a:t>
            </a:r>
            <a:r>
              <a:rPr lang="en-US" sz="2600" dirty="0"/>
              <a:t> </a:t>
            </a:r>
          </a:p>
          <a:p>
            <a:r>
              <a:rPr lang="en-IN" sz="2600" dirty="0"/>
              <a:t>Promoting Innovations in Individuals, Start-ups and MSMEs (PRISM): </a:t>
            </a:r>
            <a:r>
              <a:rPr lang="en-US" sz="2600" dirty="0"/>
              <a:t>₹ 2 lakh, ₹ 20 lakh and ₹ 50 lakh of grants in phases.</a:t>
            </a:r>
            <a:endParaRPr lang="en-IN" sz="2600" dirty="0"/>
          </a:p>
          <a:p>
            <a:r>
              <a:rPr lang="en-IN" sz="2600" dirty="0"/>
              <a:t>Patent Acquisition and Collaborative Research and Technology Development (PACE)</a:t>
            </a:r>
          </a:p>
          <a:p>
            <a:pPr marL="0" indent="0">
              <a:buNone/>
            </a:pPr>
            <a:r>
              <a:rPr lang="en-IN" sz="2600" dirty="0"/>
              <a:t>2. </a:t>
            </a:r>
            <a:r>
              <a:rPr lang="en-IN" sz="2600" b="1" dirty="0">
                <a:solidFill>
                  <a:schemeClr val="accent5">
                    <a:lumMod val="75000"/>
                  </a:schemeClr>
                </a:solidFill>
              </a:rPr>
              <a:t>TIFAC and </a:t>
            </a:r>
            <a:r>
              <a:rPr lang="en-IN" sz="2600" dirty="0">
                <a:solidFill>
                  <a:schemeClr val="accent5">
                    <a:lumMod val="75000"/>
                  </a:schemeClr>
                </a:solidFill>
              </a:rPr>
              <a:t>SIDBI - </a:t>
            </a:r>
            <a:r>
              <a:rPr lang="en-IN" sz="2600" dirty="0">
                <a:solidFill>
                  <a:schemeClr val="accent5">
                    <a:lumMod val="75000"/>
                  </a:schemeClr>
                </a:solidFill>
                <a:hlinkClick r:id="rId4"/>
              </a:rPr>
              <a:t>https://tifac.org.in/</a:t>
            </a:r>
            <a:endParaRPr lang="en-IN" sz="2600" dirty="0">
              <a:solidFill>
                <a:schemeClr val="accent5">
                  <a:lumMod val="75000"/>
                </a:schemeClr>
              </a:solidFill>
            </a:endParaRPr>
          </a:p>
          <a:p>
            <a:pPr marL="0" indent="0">
              <a:buNone/>
            </a:pPr>
            <a:r>
              <a:rPr lang="en-IN" sz="2600" dirty="0"/>
              <a:t>SRIJAN scheme: Low-cost fund up to </a:t>
            </a:r>
            <a:r>
              <a:rPr lang="en-IN" sz="2600" dirty="0" err="1"/>
              <a:t>Rs</a:t>
            </a:r>
            <a:r>
              <a:rPr lang="en-IN" sz="2600" dirty="0"/>
              <a:t>. 10 million (1.00 crore) is provided by TIFAC through SIDBI. A rolling fund of </a:t>
            </a:r>
            <a:r>
              <a:rPr lang="en-IN" sz="2600" dirty="0" err="1"/>
              <a:t>Rs</a:t>
            </a:r>
            <a:r>
              <a:rPr lang="en-IN" sz="2600" dirty="0"/>
              <a:t>. 30 crore has been created by TIFAC that is dispensed and monitored by SIDBI. </a:t>
            </a:r>
          </a:p>
          <a:p>
            <a:pPr marL="0" indent="0">
              <a:buNone/>
            </a:pPr>
            <a:r>
              <a:rPr lang="en-IN" sz="2600" dirty="0"/>
              <a:t>3. </a:t>
            </a:r>
            <a:r>
              <a:rPr lang="en-IN" sz="2600" b="1" dirty="0">
                <a:solidFill>
                  <a:schemeClr val="accent6">
                    <a:lumMod val="50000"/>
                  </a:schemeClr>
                </a:solidFill>
              </a:rPr>
              <a:t>Ministry of Small &amp; Medium Enterprises (MSME</a:t>
            </a:r>
            <a:r>
              <a:rPr lang="en-IN" sz="2600" dirty="0">
                <a:solidFill>
                  <a:schemeClr val="accent6">
                    <a:lumMod val="50000"/>
                  </a:schemeClr>
                </a:solidFill>
              </a:rPr>
              <a:t>) https://msme.gov.in/</a:t>
            </a:r>
            <a:endParaRPr lang="en-IN" sz="2600" b="1" dirty="0">
              <a:solidFill>
                <a:schemeClr val="accent6">
                  <a:lumMod val="50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138</a:t>
            </a:fld>
            <a:endParaRPr lang="en-US"/>
          </a:p>
        </p:txBody>
      </p:sp>
    </p:spTree>
    <p:extLst>
      <p:ext uri="{BB962C8B-B14F-4D97-AF65-F5344CB8AC3E}">
        <p14:creationId xmlns:p14="http://schemas.microsoft.com/office/powerpoint/2010/main" val="306861946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6955"/>
          </a:xfrm>
        </p:spPr>
        <p:txBody>
          <a:bodyPr/>
          <a:lstStyle/>
          <a:p>
            <a:r>
              <a:rPr lang="en-US" dirty="0"/>
              <a:t>PRISM</a:t>
            </a:r>
            <a:endParaRPr lang="en-IN" dirty="0"/>
          </a:p>
        </p:txBody>
      </p:sp>
      <p:sp>
        <p:nvSpPr>
          <p:cNvPr id="3" name="Content Placeholder 2"/>
          <p:cNvSpPr>
            <a:spLocks noGrp="1"/>
          </p:cNvSpPr>
          <p:nvPr>
            <p:ph idx="1"/>
          </p:nvPr>
        </p:nvSpPr>
        <p:spPr/>
        <p:txBody>
          <a:bodyPr/>
          <a:lstStyle/>
          <a:p>
            <a:r>
              <a:rPr lang="en-US" dirty="0"/>
              <a:t>Category-I: Proof of Concept/ Prototypes/ Models</a:t>
            </a:r>
          </a:p>
          <a:p>
            <a:pPr lvl="1"/>
            <a:r>
              <a:rPr lang="en-US" b="1" dirty="0">
                <a:solidFill>
                  <a:srgbClr val="0070C0"/>
                </a:solidFill>
              </a:rPr>
              <a:t>For prototyping ideas and testing hypothesis</a:t>
            </a:r>
          </a:p>
          <a:p>
            <a:pPr lvl="1"/>
            <a:r>
              <a:rPr lang="en-US" b="1" dirty="0">
                <a:solidFill>
                  <a:srgbClr val="0070C0"/>
                </a:solidFill>
              </a:rPr>
              <a:t>Any Indian national including students can apply.</a:t>
            </a:r>
          </a:p>
          <a:p>
            <a:pPr lvl="1"/>
            <a:r>
              <a:rPr lang="en-US" b="1" dirty="0">
                <a:solidFill>
                  <a:srgbClr val="0070C0"/>
                </a:solidFill>
              </a:rPr>
              <a:t>Maximum support ₹2.00 lakh (subject to 90% of the total requirement)</a:t>
            </a:r>
          </a:p>
          <a:p>
            <a:pPr lvl="1"/>
            <a:r>
              <a:rPr lang="en-US" b="1" dirty="0">
                <a:solidFill>
                  <a:srgbClr val="0070C0"/>
                </a:solidFill>
              </a:rPr>
              <a:t>Form: Grant (no repayment obligation)</a:t>
            </a:r>
          </a:p>
          <a:p>
            <a:pPr lvl="1"/>
            <a:endParaRPr lang="en-IN" dirty="0"/>
          </a:p>
        </p:txBody>
      </p:sp>
      <p:sp>
        <p:nvSpPr>
          <p:cNvPr id="4" name="TextBox 3"/>
          <p:cNvSpPr txBox="1"/>
          <p:nvPr/>
        </p:nvSpPr>
        <p:spPr>
          <a:xfrm>
            <a:off x="1021080" y="1352243"/>
            <a:ext cx="5074920" cy="523220"/>
          </a:xfrm>
          <a:prstGeom prst="rect">
            <a:avLst/>
          </a:prstGeom>
          <a:noFill/>
        </p:spPr>
        <p:txBody>
          <a:bodyPr wrap="square" rtlCol="0">
            <a:spAutoFit/>
          </a:bodyPr>
          <a:lstStyle/>
          <a:p>
            <a:r>
              <a:rPr lang="en-US" sz="2800" b="1" dirty="0">
                <a:solidFill>
                  <a:srgbClr val="C00000"/>
                </a:solidFill>
              </a:rPr>
              <a:t>Phase - I</a:t>
            </a:r>
            <a:endParaRPr lang="en-IN" sz="2800" b="1" dirty="0">
              <a:solidFill>
                <a:srgbClr val="C00000"/>
              </a:solidFil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139</a:t>
            </a:fld>
            <a:endParaRPr lang="en-US"/>
          </a:p>
        </p:txBody>
      </p:sp>
    </p:spTree>
    <p:extLst>
      <p:ext uri="{BB962C8B-B14F-4D97-AF65-F5344CB8AC3E}">
        <p14:creationId xmlns:p14="http://schemas.microsoft.com/office/powerpoint/2010/main" val="27387044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For what purposes a startup requires money?</a:t>
            </a:r>
            <a:endParaRPr lang="en-US" dirty="0"/>
          </a:p>
        </p:txBody>
      </p:sp>
      <p:sp>
        <p:nvSpPr>
          <p:cNvPr id="3" name="Text Placeholder 2"/>
          <p:cNvSpPr>
            <a:spLocks noGrp="1"/>
          </p:cNvSpPr>
          <p:nvPr>
            <p:ph type="body" idx="1"/>
          </p:nvPr>
        </p:nvSpPr>
        <p:spPr>
          <a:xfrm>
            <a:off x="585952" y="1258066"/>
            <a:ext cx="10515600" cy="4769510"/>
          </a:xfrm>
        </p:spPr>
        <p:txBody>
          <a:bodyPr numCol="2"/>
          <a:lstStyle/>
          <a:p>
            <a:pPr marL="114300" indent="0">
              <a:buNone/>
            </a:pPr>
            <a:r>
              <a:rPr lang="en-US" sz="2400" dirty="0" smtClean="0"/>
              <a:t>Once you are ready with you product, you need major amount of fund to </a:t>
            </a:r>
          </a:p>
          <a:p>
            <a:pPr>
              <a:buFont typeface="Wingdings" panose="05000000000000000000" pitchFamily="2" charset="2"/>
              <a:buChar char="q"/>
            </a:pPr>
            <a:r>
              <a:rPr lang="en-US" dirty="0" smtClean="0">
                <a:solidFill>
                  <a:schemeClr val="tx1">
                    <a:lumMod val="65000"/>
                    <a:lumOff val="35000"/>
                  </a:schemeClr>
                </a:solidFill>
              </a:rPr>
              <a:t>Create infrastructure.</a:t>
            </a:r>
          </a:p>
          <a:p>
            <a:pPr>
              <a:buFont typeface="Wingdings" panose="05000000000000000000" pitchFamily="2" charset="2"/>
              <a:buChar char="q"/>
            </a:pPr>
            <a:r>
              <a:rPr lang="en-US" dirty="0" smtClean="0">
                <a:solidFill>
                  <a:schemeClr val="tx1">
                    <a:lumMod val="65000"/>
                    <a:lumOff val="35000"/>
                  </a:schemeClr>
                </a:solidFill>
              </a:rPr>
              <a:t>Working capital.</a:t>
            </a:r>
          </a:p>
          <a:p>
            <a:pPr>
              <a:buFont typeface="Wingdings" panose="05000000000000000000" pitchFamily="2" charset="2"/>
              <a:buChar char="q"/>
            </a:pPr>
            <a:r>
              <a:rPr lang="en-US" dirty="0" smtClean="0">
                <a:solidFill>
                  <a:schemeClr val="tx1">
                    <a:lumMod val="65000"/>
                    <a:lumOff val="35000"/>
                  </a:schemeClr>
                </a:solidFill>
              </a:rPr>
              <a:t>Sales promotion.</a:t>
            </a:r>
          </a:p>
          <a:p>
            <a:pPr>
              <a:buFont typeface="Wingdings" panose="05000000000000000000" pitchFamily="2" charset="2"/>
              <a:buChar char="q"/>
            </a:pPr>
            <a:r>
              <a:rPr lang="en-US" dirty="0" smtClean="0">
                <a:solidFill>
                  <a:schemeClr val="tx1">
                    <a:lumMod val="65000"/>
                    <a:lumOff val="35000"/>
                  </a:schemeClr>
                </a:solidFill>
              </a:rPr>
              <a:t>Brand building.</a:t>
            </a:r>
          </a:p>
          <a:p>
            <a:pPr>
              <a:buFont typeface="Wingdings" panose="05000000000000000000" pitchFamily="2" charset="2"/>
              <a:buChar char="q"/>
            </a:pPr>
            <a:r>
              <a:rPr lang="en-US" dirty="0" smtClean="0">
                <a:solidFill>
                  <a:schemeClr val="tx1">
                    <a:lumMod val="65000"/>
                    <a:lumOff val="35000"/>
                  </a:schemeClr>
                </a:solidFill>
              </a:rPr>
              <a:t>Logistics.</a:t>
            </a:r>
          </a:p>
          <a:p>
            <a:pPr>
              <a:buFont typeface="Wingdings" panose="05000000000000000000" pitchFamily="2" charset="2"/>
              <a:buChar char="q"/>
            </a:pPr>
            <a:r>
              <a:rPr lang="en-US" dirty="0" smtClean="0">
                <a:solidFill>
                  <a:schemeClr val="tx1">
                    <a:lumMod val="65000"/>
                    <a:lumOff val="35000"/>
                  </a:schemeClr>
                </a:solidFill>
              </a:rPr>
              <a:t>Post sales service.</a:t>
            </a:r>
          </a:p>
          <a:p>
            <a:pPr>
              <a:buFont typeface="Wingdings" panose="05000000000000000000" pitchFamily="2" charset="2"/>
              <a:buChar char="q"/>
            </a:pPr>
            <a:r>
              <a:rPr lang="en-US" dirty="0" smtClean="0">
                <a:solidFill>
                  <a:schemeClr val="tx1">
                    <a:lumMod val="65000"/>
                    <a:lumOff val="35000"/>
                  </a:schemeClr>
                </a:solidFill>
              </a:rPr>
              <a:t>Employee benefits.</a:t>
            </a:r>
          </a:p>
          <a:p>
            <a:r>
              <a:rPr lang="en-US" dirty="0" smtClean="0">
                <a:solidFill>
                  <a:schemeClr val="tx1">
                    <a:lumMod val="65000"/>
                    <a:lumOff val="35000"/>
                  </a:schemeClr>
                </a:solidFill>
              </a:rPr>
              <a:t>Website/app </a:t>
            </a:r>
            <a:r>
              <a:rPr lang="en-US" dirty="0">
                <a:solidFill>
                  <a:schemeClr val="tx1">
                    <a:lumMod val="65000"/>
                    <a:lumOff val="35000"/>
                  </a:schemeClr>
                </a:solidFill>
              </a:rPr>
              <a:t>development</a:t>
            </a:r>
          </a:p>
          <a:p>
            <a:r>
              <a:rPr lang="en-US" dirty="0">
                <a:solidFill>
                  <a:schemeClr val="tx1">
                    <a:lumMod val="65000"/>
                    <a:lumOff val="35000"/>
                  </a:schemeClr>
                </a:solidFill>
              </a:rPr>
              <a:t>Team hiring</a:t>
            </a:r>
          </a:p>
          <a:p>
            <a:r>
              <a:rPr lang="en-US" dirty="0">
                <a:solidFill>
                  <a:schemeClr val="tx1">
                    <a:lumMod val="65000"/>
                    <a:lumOff val="35000"/>
                  </a:schemeClr>
                </a:solidFill>
              </a:rPr>
              <a:t>Legal and consulting services for your startup</a:t>
            </a:r>
          </a:p>
          <a:p>
            <a:r>
              <a:rPr lang="en-US" dirty="0">
                <a:solidFill>
                  <a:schemeClr val="tx1">
                    <a:lumMod val="65000"/>
                    <a:lumOff val="35000"/>
                  </a:schemeClr>
                </a:solidFill>
              </a:rPr>
              <a:t>Licenses and certifications</a:t>
            </a:r>
          </a:p>
          <a:p>
            <a:r>
              <a:rPr lang="en-US" dirty="0">
                <a:solidFill>
                  <a:schemeClr val="tx1">
                    <a:lumMod val="65000"/>
                    <a:lumOff val="35000"/>
                  </a:schemeClr>
                </a:solidFill>
              </a:rPr>
              <a:t>Marketing and Sales</a:t>
            </a:r>
          </a:p>
          <a:p>
            <a:r>
              <a:rPr lang="en-US" dirty="0">
                <a:solidFill>
                  <a:schemeClr val="tx1">
                    <a:lumMod val="65000"/>
                    <a:lumOff val="35000"/>
                  </a:schemeClr>
                </a:solidFill>
              </a:rPr>
              <a:t>Office space and other </a:t>
            </a: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smtClean="0">
                <a:solidFill>
                  <a:schemeClr val="tx1">
                    <a:lumMod val="65000"/>
                    <a:lumOff val="35000"/>
                  </a:schemeClr>
                </a:solidFill>
              </a:rPr>
              <a:t>admin </a:t>
            </a:r>
            <a:r>
              <a:rPr lang="en-US" dirty="0">
                <a:solidFill>
                  <a:schemeClr val="tx1">
                    <a:lumMod val="65000"/>
                    <a:lumOff val="35000"/>
                  </a:schemeClr>
                </a:solidFill>
              </a:rPr>
              <a:t>expenses</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7174507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PRISM</a:t>
            </a:r>
            <a:endParaRPr lang="en-IN" dirty="0"/>
          </a:p>
        </p:txBody>
      </p:sp>
      <p:sp>
        <p:nvSpPr>
          <p:cNvPr id="3" name="Content Placeholder 2"/>
          <p:cNvSpPr>
            <a:spLocks noGrp="1"/>
          </p:cNvSpPr>
          <p:nvPr>
            <p:ph idx="1"/>
          </p:nvPr>
        </p:nvSpPr>
        <p:spPr>
          <a:xfrm>
            <a:off x="838200" y="2011680"/>
            <a:ext cx="10515600" cy="3317966"/>
          </a:xfrm>
        </p:spPr>
        <p:txBody>
          <a:bodyPr>
            <a:normAutofit/>
          </a:bodyPr>
          <a:lstStyle/>
          <a:p>
            <a:r>
              <a:rPr lang="en-US" dirty="0"/>
              <a:t>Category-II: Fabrication of working model/process know-how/ testing and trial/patenting/technology transfer etc. (Innovation Incubation)</a:t>
            </a:r>
          </a:p>
          <a:p>
            <a:pPr lvl="1"/>
            <a:r>
              <a:rPr lang="en-US" b="1" dirty="0">
                <a:solidFill>
                  <a:srgbClr val="0070C0"/>
                </a:solidFill>
              </a:rPr>
              <a:t>For fabrication, refinement and validation of prototypes. </a:t>
            </a:r>
          </a:p>
          <a:p>
            <a:pPr lvl="1"/>
            <a:r>
              <a:rPr lang="en-US" b="1" dirty="0">
                <a:solidFill>
                  <a:srgbClr val="0070C0"/>
                </a:solidFill>
              </a:rPr>
              <a:t>Any Indian national can apply.</a:t>
            </a:r>
          </a:p>
          <a:p>
            <a:pPr lvl="1"/>
            <a:r>
              <a:rPr lang="en-US" b="1" dirty="0">
                <a:solidFill>
                  <a:srgbClr val="0070C0"/>
                </a:solidFill>
              </a:rPr>
              <a:t>Maximum support ₹20.00 lakh (subject to 90% of the total requirement).</a:t>
            </a:r>
          </a:p>
          <a:p>
            <a:pPr lvl="1"/>
            <a:r>
              <a:rPr lang="en-US" b="1" dirty="0">
                <a:solidFill>
                  <a:srgbClr val="0070C0"/>
                </a:solidFill>
              </a:rPr>
              <a:t>Form: Grant (no repayment obligation).</a:t>
            </a:r>
          </a:p>
          <a:p>
            <a:endParaRPr lang="en-IN" dirty="0"/>
          </a:p>
        </p:txBody>
      </p:sp>
      <p:sp>
        <p:nvSpPr>
          <p:cNvPr id="4" name="TextBox 3"/>
          <p:cNvSpPr txBox="1"/>
          <p:nvPr/>
        </p:nvSpPr>
        <p:spPr>
          <a:xfrm>
            <a:off x="838200" y="1351054"/>
            <a:ext cx="5074920" cy="523220"/>
          </a:xfrm>
          <a:prstGeom prst="rect">
            <a:avLst/>
          </a:prstGeom>
          <a:noFill/>
        </p:spPr>
        <p:txBody>
          <a:bodyPr wrap="square" rtlCol="0">
            <a:spAutoFit/>
          </a:bodyPr>
          <a:lstStyle/>
          <a:p>
            <a:r>
              <a:rPr lang="en-US" sz="2800" b="1" dirty="0">
                <a:solidFill>
                  <a:srgbClr val="C00000"/>
                </a:solidFill>
              </a:rPr>
              <a:t>Phase - </a:t>
            </a:r>
            <a:r>
              <a:rPr lang="en-US" sz="2800" b="1" dirty="0" smtClean="0">
                <a:solidFill>
                  <a:srgbClr val="C00000"/>
                </a:solidFill>
              </a:rPr>
              <a:t>I</a:t>
            </a:r>
            <a:endParaRPr lang="en-IN" sz="2800" b="1" dirty="0">
              <a:solidFill>
                <a:srgbClr val="C00000"/>
              </a:solidFil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140</a:t>
            </a:fld>
            <a:endParaRPr lang="en-US"/>
          </a:p>
        </p:txBody>
      </p:sp>
    </p:spTree>
    <p:extLst>
      <p:ext uri="{BB962C8B-B14F-4D97-AF65-F5344CB8AC3E}">
        <p14:creationId xmlns:p14="http://schemas.microsoft.com/office/powerpoint/2010/main" val="120676685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PRISM</a:t>
            </a:r>
            <a:endParaRPr lang="en-IN" dirty="0"/>
          </a:p>
        </p:txBody>
      </p:sp>
      <p:sp>
        <p:nvSpPr>
          <p:cNvPr id="3" name="Content Placeholder 2"/>
          <p:cNvSpPr>
            <a:spLocks noGrp="1"/>
          </p:cNvSpPr>
          <p:nvPr>
            <p:ph idx="1"/>
          </p:nvPr>
        </p:nvSpPr>
        <p:spPr>
          <a:xfrm>
            <a:off x="293451" y="2019767"/>
            <a:ext cx="10515600" cy="4351338"/>
          </a:xfrm>
        </p:spPr>
        <p:txBody>
          <a:bodyPr/>
          <a:lstStyle/>
          <a:p>
            <a:r>
              <a:rPr lang="en-IN" dirty="0"/>
              <a:t>Enterprise Incubation </a:t>
            </a:r>
            <a:endParaRPr lang="en-US" dirty="0"/>
          </a:p>
          <a:p>
            <a:pPr lvl="1"/>
            <a:r>
              <a:rPr lang="en-US" b="1" dirty="0">
                <a:solidFill>
                  <a:srgbClr val="0070C0"/>
                </a:solidFill>
              </a:rPr>
              <a:t>The support is for scaling up technology based innovations, patenting/design registration/trademark registry/ technology transfer to develop a marketable product/process towards enterprise creation. </a:t>
            </a:r>
          </a:p>
          <a:p>
            <a:pPr lvl="1"/>
            <a:r>
              <a:rPr lang="en-US" b="1" dirty="0">
                <a:solidFill>
                  <a:srgbClr val="002060"/>
                </a:solidFill>
              </a:rPr>
              <a:t>Successful PRISM innovators or those who have received assistance from any other government scheme and demonstrated success.</a:t>
            </a:r>
          </a:p>
          <a:p>
            <a:pPr lvl="1"/>
            <a:r>
              <a:rPr lang="en-US" b="1" dirty="0">
                <a:solidFill>
                  <a:srgbClr val="0070C0"/>
                </a:solidFill>
              </a:rPr>
              <a:t>Maximum support ₹50.00 lakh (subject to 50% of the total project cost).</a:t>
            </a:r>
          </a:p>
          <a:p>
            <a:pPr lvl="1"/>
            <a:r>
              <a:rPr lang="en-US" b="1" dirty="0">
                <a:solidFill>
                  <a:srgbClr val="002060"/>
                </a:solidFill>
              </a:rPr>
              <a:t>Form: Grant (no repayment obligation).</a:t>
            </a:r>
          </a:p>
          <a:p>
            <a:endParaRPr lang="en-IN" dirty="0"/>
          </a:p>
        </p:txBody>
      </p:sp>
      <p:sp>
        <p:nvSpPr>
          <p:cNvPr id="4" name="TextBox 3"/>
          <p:cNvSpPr txBox="1"/>
          <p:nvPr/>
        </p:nvSpPr>
        <p:spPr>
          <a:xfrm>
            <a:off x="838200" y="1496547"/>
            <a:ext cx="5074920" cy="523220"/>
          </a:xfrm>
          <a:prstGeom prst="rect">
            <a:avLst/>
          </a:prstGeom>
          <a:noFill/>
        </p:spPr>
        <p:txBody>
          <a:bodyPr wrap="square" rtlCol="0">
            <a:spAutoFit/>
          </a:bodyPr>
          <a:lstStyle/>
          <a:p>
            <a:r>
              <a:rPr lang="en-US" sz="2800" b="1" dirty="0">
                <a:solidFill>
                  <a:srgbClr val="C00000"/>
                </a:solidFill>
              </a:rPr>
              <a:t>Phase - II</a:t>
            </a:r>
            <a:endParaRPr lang="en-IN" sz="2800" b="1" dirty="0">
              <a:solidFill>
                <a:srgbClr val="C00000"/>
              </a:solidFil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141</a:t>
            </a:fld>
            <a:endParaRPr lang="en-US"/>
          </a:p>
        </p:txBody>
      </p:sp>
    </p:spTree>
    <p:extLst>
      <p:ext uri="{BB962C8B-B14F-4D97-AF65-F5344CB8AC3E}">
        <p14:creationId xmlns:p14="http://schemas.microsoft.com/office/powerpoint/2010/main" val="158229338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PACE - Patent Acquisition and Collaborative Research and Technology Development - </a:t>
            </a:r>
            <a:r>
              <a:rPr lang="en-IN" dirty="0" err="1"/>
              <a:t>DSIR</a:t>
            </a:r>
            <a:endParaRPr lang="en-US" dirty="0"/>
          </a:p>
        </p:txBody>
      </p:sp>
      <p:sp>
        <p:nvSpPr>
          <p:cNvPr id="3" name="Content Placeholder 2"/>
          <p:cNvSpPr>
            <a:spLocks noGrp="1"/>
          </p:cNvSpPr>
          <p:nvPr>
            <p:ph idx="1"/>
          </p:nvPr>
        </p:nvSpPr>
        <p:spPr>
          <a:xfrm>
            <a:off x="137809" y="1690688"/>
            <a:ext cx="10515600" cy="4351338"/>
          </a:xfrm>
        </p:spPr>
        <p:txBody>
          <a:bodyPr/>
          <a:lstStyle/>
          <a:p>
            <a:r>
              <a:rPr lang="en-IN" dirty="0"/>
              <a:t>The scheme supports development and /or adoption of new technologies or creative/innovative application to solve unmet needs of industry.</a:t>
            </a:r>
          </a:p>
          <a:p>
            <a:r>
              <a:rPr lang="en-IN" dirty="0"/>
              <a:t>For projects in collaboration with R&amp;D organization/ academic institution/ university, support is up to 100% of the project cost.</a:t>
            </a:r>
          </a:p>
          <a:p>
            <a:r>
              <a:rPr lang="en-IN" dirty="0"/>
              <a:t>For projects of industry alone, support is up to 50% of the project cost in the form of secured loan.</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142</a:t>
            </a:fld>
            <a:endParaRPr lang="en-US"/>
          </a:p>
        </p:txBody>
      </p:sp>
    </p:spTree>
    <p:extLst>
      <p:ext uri="{BB962C8B-B14F-4D97-AF65-F5344CB8AC3E}">
        <p14:creationId xmlns:p14="http://schemas.microsoft.com/office/powerpoint/2010/main" val="27798898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808" y="365125"/>
            <a:ext cx="3679117" cy="2862169"/>
          </a:xfrm>
        </p:spPr>
        <p:txBody>
          <a:bodyPr>
            <a:normAutofit/>
          </a:bodyPr>
          <a:lstStyle/>
          <a:p>
            <a:r>
              <a:rPr lang="en-US" dirty="0"/>
              <a:t>SRIJAN </a:t>
            </a:r>
            <a:r>
              <a:rPr lang="en-US" sz="3200" dirty="0"/>
              <a:t>by</a:t>
            </a:r>
            <a:r>
              <a:rPr lang="en-US" dirty="0"/>
              <a:t/>
            </a:r>
            <a:br>
              <a:rPr lang="en-US" dirty="0"/>
            </a:br>
            <a:r>
              <a:rPr lang="en-US" dirty="0"/>
              <a:t>TIFAC &amp; SIDBI</a:t>
            </a:r>
            <a:endParaRPr lang="en-I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848" y="386238"/>
            <a:ext cx="7400219" cy="568211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464" y="2620072"/>
            <a:ext cx="3463964" cy="1172216"/>
          </a:xfrm>
          <a:prstGeom prst="rect">
            <a:avLst/>
          </a:prstGeom>
          <a:solidFill>
            <a:srgbClr val="002060"/>
          </a:solidFill>
        </p:spPr>
      </p:pic>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143</a:t>
            </a:fld>
            <a:endParaRPr lang="en-US"/>
          </a:p>
        </p:txBody>
      </p:sp>
    </p:spTree>
    <p:extLst>
      <p:ext uri="{BB962C8B-B14F-4D97-AF65-F5344CB8AC3E}">
        <p14:creationId xmlns:p14="http://schemas.microsoft.com/office/powerpoint/2010/main" val="144049990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lstStyle/>
          <a:p>
            <a:r>
              <a:rPr lang="en-US" dirty="0"/>
              <a:t>SRIJAN</a:t>
            </a:r>
            <a:endParaRPr lang="en-IN" dirty="0"/>
          </a:p>
        </p:txBody>
      </p:sp>
      <p:sp>
        <p:nvSpPr>
          <p:cNvPr id="3" name="Content Placeholder 2"/>
          <p:cNvSpPr>
            <a:spLocks noGrp="1"/>
          </p:cNvSpPr>
          <p:nvPr>
            <p:ph idx="1"/>
          </p:nvPr>
        </p:nvSpPr>
        <p:spPr>
          <a:xfrm>
            <a:off x="0" y="1075879"/>
            <a:ext cx="10620983" cy="4351338"/>
          </a:xfrm>
        </p:spPr>
        <p:txBody>
          <a:bodyPr>
            <a:normAutofit/>
          </a:bodyPr>
          <a:lstStyle/>
          <a:p>
            <a:r>
              <a:rPr lang="en-US" dirty="0"/>
              <a:t>Loan assistance is not more than </a:t>
            </a:r>
            <a:r>
              <a:rPr lang="en-US" dirty="0" err="1"/>
              <a:t>Rs</a:t>
            </a:r>
            <a:r>
              <a:rPr lang="en-US" dirty="0"/>
              <a:t>. 10 million for each project. </a:t>
            </a:r>
            <a:endParaRPr lang="en-IN" dirty="0"/>
          </a:p>
          <a:p>
            <a:r>
              <a:rPr lang="en-US" dirty="0"/>
              <a:t>This is development loan on soft terms &amp; conditions.</a:t>
            </a:r>
          </a:p>
          <a:p>
            <a:r>
              <a:rPr lang="en-US" dirty="0"/>
              <a:t>The interest rate is not more than 5% per annum (simple).  </a:t>
            </a:r>
          </a:p>
          <a:p>
            <a:r>
              <a:rPr lang="en-US" dirty="0"/>
              <a:t>The repayment shall commence within one year after the project completion and shall be fully repaid in five years. </a:t>
            </a:r>
          </a:p>
          <a:p>
            <a:r>
              <a:rPr lang="en-US" dirty="0"/>
              <a:t>The duration of the project should not normally exceed 18 months. </a:t>
            </a:r>
          </a:p>
          <a:p>
            <a:r>
              <a:rPr lang="en-US" dirty="0"/>
              <a:t>The soft loan is limited to maximum 80% of the estimated </a:t>
            </a:r>
            <a:r>
              <a:rPr lang="en-US" dirty="0" smtClean="0"/>
              <a:t/>
            </a:r>
            <a:br>
              <a:rPr lang="en-US" dirty="0" smtClean="0"/>
            </a:br>
            <a:r>
              <a:rPr lang="en-US" dirty="0" smtClean="0"/>
              <a:t>project </a:t>
            </a:r>
            <a:r>
              <a:rPr lang="en-US" dirty="0"/>
              <a:t>cost and the promoter has to contribute minimum 20%.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144</a:t>
            </a:fld>
            <a:endParaRPr lang="en-US"/>
          </a:p>
        </p:txBody>
      </p:sp>
    </p:spTree>
    <p:extLst>
      <p:ext uri="{BB962C8B-B14F-4D97-AF65-F5344CB8AC3E}">
        <p14:creationId xmlns:p14="http://schemas.microsoft.com/office/powerpoint/2010/main" val="318098209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275" t="6548" r="14216" b="4762"/>
          <a:stretch/>
        </p:blipFill>
        <p:spPr bwMode="auto">
          <a:xfrm>
            <a:off x="739302" y="0"/>
            <a:ext cx="9916975" cy="6487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145</a:t>
            </a:fld>
            <a:endParaRPr lang="en-US"/>
          </a:p>
        </p:txBody>
      </p:sp>
    </p:spTree>
    <p:extLst>
      <p:ext uri="{BB962C8B-B14F-4D97-AF65-F5344CB8AC3E}">
        <p14:creationId xmlns:p14="http://schemas.microsoft.com/office/powerpoint/2010/main" val="42804820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Funds for Prototyping</a:t>
            </a:r>
          </a:p>
        </p:txBody>
      </p:sp>
      <p:sp>
        <p:nvSpPr>
          <p:cNvPr id="3" name="Content Placeholder 2"/>
          <p:cNvSpPr>
            <a:spLocks noGrp="1"/>
          </p:cNvSpPr>
          <p:nvPr>
            <p:ph idx="1"/>
          </p:nvPr>
        </p:nvSpPr>
        <p:spPr>
          <a:xfrm>
            <a:off x="595008" y="1348969"/>
            <a:ext cx="10515600" cy="2746376"/>
          </a:xfrm>
        </p:spPr>
        <p:txBody>
          <a:bodyPr>
            <a:normAutofit/>
          </a:bodyPr>
          <a:lstStyle/>
          <a:p>
            <a:pPr marL="0" indent="0">
              <a:buNone/>
            </a:pPr>
            <a:r>
              <a:rPr lang="en-US" dirty="0"/>
              <a:t>Besides the schemes of </a:t>
            </a:r>
            <a:r>
              <a:rPr lang="en-US" dirty="0" err="1"/>
              <a:t>DSIR</a:t>
            </a:r>
            <a:r>
              <a:rPr lang="en-US" dirty="0"/>
              <a:t> and </a:t>
            </a:r>
            <a:r>
              <a:rPr lang="en-US" dirty="0" err="1"/>
              <a:t>TIFAC</a:t>
            </a:r>
            <a:r>
              <a:rPr lang="en-US" dirty="0"/>
              <a:t>, several startup funds launched by the Government of India and is administered  through the Ministry of Small &amp; Medium Enterprises (MSME). </a:t>
            </a:r>
          </a:p>
          <a:p>
            <a:pPr marL="0" indent="0">
              <a:buNone/>
            </a:pPr>
            <a:r>
              <a:rPr lang="en-US" dirty="0" err="1"/>
              <a:t>MSME</a:t>
            </a:r>
            <a:r>
              <a:rPr lang="en-US" dirty="0"/>
              <a:t> has many funding schemes to support startups (</a:t>
            </a:r>
            <a:r>
              <a:rPr lang="en-US" dirty="0">
                <a:hlinkClick r:id="rId3"/>
              </a:rPr>
              <a:t>http://msme.gov.in/</a:t>
            </a:r>
            <a:r>
              <a:rPr lang="en-US" dirty="0"/>
              <a:t> ). </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146</a:t>
            </a:fld>
            <a:endParaRPr lang="en-US"/>
          </a:p>
        </p:txBody>
      </p:sp>
    </p:spTree>
    <p:extLst>
      <p:ext uri="{BB962C8B-B14F-4D97-AF65-F5344CB8AC3E}">
        <p14:creationId xmlns:p14="http://schemas.microsoft.com/office/powerpoint/2010/main" val="225820976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578224" y="1314637"/>
            <a:ext cx="10515600" cy="4351338"/>
          </a:xfrm>
        </p:spPr>
        <p:txBody>
          <a:bodyPr/>
          <a:lstStyle/>
          <a:p>
            <a:r>
              <a:rPr lang="en-US" dirty="0"/>
              <a:t>Atal Incubation Centers (AIC)</a:t>
            </a:r>
          </a:p>
          <a:p>
            <a:r>
              <a:rPr lang="en-US" dirty="0"/>
              <a:t>Atal Innovation Mission (AIM)</a:t>
            </a:r>
          </a:p>
          <a:p>
            <a:r>
              <a:rPr lang="en-IN" dirty="0"/>
              <a:t>AIM will provide a grant-in-aid of INR 10 Cr to each AIC for a maximum of five </a:t>
            </a:r>
            <a:r>
              <a:rPr lang="en-IN" dirty="0" smtClean="0"/>
              <a:t>years </a:t>
            </a:r>
            <a:r>
              <a:rPr lang="en-US" dirty="0" smtClean="0"/>
              <a:t>to </a:t>
            </a:r>
            <a:r>
              <a:rPr lang="en-US" dirty="0"/>
              <a:t>cover the capital and operational expenditures to establish the AIC. </a:t>
            </a:r>
            <a:endParaRPr lang="en-US" dirty="0" smtClean="0"/>
          </a:p>
          <a:p>
            <a:r>
              <a:rPr lang="en-US" dirty="0" smtClean="0"/>
              <a:t>The </a:t>
            </a:r>
            <a:r>
              <a:rPr lang="en-US" dirty="0"/>
              <a:t>applicant would have to provide at least 10,000 </a:t>
            </a:r>
            <a:r>
              <a:rPr lang="en-US" dirty="0" err="1" smtClean="0"/>
              <a:t>sq.m</a:t>
            </a:r>
            <a:r>
              <a:rPr lang="en-US" dirty="0" smtClean="0"/>
              <a:t>. </a:t>
            </a:r>
            <a:br>
              <a:rPr lang="en-US" dirty="0" smtClean="0"/>
            </a:br>
            <a:r>
              <a:rPr lang="en-US" dirty="0" smtClean="0"/>
              <a:t>space</a:t>
            </a:r>
            <a:endParaRPr lang="en-IN" dirty="0"/>
          </a:p>
          <a:p>
            <a:r>
              <a:rPr lang="en-IN" dirty="0" smtClean="0"/>
              <a:t>https</a:t>
            </a:r>
            <a:r>
              <a:rPr lang="en-IN" dirty="0"/>
              <a:t>://aim.gov.in/atal-incubation-centres.php</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147</a:t>
            </a:fld>
            <a:endParaRPr lang="en-US"/>
          </a:p>
        </p:txBody>
      </p:sp>
    </p:spTree>
    <p:extLst>
      <p:ext uri="{BB962C8B-B14F-4D97-AF65-F5344CB8AC3E}">
        <p14:creationId xmlns:p14="http://schemas.microsoft.com/office/powerpoint/2010/main" val="210070685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153" y="504092"/>
            <a:ext cx="11031415" cy="1216261"/>
          </a:xfrm>
        </p:spPr>
        <p:style>
          <a:lnRef idx="0">
            <a:schemeClr val="accent1"/>
          </a:lnRef>
          <a:fillRef idx="3">
            <a:schemeClr val="accent1"/>
          </a:fillRef>
          <a:effectRef idx="3">
            <a:schemeClr val="accent1"/>
          </a:effectRef>
          <a:fontRef idx="minor">
            <a:schemeClr val="lt1"/>
          </a:fontRef>
        </p:style>
        <p:txBody>
          <a:bodyPr>
            <a:normAutofit/>
          </a:bodyPr>
          <a:lstStyle/>
          <a:p>
            <a:r>
              <a:rPr lang="en-US" dirty="0" err="1"/>
              <a:t>SBIRI</a:t>
            </a:r>
            <a:r>
              <a:rPr lang="en-US" dirty="0"/>
              <a:t> of </a:t>
            </a:r>
            <a:r>
              <a:rPr lang="en-IN" dirty="0"/>
              <a:t>Biotechnology Industry Research Assistance Council (</a:t>
            </a:r>
            <a:r>
              <a:rPr lang="en-IN" dirty="0" err="1"/>
              <a:t>BIRAC</a:t>
            </a:r>
            <a:r>
              <a:rPr lang="en-IN" dirty="0"/>
              <a:t>) under</a:t>
            </a:r>
            <a:r>
              <a:rPr lang="en-US" dirty="0"/>
              <a:t> DBT</a:t>
            </a:r>
          </a:p>
        </p:txBody>
      </p:sp>
      <p:sp>
        <p:nvSpPr>
          <p:cNvPr id="3" name="Content Placeholder 2"/>
          <p:cNvSpPr>
            <a:spLocks noGrp="1"/>
          </p:cNvSpPr>
          <p:nvPr>
            <p:ph idx="1"/>
          </p:nvPr>
        </p:nvSpPr>
        <p:spPr>
          <a:xfrm>
            <a:off x="69092" y="1846689"/>
            <a:ext cx="10433538" cy="4874786"/>
          </a:xfrm>
        </p:spPr>
        <p:txBody>
          <a:bodyPr>
            <a:normAutofit/>
          </a:bodyPr>
          <a:lstStyle/>
          <a:p>
            <a:r>
              <a:rPr lang="en-IN" sz="2400" b="1" dirty="0" err="1"/>
              <a:t>SBIRI</a:t>
            </a:r>
            <a:r>
              <a:rPr lang="en-IN" sz="2400" b="1" dirty="0"/>
              <a:t> : </a:t>
            </a:r>
            <a:r>
              <a:rPr lang="en-IN" sz="2400" dirty="0"/>
              <a:t> The following structure of funding will be available to industry depending on the project cost and own resources brought in by the promoter to the project.</a:t>
            </a:r>
          </a:p>
          <a:p>
            <a:r>
              <a:rPr lang="en-IN" sz="2400" dirty="0"/>
              <a:t>If the actual project cost is up to </a:t>
            </a:r>
            <a:r>
              <a:rPr lang="en-IN" sz="2400" b="1" dirty="0" err="1">
                <a:solidFill>
                  <a:srgbClr val="00B0F0"/>
                </a:solidFill>
              </a:rPr>
              <a:t>Rs</a:t>
            </a:r>
            <a:r>
              <a:rPr lang="en-IN" sz="2400" b="1" dirty="0">
                <a:solidFill>
                  <a:srgbClr val="00B0F0"/>
                </a:solidFill>
              </a:rPr>
              <a:t>. 25 lakhs, 80% of the project cost</a:t>
            </a:r>
            <a:r>
              <a:rPr lang="en-IN" sz="2400" dirty="0">
                <a:solidFill>
                  <a:srgbClr val="00B0F0"/>
                </a:solidFill>
              </a:rPr>
              <a:t> </a:t>
            </a:r>
            <a:r>
              <a:rPr lang="en-IN" sz="2400" dirty="0"/>
              <a:t>will be available as a </a:t>
            </a:r>
            <a:r>
              <a:rPr lang="en-IN" sz="2400" b="1" dirty="0">
                <a:solidFill>
                  <a:srgbClr val="00B050"/>
                </a:solidFill>
              </a:rPr>
              <a:t>government grant.</a:t>
            </a:r>
          </a:p>
          <a:p>
            <a:r>
              <a:rPr lang="en-IN" sz="2400" dirty="0"/>
              <a:t>If the actual project cost is between </a:t>
            </a:r>
            <a:r>
              <a:rPr lang="en-IN" sz="2400" dirty="0" err="1">
                <a:solidFill>
                  <a:srgbClr val="00B0F0"/>
                </a:solidFill>
              </a:rPr>
              <a:t>Rs</a:t>
            </a:r>
            <a:r>
              <a:rPr lang="en-IN" sz="2400" dirty="0">
                <a:solidFill>
                  <a:srgbClr val="00B0F0"/>
                </a:solidFill>
              </a:rPr>
              <a:t>. 25 lakhs and </a:t>
            </a:r>
            <a:r>
              <a:rPr lang="en-IN" sz="2400" dirty="0" err="1">
                <a:solidFill>
                  <a:srgbClr val="00B0F0"/>
                </a:solidFill>
              </a:rPr>
              <a:t>Rs</a:t>
            </a:r>
            <a:r>
              <a:rPr lang="en-IN" sz="2400" dirty="0">
                <a:solidFill>
                  <a:srgbClr val="00B0F0"/>
                </a:solidFill>
              </a:rPr>
              <a:t>. 100 lakhs, 50% of the project cost </a:t>
            </a:r>
            <a:r>
              <a:rPr lang="en-IN" sz="2400" dirty="0"/>
              <a:t>will be available </a:t>
            </a:r>
            <a:r>
              <a:rPr lang="en-IN" sz="2400" b="1" dirty="0">
                <a:solidFill>
                  <a:srgbClr val="00B050"/>
                </a:solidFill>
              </a:rPr>
              <a:t>as government grant</a:t>
            </a:r>
            <a:r>
              <a:rPr lang="en-IN" sz="2400" dirty="0"/>
              <a:t> subject to a minimum of </a:t>
            </a:r>
            <a:r>
              <a:rPr lang="en-IN" sz="2400" dirty="0" err="1"/>
              <a:t>Rs</a:t>
            </a:r>
            <a:r>
              <a:rPr lang="en-IN" sz="2400" dirty="0"/>
              <a:t>. 20 lakhs and maximum of </a:t>
            </a:r>
            <a:r>
              <a:rPr lang="en-IN" sz="2400" dirty="0" smtClean="0"/>
              <a:t>₹50 </a:t>
            </a:r>
            <a:r>
              <a:rPr lang="en-IN" sz="2400" dirty="0"/>
              <a:t>lakhs.</a:t>
            </a:r>
          </a:p>
          <a:p>
            <a:r>
              <a:rPr lang="en-IN" sz="2400" dirty="0"/>
              <a:t>Higher grant is available for collaborative </a:t>
            </a:r>
            <a:r>
              <a:rPr lang="en-IN" sz="2400" dirty="0" smtClean="0"/>
              <a:t>research project.</a:t>
            </a:r>
            <a:endParaRPr lang="en-IN" sz="24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148</a:t>
            </a:fld>
            <a:endParaRPr lang="en-US"/>
          </a:p>
        </p:txBody>
      </p:sp>
    </p:spTree>
    <p:extLst>
      <p:ext uri="{BB962C8B-B14F-4D97-AF65-F5344CB8AC3E}">
        <p14:creationId xmlns:p14="http://schemas.microsoft.com/office/powerpoint/2010/main" val="166534072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Biotechnology Industry Research Assistance Council (</a:t>
            </a:r>
            <a:r>
              <a:rPr lang="en-IN" dirty="0" err="1"/>
              <a:t>BIRAC</a:t>
            </a:r>
            <a:r>
              <a:rPr lang="en-IN" dirty="0"/>
              <a:t>) </a:t>
            </a:r>
            <a:endParaRPr lang="en-US" dirty="0"/>
          </a:p>
        </p:txBody>
      </p:sp>
      <p:sp>
        <p:nvSpPr>
          <p:cNvPr id="3" name="Content Placeholder 2"/>
          <p:cNvSpPr>
            <a:spLocks noGrp="1"/>
          </p:cNvSpPr>
          <p:nvPr>
            <p:ph idx="1"/>
          </p:nvPr>
        </p:nvSpPr>
        <p:spPr/>
        <p:txBody>
          <a:bodyPr/>
          <a:lstStyle/>
          <a:p>
            <a:r>
              <a:rPr lang="en-IN" dirty="0"/>
              <a:t>SEED - Sustainable Entrepreneurship and Enterprise Development Fund to incubators</a:t>
            </a:r>
          </a:p>
          <a:p>
            <a:r>
              <a:rPr lang="en-IN" dirty="0"/>
              <a:t>ACE – Accelerating Entrepreneurs’ Fund [Fund of Funds</a:t>
            </a:r>
            <a:r>
              <a:rPr lang="en-IN" dirty="0" smtClean="0"/>
              <a:t>]</a:t>
            </a:r>
          </a:p>
          <a:p>
            <a:r>
              <a:rPr lang="en-US" dirty="0" smtClean="0"/>
              <a:t>NABARD – fund for incubation agro-based startups.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149</a:t>
            </a:fld>
            <a:endParaRPr lang="en-US"/>
          </a:p>
        </p:txBody>
      </p:sp>
      <p:sp>
        <p:nvSpPr>
          <p:cNvPr id="4" name="Rectangle 3"/>
          <p:cNvSpPr/>
          <p:nvPr/>
        </p:nvSpPr>
        <p:spPr>
          <a:xfrm>
            <a:off x="1380565" y="4001294"/>
            <a:ext cx="6096000" cy="2246769"/>
          </a:xfrm>
          <a:prstGeom prst="rect">
            <a:avLst/>
          </a:prstGeom>
        </p:spPr>
        <p:txBody>
          <a:bodyPr>
            <a:spAutoFit/>
          </a:bodyPr>
          <a:lstStyle/>
          <a:p>
            <a:r>
              <a:rPr lang="en-IN" sz="2800" dirty="0">
                <a:solidFill>
                  <a:srgbClr val="1A0DAB"/>
                </a:solidFill>
                <a:latin typeface="arial" panose="020B0604020202020204" pitchFamily="34" charset="0"/>
                <a:hlinkClick r:id="rId2"/>
              </a:rPr>
              <a:t/>
            </a:r>
            <a:br>
              <a:rPr lang="en-IN" sz="2800" dirty="0">
                <a:solidFill>
                  <a:srgbClr val="1A0DAB"/>
                </a:solidFill>
                <a:latin typeface="arial" panose="020B0604020202020204" pitchFamily="34" charset="0"/>
                <a:hlinkClick r:id="rId2"/>
              </a:rPr>
            </a:br>
            <a:r>
              <a:rPr lang="en-IN" sz="2800" dirty="0">
                <a:solidFill>
                  <a:srgbClr val="1A0DAB"/>
                </a:solidFill>
                <a:latin typeface="arial" panose="020B0604020202020204" pitchFamily="34" charset="0"/>
                <a:hlinkClick r:id="rId2"/>
              </a:rPr>
              <a:t>BIRAC Home</a:t>
            </a:r>
          </a:p>
          <a:p>
            <a:r>
              <a:rPr lang="en-IN" sz="2800" dirty="0">
                <a:solidFill>
                  <a:srgbClr val="202124"/>
                </a:solidFill>
                <a:latin typeface="arial" panose="020B0604020202020204" pitchFamily="34" charset="0"/>
                <a:hlinkClick r:id="rId2"/>
              </a:rPr>
              <a:t>www.birac.nic.in</a:t>
            </a:r>
            <a:endParaRPr lang="en-IN" sz="2800" dirty="0">
              <a:solidFill>
                <a:srgbClr val="1A0DAB"/>
              </a:solidFill>
              <a:latin typeface="arial" panose="020B0604020202020204" pitchFamily="34" charset="0"/>
              <a:hlinkClick r:id="rId2"/>
            </a:endParaRPr>
          </a:p>
          <a:p>
            <a:r>
              <a:rPr lang="en-IN" sz="2800" dirty="0"/>
              <a:t/>
            </a:r>
            <a:br>
              <a:rPr lang="en-IN" sz="2800" dirty="0"/>
            </a:br>
            <a:endParaRPr lang="en-IN" sz="2800" dirty="0"/>
          </a:p>
        </p:txBody>
      </p:sp>
    </p:spTree>
    <p:extLst>
      <p:ext uri="{BB962C8B-B14F-4D97-AF65-F5344CB8AC3E}">
        <p14:creationId xmlns:p14="http://schemas.microsoft.com/office/powerpoint/2010/main" val="2620846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and Uses of Capital</a:t>
            </a:r>
            <a:br>
              <a:rPr lang="en-US" dirty="0" smtClean="0"/>
            </a:br>
            <a:r>
              <a:rPr lang="en-US" dirty="0" smtClean="0"/>
              <a:t>Balance Sheet</a:t>
            </a:r>
            <a:endParaRPr lang="en-US" dirty="0"/>
          </a:p>
        </p:txBody>
      </p:sp>
      <p:sp>
        <p:nvSpPr>
          <p:cNvPr id="3" name="Text Placeholder 2"/>
          <p:cNvSpPr>
            <a:spLocks noGrp="1"/>
          </p:cNvSpPr>
          <p:nvPr>
            <p:ph type="body" idx="1"/>
          </p:nvPr>
        </p:nvSpPr>
        <p:spPr/>
        <p:txBody>
          <a:bodyPr numCol="2"/>
          <a:lstStyle/>
          <a:p>
            <a:pPr marL="114300" indent="0">
              <a:buNone/>
            </a:pPr>
            <a:r>
              <a:rPr lang="en-IN" dirty="0"/>
              <a:t>Assets</a:t>
            </a:r>
          </a:p>
          <a:p>
            <a:pPr marL="114300" indent="0">
              <a:buNone/>
            </a:pPr>
            <a:r>
              <a:rPr lang="en-IN" dirty="0"/>
              <a:t>Cash</a:t>
            </a:r>
          </a:p>
          <a:p>
            <a:pPr marL="114300" indent="0">
              <a:buNone/>
            </a:pPr>
            <a:r>
              <a:rPr lang="en-IN" dirty="0"/>
              <a:t>Trade receivables</a:t>
            </a:r>
          </a:p>
          <a:p>
            <a:pPr marL="114300" indent="0">
              <a:buNone/>
            </a:pPr>
            <a:r>
              <a:rPr lang="en-IN" dirty="0"/>
              <a:t>Inventory </a:t>
            </a:r>
          </a:p>
          <a:p>
            <a:pPr marL="114300" indent="0">
              <a:buNone/>
            </a:pPr>
            <a:r>
              <a:rPr lang="en-IN" dirty="0"/>
              <a:t>Land</a:t>
            </a:r>
          </a:p>
          <a:p>
            <a:pPr marL="114300" indent="0">
              <a:buNone/>
            </a:pPr>
            <a:r>
              <a:rPr lang="en-IN" dirty="0"/>
              <a:t>Building</a:t>
            </a:r>
          </a:p>
          <a:p>
            <a:pPr marL="114300" indent="0">
              <a:buNone/>
            </a:pPr>
            <a:r>
              <a:rPr lang="en-IN" dirty="0"/>
              <a:t>Machinery</a:t>
            </a:r>
            <a:endParaRPr lang="en-US" dirty="0"/>
          </a:p>
          <a:p>
            <a:pPr marL="114300" indent="0">
              <a:buNone/>
            </a:pPr>
            <a:endParaRPr lang="en-IN" dirty="0" smtClean="0"/>
          </a:p>
          <a:p>
            <a:pPr marL="114300" indent="0">
              <a:buNone/>
            </a:pPr>
            <a:r>
              <a:rPr lang="en-IN" dirty="0" smtClean="0"/>
              <a:t>Equity &amp; Liabilities</a:t>
            </a:r>
          </a:p>
          <a:p>
            <a:pPr marL="114300" indent="0">
              <a:buNone/>
            </a:pPr>
            <a:r>
              <a:rPr lang="en-IN" dirty="0" smtClean="0"/>
              <a:t>Equity capital</a:t>
            </a:r>
          </a:p>
          <a:p>
            <a:pPr marL="114300" indent="0">
              <a:buNone/>
            </a:pPr>
            <a:r>
              <a:rPr lang="en-IN" dirty="0" smtClean="0"/>
              <a:t>Reserves &amp; surplus</a:t>
            </a:r>
          </a:p>
          <a:p>
            <a:pPr marL="114300" indent="0">
              <a:buNone/>
            </a:pPr>
            <a:r>
              <a:rPr lang="en-IN" dirty="0" smtClean="0"/>
              <a:t>Preference capital</a:t>
            </a:r>
          </a:p>
          <a:p>
            <a:pPr marL="114300" indent="0">
              <a:buNone/>
            </a:pPr>
            <a:r>
              <a:rPr lang="en-IN" dirty="0" smtClean="0"/>
              <a:t>Trade payable</a:t>
            </a:r>
          </a:p>
          <a:p>
            <a:pPr marL="114300" indent="0">
              <a:buNone/>
            </a:pPr>
            <a:r>
              <a:rPr lang="en-IN" dirty="0" smtClean="0"/>
              <a:t>Short-term debt</a:t>
            </a:r>
          </a:p>
          <a:p>
            <a:pPr marL="114300" indent="0">
              <a:buNone/>
            </a:pPr>
            <a:r>
              <a:rPr lang="en-IN" dirty="0" smtClean="0"/>
              <a:t>Long-term debt</a:t>
            </a:r>
          </a:p>
          <a:p>
            <a:pPr marL="114300" indent="0">
              <a:buNone/>
            </a:pPr>
            <a:endParaRPr lang="en-IN" dirty="0"/>
          </a:p>
        </p:txBody>
      </p:sp>
      <p:cxnSp>
        <p:nvCxnSpPr>
          <p:cNvPr id="5" name="Straight Connector 4"/>
          <p:cNvCxnSpPr/>
          <p:nvPr/>
        </p:nvCxnSpPr>
        <p:spPr>
          <a:xfrm flipH="1">
            <a:off x="5760720" y="1682185"/>
            <a:ext cx="26125" cy="4351338"/>
          </a:xfrm>
          <a:prstGeom prst="line">
            <a:avLst/>
          </a:prstGeom>
        </p:spPr>
        <p:style>
          <a:lnRef idx="3">
            <a:schemeClr val="accent6"/>
          </a:lnRef>
          <a:fillRef idx="0">
            <a:schemeClr val="accent6"/>
          </a:fillRef>
          <a:effectRef idx="2">
            <a:schemeClr val="accent6"/>
          </a:effectRef>
          <a:fontRef idx="minor">
            <a:schemeClr val="tx1"/>
          </a:fontRef>
        </p:style>
      </p:cxnSp>
      <p:sp>
        <p:nvSpPr>
          <p:cNvPr id="7" name="Rounded Rectangle 6"/>
          <p:cNvSpPr/>
          <p:nvPr/>
        </p:nvSpPr>
        <p:spPr>
          <a:xfrm>
            <a:off x="6096000" y="2377440"/>
            <a:ext cx="2538549" cy="679269"/>
          </a:xfrm>
          <a:prstGeom prst="roundRect">
            <a:avLst/>
          </a:prstGeom>
          <a:gradFill>
            <a:gsLst>
              <a:gs pos="0">
                <a:schemeClr val="accent1">
                  <a:lumMod val="5000"/>
                  <a:lumOff val="95000"/>
                  <a:alpha val="0"/>
                </a:schemeClr>
              </a:gs>
              <a:gs pos="74000">
                <a:schemeClr val="accent1">
                  <a:lumMod val="45000"/>
                  <a:lumOff val="55000"/>
                  <a:alpha val="39000"/>
                </a:schemeClr>
              </a:gs>
              <a:gs pos="83000">
                <a:schemeClr val="accent1">
                  <a:lumMod val="45000"/>
                  <a:lumOff val="55000"/>
                  <a:alpha val="50000"/>
                </a:schemeClr>
              </a:gs>
              <a:gs pos="100000">
                <a:schemeClr val="accent5">
                  <a:lumMod val="50000"/>
                  <a:alpha val="3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37442160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More Government Schemes</a:t>
            </a:r>
          </a:p>
        </p:txBody>
      </p:sp>
      <p:sp>
        <p:nvSpPr>
          <p:cNvPr id="3" name="Content Placeholder 2"/>
          <p:cNvSpPr>
            <a:spLocks noGrp="1"/>
          </p:cNvSpPr>
          <p:nvPr>
            <p:ph idx="1"/>
          </p:nvPr>
        </p:nvSpPr>
        <p:spPr>
          <a:xfrm>
            <a:off x="200596" y="1237838"/>
            <a:ext cx="10515600" cy="4351338"/>
          </a:xfrm>
        </p:spPr>
        <p:txBody>
          <a:bodyPr>
            <a:normAutofit fontScale="92500"/>
          </a:bodyPr>
          <a:lstStyle/>
          <a:p>
            <a:r>
              <a:rPr lang="en-US" dirty="0"/>
              <a:t>Hardly 5% of MSMEs have access to formal credit. There is almost no possibility of getting credit at idea or early stage of startup.</a:t>
            </a:r>
          </a:p>
          <a:p>
            <a:r>
              <a:rPr lang="en-US" dirty="0"/>
              <a:t>Indian government has recently rolled out initiatives to offer business loans for startups and MSMEs through authorized channels. </a:t>
            </a:r>
          </a:p>
          <a:p>
            <a:r>
              <a:rPr lang="en-US" dirty="0"/>
              <a:t>One of the important ones was the recently-launched 59-minute loan platform enabling online easy access to credit for </a:t>
            </a:r>
            <a:r>
              <a:rPr lang="en-US" dirty="0" err="1"/>
              <a:t>MSMEs</a:t>
            </a:r>
            <a:r>
              <a:rPr lang="en-US" dirty="0"/>
              <a:t>.</a:t>
            </a:r>
          </a:p>
          <a:p>
            <a:r>
              <a:rPr lang="en-US" dirty="0"/>
              <a:t>Furthermore, the Small Industries Development Bank of India (SIDBI) has started lending to companies directly </a:t>
            </a:r>
            <a:r>
              <a:rPr lang="en-US" dirty="0" smtClean="0"/>
              <a:t>bypassing banks</a:t>
            </a:r>
            <a:r>
              <a:rPr lang="en-US" dirty="0"/>
              <a:t>. </a:t>
            </a:r>
          </a:p>
          <a:p>
            <a:r>
              <a:rPr lang="en-US" dirty="0"/>
              <a:t>The interest rate on these loans is at least 300 basis </a:t>
            </a:r>
            <a:br>
              <a:rPr lang="en-US" dirty="0"/>
            </a:br>
            <a:r>
              <a:rPr lang="en-US" dirty="0"/>
              <a:t>points lower than the usual rates. </a:t>
            </a:r>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150</a:t>
            </a:fld>
            <a:endParaRPr lang="en-US"/>
          </a:p>
        </p:txBody>
      </p:sp>
    </p:spTree>
    <p:extLst>
      <p:ext uri="{BB962C8B-B14F-4D97-AF65-F5344CB8AC3E}">
        <p14:creationId xmlns:p14="http://schemas.microsoft.com/office/powerpoint/2010/main" val="225869393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328" y="637309"/>
            <a:ext cx="10515600" cy="4671436"/>
          </a:xfrm>
        </p:spPr>
        <p:txBody>
          <a:bodyPr/>
          <a:lstStyle/>
          <a:p>
            <a:r>
              <a:rPr lang="en-US" dirty="0"/>
              <a:t>The initiative aims to automate various processes to loan appraisal in such a way that one gets an eligibility letter, in-principle approval in less than 60 minutes and chooses the bank that one may prefer to ease access to credit to smaller and micro enterprises.</a:t>
            </a:r>
          </a:p>
          <a:p>
            <a:r>
              <a:rPr lang="en-US" dirty="0"/>
              <a:t>You update your credential online, choose the bank you prefer, and receive an in principle approval in 59 minutes.</a:t>
            </a:r>
          </a:p>
          <a:p>
            <a:r>
              <a:rPr lang="en-US" dirty="0"/>
              <a:t>Actual sanction is expected within 7 to 8 days. Interest rate starts at 8%.</a:t>
            </a:r>
          </a:p>
          <a:p>
            <a:r>
              <a:rPr lang="en-US" dirty="0"/>
              <a:t>Credit Guarantee Fund Trust for Micro and Small Enterprises (CGTMSE): Loans up to ₹ 1 crore is covered.</a:t>
            </a:r>
          </a:p>
          <a:p>
            <a:pPr marL="0" indent="0">
              <a:buNone/>
            </a:pP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151</a:t>
            </a:fld>
            <a:endParaRPr lang="en-US"/>
          </a:p>
        </p:txBody>
      </p:sp>
    </p:spTree>
    <p:extLst>
      <p:ext uri="{BB962C8B-B14F-4D97-AF65-F5344CB8AC3E}">
        <p14:creationId xmlns:p14="http://schemas.microsoft.com/office/powerpoint/2010/main" val="122245096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785" y="634756"/>
            <a:ext cx="11588261" cy="1616075"/>
          </a:xfrm>
        </p:spPr>
        <p:txBody>
          <a:bodyPr>
            <a:noAutofit/>
          </a:bodyPr>
          <a:lstStyle/>
          <a:p>
            <a:r>
              <a:rPr lang="en-US" sz="2400" dirty="0"/>
              <a:t>A number of other government startup loans and schemes for entrepreneurs in India have been introduced in the past few years. Here is a list of some of the most popular and notable government schemes that offer business loans for startups And MSMEs in India.</a:t>
            </a:r>
            <a:endParaRPr lang="en-IN" sz="2400" dirty="0"/>
          </a:p>
        </p:txBody>
      </p:sp>
      <p:sp>
        <p:nvSpPr>
          <p:cNvPr id="3" name="Content Placeholder 2"/>
          <p:cNvSpPr>
            <a:spLocks noGrp="1"/>
          </p:cNvSpPr>
          <p:nvPr>
            <p:ph idx="1"/>
          </p:nvPr>
        </p:nvSpPr>
        <p:spPr>
          <a:xfrm>
            <a:off x="474785" y="2250831"/>
            <a:ext cx="10515600" cy="3645878"/>
          </a:xfrm>
        </p:spPr>
        <p:txBody>
          <a:bodyPr numCol="2">
            <a:normAutofit lnSpcReduction="10000"/>
          </a:bodyPr>
          <a:lstStyle/>
          <a:p>
            <a:r>
              <a:rPr lang="en-IN" dirty="0"/>
              <a:t>New Gen </a:t>
            </a:r>
            <a:r>
              <a:rPr lang="en-IN" dirty="0" err="1"/>
              <a:t>IEDC</a:t>
            </a:r>
            <a:r>
              <a:rPr lang="en-IN" dirty="0"/>
              <a:t> </a:t>
            </a:r>
            <a:r>
              <a:rPr lang="en-IN" sz="2000" dirty="0"/>
              <a:t>(</a:t>
            </a:r>
            <a:r>
              <a:rPr lang="en-US" sz="2000" dirty="0"/>
              <a:t>Innovation and Entrepreneurship Development Centre</a:t>
            </a:r>
            <a:r>
              <a:rPr lang="en-IN" sz="2000" dirty="0"/>
              <a:t>)</a:t>
            </a:r>
            <a:r>
              <a:rPr lang="en-IN" dirty="0"/>
              <a:t> scheme. </a:t>
            </a:r>
          </a:p>
          <a:p>
            <a:r>
              <a:rPr lang="en-IN" dirty="0"/>
              <a:t>Bank Credit Facilitation Scheme </a:t>
            </a:r>
          </a:p>
          <a:p>
            <a:r>
              <a:rPr lang="en-IN" dirty="0"/>
              <a:t>Credit Guarantee Scheme (CGS) </a:t>
            </a:r>
          </a:p>
          <a:p>
            <a:r>
              <a:rPr lang="en-IN" dirty="0"/>
              <a:t>Credit Linked Capital Subsidy for Technology Upgrades </a:t>
            </a:r>
          </a:p>
          <a:p>
            <a:r>
              <a:rPr lang="en-IN" dirty="0"/>
              <a:t>Coir </a:t>
            </a:r>
            <a:r>
              <a:rPr lang="en-IN" dirty="0" err="1"/>
              <a:t>Udyami</a:t>
            </a:r>
            <a:r>
              <a:rPr lang="en-IN" dirty="0"/>
              <a:t> </a:t>
            </a:r>
            <a:r>
              <a:rPr lang="en-IN" dirty="0" err="1"/>
              <a:t>Yojana</a:t>
            </a:r>
            <a:r>
              <a:rPr lang="en-IN" dirty="0"/>
              <a:t> </a:t>
            </a:r>
          </a:p>
          <a:p>
            <a:r>
              <a:rPr lang="en-IN" dirty="0"/>
              <a:t>MSME Business Loans For Startups In 59 Minutes </a:t>
            </a:r>
          </a:p>
          <a:p>
            <a:r>
              <a:rPr lang="en-IN" dirty="0"/>
              <a:t>Pradhan </a:t>
            </a:r>
            <a:r>
              <a:rPr lang="en-IN" dirty="0" err="1"/>
              <a:t>Mantri</a:t>
            </a:r>
            <a:r>
              <a:rPr lang="en-IN" dirty="0"/>
              <a:t> Mudra </a:t>
            </a:r>
            <a:r>
              <a:rPr lang="en-IN" dirty="0" err="1"/>
              <a:t>Yojana</a:t>
            </a:r>
            <a:r>
              <a:rPr lang="en-IN" dirty="0"/>
              <a:t> (PMMY) </a:t>
            </a:r>
          </a:p>
          <a:p>
            <a:r>
              <a:rPr lang="en-IN" dirty="0"/>
              <a:t>SIDBI Make in India Soft Loan Fund for MSMEs (SMILE) </a:t>
            </a:r>
          </a:p>
          <a:p>
            <a:r>
              <a:rPr lang="en-IN" dirty="0" err="1"/>
              <a:t>Standup</a:t>
            </a:r>
            <a:r>
              <a:rPr lang="en-IN" dirty="0"/>
              <a:t> India </a:t>
            </a:r>
          </a:p>
          <a:p>
            <a:r>
              <a:rPr lang="en-IN" dirty="0"/>
              <a:t>Sustainable Finance Scheme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152</a:t>
            </a:fld>
            <a:endParaRPr lang="en-US"/>
          </a:p>
        </p:txBody>
      </p:sp>
    </p:spTree>
    <p:extLst>
      <p:ext uri="{BB962C8B-B14F-4D97-AF65-F5344CB8AC3E}">
        <p14:creationId xmlns:p14="http://schemas.microsoft.com/office/powerpoint/2010/main" val="97698227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SIDBI Make in India Soft Loan Fund for MSMEs (SMILE)</a:t>
            </a:r>
            <a:endParaRPr lang="en-IN" dirty="0"/>
          </a:p>
        </p:txBody>
      </p:sp>
      <p:sp>
        <p:nvSpPr>
          <p:cNvPr id="3" name="Content Placeholder 2"/>
          <p:cNvSpPr>
            <a:spLocks noGrp="1"/>
          </p:cNvSpPr>
          <p:nvPr>
            <p:ph idx="1"/>
          </p:nvPr>
        </p:nvSpPr>
        <p:spPr/>
        <p:txBody>
          <a:bodyPr/>
          <a:lstStyle/>
          <a:p>
            <a:pPr marL="0" indent="0">
              <a:buNone/>
            </a:pPr>
            <a:r>
              <a:rPr lang="en-US" dirty="0"/>
              <a:t>Small Industries Development Bank of India (SIDBI)</a:t>
            </a:r>
          </a:p>
          <a:p>
            <a:r>
              <a:rPr lang="en-US" dirty="0"/>
              <a:t>New enterprises in manufacturing as well as the services sector can apply.</a:t>
            </a:r>
          </a:p>
          <a:p>
            <a:r>
              <a:rPr lang="en-US" dirty="0"/>
              <a:t>Support 20 lakh or 10% of the project cost.</a:t>
            </a:r>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153</a:t>
            </a:fld>
            <a:endParaRPr lang="en-US"/>
          </a:p>
        </p:txBody>
      </p:sp>
    </p:spTree>
    <p:extLst>
      <p:ext uri="{BB962C8B-B14F-4D97-AF65-F5344CB8AC3E}">
        <p14:creationId xmlns:p14="http://schemas.microsoft.com/office/powerpoint/2010/main" val="150375000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835572" y="1152963"/>
            <a:ext cx="10515600" cy="4351338"/>
          </a:xfrm>
        </p:spPr>
        <p:txBody>
          <a:bodyPr/>
          <a:lstStyle/>
          <a:p>
            <a:r>
              <a:rPr lang="en-IN" dirty="0"/>
              <a:t>Comprehensive List Of Venture Capital Funds Managed By </a:t>
            </a:r>
            <a:r>
              <a:rPr lang="en-IN" dirty="0" err="1"/>
              <a:t>SIDBI</a:t>
            </a:r>
            <a:r>
              <a:rPr lang="en-IN" dirty="0"/>
              <a:t> That Have Catalysed More Than 500 </a:t>
            </a:r>
            <a:r>
              <a:rPr lang="en-IN" dirty="0" err="1"/>
              <a:t>MSMEs</a:t>
            </a:r>
            <a:r>
              <a:rPr lang="en-IN" dirty="0"/>
              <a:t> And </a:t>
            </a:r>
            <a:r>
              <a:rPr lang="en-IN" dirty="0" smtClean="0"/>
              <a:t>Startups.</a:t>
            </a:r>
          </a:p>
          <a:p>
            <a:r>
              <a:rPr lang="en-IN" dirty="0" err="1" smtClean="0"/>
              <a:t>SIDBI</a:t>
            </a:r>
            <a:r>
              <a:rPr lang="en-IN" dirty="0" smtClean="0"/>
              <a:t> funds many venture capital funds.</a:t>
            </a:r>
          </a:p>
          <a:p>
            <a:pPr lvl="2"/>
            <a:r>
              <a:rPr lang="en-IN" dirty="0"/>
              <a:t>Maharashtra State Social Venture Fund (MS Fund</a:t>
            </a:r>
            <a:r>
              <a:rPr lang="en-IN" dirty="0" smtClean="0"/>
              <a:t>)</a:t>
            </a:r>
          </a:p>
          <a:p>
            <a:pPr lvl="2"/>
            <a:r>
              <a:rPr lang="en-IN" b="1" dirty="0"/>
              <a:t>Investment Size:</a:t>
            </a:r>
            <a:r>
              <a:rPr lang="en-IN" dirty="0"/>
              <a:t> Not more than $3.9 </a:t>
            </a:r>
            <a:r>
              <a:rPr lang="en-IN" dirty="0" err="1"/>
              <a:t>Mn</a:t>
            </a:r>
            <a:r>
              <a:rPr lang="en-IN" dirty="0"/>
              <a:t> (INR 25 Cr) per investee company</a:t>
            </a:r>
            <a:r>
              <a:rPr lang="en-IN" dirty="0" smtClean="0"/>
              <a:t>.</a:t>
            </a:r>
          </a:p>
          <a:p>
            <a:r>
              <a:rPr lang="en-IN" dirty="0"/>
              <a:t>West Bengal </a:t>
            </a:r>
            <a:r>
              <a:rPr lang="en-IN" dirty="0" err="1"/>
              <a:t>MSME</a:t>
            </a:r>
            <a:r>
              <a:rPr lang="en-IN" dirty="0"/>
              <a:t> VC Fund (WB Fund</a:t>
            </a:r>
            <a:r>
              <a:rPr lang="en-IN" dirty="0" smtClean="0"/>
              <a:t>)</a:t>
            </a:r>
          </a:p>
          <a:p>
            <a:pPr lvl="2"/>
            <a:r>
              <a:rPr lang="en-IN" b="1" dirty="0"/>
              <a:t>Investment Size:</a:t>
            </a:r>
            <a:r>
              <a:rPr lang="en-IN" dirty="0"/>
              <a:t> Not more than $1.4 </a:t>
            </a:r>
            <a:r>
              <a:rPr lang="en-IN" dirty="0" err="1"/>
              <a:t>Mn</a:t>
            </a:r>
            <a:r>
              <a:rPr lang="en-IN" dirty="0"/>
              <a:t> (INR 9 Cr</a:t>
            </a:r>
            <a:r>
              <a:rPr lang="en-IN" dirty="0" smtClean="0"/>
              <a:t>)</a:t>
            </a:r>
          </a:p>
          <a:p>
            <a:r>
              <a:rPr lang="en-US" b="1" dirty="0"/>
              <a:t>India Opportunities </a:t>
            </a:r>
            <a:r>
              <a:rPr lang="en-US" b="1" dirty="0" smtClean="0"/>
              <a:t>Fund</a:t>
            </a:r>
          </a:p>
          <a:p>
            <a:r>
              <a:rPr lang="en-US" dirty="0"/>
              <a:t>SME Growth </a:t>
            </a:r>
            <a:r>
              <a:rPr lang="en-US" dirty="0" smtClean="0"/>
              <a:t>Fund</a:t>
            </a:r>
          </a:p>
          <a:p>
            <a:r>
              <a:rPr lang="en-US" dirty="0" err="1"/>
              <a:t>Samridhi</a:t>
            </a:r>
            <a:r>
              <a:rPr lang="en-US" dirty="0"/>
              <a:t> Fund</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154</a:t>
            </a:fld>
            <a:endParaRPr lang="en-US"/>
          </a:p>
        </p:txBody>
      </p:sp>
      <p:sp>
        <p:nvSpPr>
          <p:cNvPr id="4" name="Rectangle 3"/>
          <p:cNvSpPr/>
          <p:nvPr/>
        </p:nvSpPr>
        <p:spPr>
          <a:xfrm>
            <a:off x="4143984" y="4850994"/>
            <a:ext cx="5311301"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2800" dirty="0" smtClean="0"/>
              <a:t>See here for details</a:t>
            </a:r>
          </a:p>
          <a:p>
            <a:r>
              <a:rPr lang="en-IN" sz="2800" dirty="0" smtClean="0"/>
              <a:t>https</a:t>
            </a:r>
            <a:r>
              <a:rPr lang="en-IN" sz="2800" dirty="0"/>
              <a:t>://www.sidbiventure.co.in/</a:t>
            </a:r>
          </a:p>
        </p:txBody>
      </p:sp>
    </p:spTree>
    <p:extLst>
      <p:ext uri="{BB962C8B-B14F-4D97-AF65-F5344CB8AC3E}">
        <p14:creationId xmlns:p14="http://schemas.microsoft.com/office/powerpoint/2010/main" val="172258555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449285" y="1027906"/>
            <a:ext cx="10515600" cy="4351338"/>
          </a:xfrm>
        </p:spPr>
        <p:txBody>
          <a:bodyPr/>
          <a:lstStyle/>
          <a:p>
            <a:r>
              <a:rPr lang="en-IN" dirty="0"/>
              <a:t>Fund of Funds for Startups</a:t>
            </a:r>
          </a:p>
          <a:p>
            <a:r>
              <a:rPr lang="en-IN" dirty="0"/>
              <a:t>In April 2017, the Union Cabinet, chaired by PM Narendra Modi, approved the establishment $1.4 </a:t>
            </a:r>
            <a:r>
              <a:rPr lang="en-IN" dirty="0" err="1"/>
              <a:t>Bn</a:t>
            </a:r>
            <a:r>
              <a:rPr lang="en-IN" dirty="0"/>
              <a:t> (INR 10, 000 Cr) corpus for a ‘Fund of Funds for Startups (</a:t>
            </a:r>
            <a:r>
              <a:rPr lang="en-IN" dirty="0" err="1"/>
              <a:t>FFS</a:t>
            </a:r>
            <a:r>
              <a:rPr lang="en-IN" dirty="0"/>
              <a:t>) proposed by the government in June 2016</a:t>
            </a:r>
            <a:r>
              <a:rPr lang="en-IN" dirty="0" smtClean="0"/>
              <a:t>.</a:t>
            </a:r>
          </a:p>
          <a:p>
            <a:r>
              <a:rPr lang="en-US" dirty="0"/>
              <a:t>ASPIRE </a:t>
            </a:r>
            <a:r>
              <a:rPr lang="en-US" dirty="0" smtClean="0"/>
              <a:t>Fund</a:t>
            </a:r>
          </a:p>
          <a:p>
            <a:r>
              <a:rPr lang="en-US" dirty="0"/>
              <a:t>India Aspiration </a:t>
            </a:r>
            <a:r>
              <a:rPr lang="en-US" dirty="0" smtClean="0"/>
              <a:t>Fund</a:t>
            </a:r>
          </a:p>
          <a:p>
            <a:r>
              <a:rPr lang="en-IN" dirty="0" err="1"/>
              <a:t>SIDBI</a:t>
            </a:r>
            <a:r>
              <a:rPr lang="en-IN" dirty="0"/>
              <a:t> Make in India Loan For Enterprises (SMILE) </a:t>
            </a:r>
            <a:r>
              <a:rPr lang="en-IN" dirty="0" smtClean="0"/>
              <a:t>Fund</a:t>
            </a:r>
          </a:p>
          <a:p>
            <a:r>
              <a:rPr lang="en-US" dirty="0" err="1"/>
              <a:t>SAARC</a:t>
            </a:r>
            <a:r>
              <a:rPr lang="en-US" dirty="0"/>
              <a:t> Development Fund</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155</a:t>
            </a:fld>
            <a:endParaRPr lang="en-US"/>
          </a:p>
        </p:txBody>
      </p:sp>
      <p:sp>
        <p:nvSpPr>
          <p:cNvPr id="6" name="Rectangle 5"/>
          <p:cNvSpPr/>
          <p:nvPr/>
        </p:nvSpPr>
        <p:spPr>
          <a:xfrm>
            <a:off x="4153711" y="4961959"/>
            <a:ext cx="5311301"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sz="2800" dirty="0" smtClean="0"/>
              <a:t>See here for details</a:t>
            </a:r>
          </a:p>
          <a:p>
            <a:r>
              <a:rPr lang="en-IN" sz="2800" dirty="0" smtClean="0"/>
              <a:t>https</a:t>
            </a:r>
            <a:r>
              <a:rPr lang="en-IN" sz="2800" dirty="0"/>
              <a:t>://www.sidbiventure.co.in/</a:t>
            </a:r>
          </a:p>
        </p:txBody>
      </p:sp>
    </p:spTree>
    <p:extLst>
      <p:ext uri="{BB962C8B-B14F-4D97-AF65-F5344CB8AC3E}">
        <p14:creationId xmlns:p14="http://schemas.microsoft.com/office/powerpoint/2010/main" val="322711112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9235" y="418289"/>
            <a:ext cx="8799499" cy="5572210"/>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156</a:t>
            </a:fld>
            <a:endParaRPr lang="en-US"/>
          </a:p>
        </p:txBody>
      </p:sp>
    </p:spTree>
    <p:extLst>
      <p:ext uri="{BB962C8B-B14F-4D97-AF65-F5344CB8AC3E}">
        <p14:creationId xmlns:p14="http://schemas.microsoft.com/office/powerpoint/2010/main" val="340043824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Tax exemption under section 80 IAC</a:t>
            </a:r>
            <a:endParaRPr lang="en-US" dirty="0"/>
          </a:p>
        </p:txBody>
      </p:sp>
      <p:sp>
        <p:nvSpPr>
          <p:cNvPr id="3" name="Content Placeholder 2"/>
          <p:cNvSpPr>
            <a:spLocks noGrp="1"/>
          </p:cNvSpPr>
          <p:nvPr>
            <p:ph idx="1"/>
          </p:nvPr>
        </p:nvSpPr>
        <p:spPr>
          <a:xfrm>
            <a:off x="207399" y="1180108"/>
            <a:ext cx="10515600" cy="4351338"/>
          </a:xfrm>
        </p:spPr>
        <p:txBody>
          <a:bodyPr/>
          <a:lstStyle/>
          <a:p>
            <a:r>
              <a:rPr lang="en-IN" dirty="0"/>
              <a:t>The recognized startups are eligible to receive Income Tax </a:t>
            </a:r>
            <a:r>
              <a:rPr lang="en-IN" dirty="0" smtClean="0"/>
              <a:t>exemption</a:t>
            </a:r>
            <a:r>
              <a:rPr lang="en-IN" dirty="0"/>
              <a:t>. </a:t>
            </a:r>
          </a:p>
          <a:p>
            <a:r>
              <a:rPr lang="en-IN" dirty="0"/>
              <a:t>They enjoy tax holiday for 3 </a:t>
            </a:r>
            <a:r>
              <a:rPr lang="en-IN" dirty="0" smtClean="0"/>
              <a:t>financial </a:t>
            </a:r>
            <a:r>
              <a:rPr lang="en-IN" dirty="0"/>
              <a:t>years out of its first ten years </a:t>
            </a:r>
            <a:r>
              <a:rPr lang="en-IN" dirty="0" smtClean="0"/>
              <a:t>of operation since </a:t>
            </a:r>
            <a:r>
              <a:rPr lang="en-IN" dirty="0"/>
              <a:t>incorporation.</a:t>
            </a:r>
          </a:p>
          <a:p>
            <a:r>
              <a:rPr lang="en-IN" dirty="0"/>
              <a:t>Eligibility Criteria (</a:t>
            </a:r>
            <a:r>
              <a:rPr lang="en-IN" dirty="0" err="1"/>
              <a:t>80IAC</a:t>
            </a:r>
            <a:r>
              <a:rPr lang="en-IN" dirty="0"/>
              <a:t>)</a:t>
            </a:r>
          </a:p>
          <a:p>
            <a:pPr marL="1143000" lvl="1" indent="-571500">
              <a:buFont typeface="+mj-lt"/>
              <a:buAutoNum type="romanUcPeriod"/>
            </a:pPr>
            <a:r>
              <a:rPr lang="en-IN" dirty="0"/>
              <a:t>The entity should be a recognized Startup.</a:t>
            </a:r>
          </a:p>
          <a:p>
            <a:pPr marL="1143000" lvl="1" indent="-571500">
              <a:buFont typeface="+mj-lt"/>
              <a:buAutoNum type="romanUcPeriod"/>
            </a:pPr>
            <a:r>
              <a:rPr lang="en-IN" dirty="0"/>
              <a:t>Only Private limited companies and Limited Liability Partnerships are eligible for Tax exemption under Section </a:t>
            </a:r>
            <a:r>
              <a:rPr lang="en-IN" dirty="0" err="1"/>
              <a:t>80IAC</a:t>
            </a:r>
            <a:endParaRPr lang="en-IN" dirty="0"/>
          </a:p>
          <a:p>
            <a:pPr marL="1143000" lvl="1" indent="-571500">
              <a:buFont typeface="+mj-lt"/>
              <a:buAutoNum type="romanUcPeriod"/>
            </a:pPr>
            <a:r>
              <a:rPr lang="en-IN" dirty="0"/>
              <a:t>The Startup should have been incorporated after </a:t>
            </a:r>
            <a:r>
              <a:rPr lang="en-IN" dirty="0" smtClean="0"/>
              <a:t/>
            </a:r>
            <a:br>
              <a:rPr lang="en-IN" dirty="0" smtClean="0"/>
            </a:br>
            <a:r>
              <a:rPr lang="en-IN" dirty="0" smtClean="0"/>
              <a:t>1st </a:t>
            </a:r>
            <a:r>
              <a:rPr lang="en-IN" dirty="0"/>
              <a:t>April, 2016</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157</a:t>
            </a:fld>
            <a:endParaRPr lang="en-US"/>
          </a:p>
        </p:txBody>
      </p:sp>
    </p:spTree>
    <p:extLst>
      <p:ext uri="{BB962C8B-B14F-4D97-AF65-F5344CB8AC3E}">
        <p14:creationId xmlns:p14="http://schemas.microsoft.com/office/powerpoint/2010/main" val="121833307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Does and </a:t>
            </a:r>
            <a:r>
              <a:rPr lang="en-IN" dirty="0" err="1" smtClean="0"/>
              <a:t>Donts</a:t>
            </a:r>
            <a:endParaRPr lang="en-US" dirty="0"/>
          </a:p>
        </p:txBody>
      </p:sp>
      <p:sp>
        <p:nvSpPr>
          <p:cNvPr id="3" name="Text Placeholder 2"/>
          <p:cNvSpPr>
            <a:spLocks noGrp="1"/>
          </p:cNvSpPr>
          <p:nvPr>
            <p:ph type="body" idx="1"/>
          </p:nvPr>
        </p:nvSpPr>
        <p:spPr>
          <a:xfrm>
            <a:off x="0" y="1485157"/>
            <a:ext cx="10515600" cy="4351338"/>
          </a:xfrm>
        </p:spPr>
        <p:txBody>
          <a:bodyPr/>
          <a:lstStyle/>
          <a:p>
            <a:r>
              <a:rPr lang="en-IN" dirty="0" smtClean="0"/>
              <a:t>Do not keep information from investors – both positive and </a:t>
            </a:r>
            <a:r>
              <a:rPr lang="en-IN" dirty="0"/>
              <a:t>negative. </a:t>
            </a:r>
            <a:endParaRPr lang="en-IN" dirty="0" smtClean="0"/>
          </a:p>
          <a:p>
            <a:r>
              <a:rPr lang="en-IN" dirty="0" smtClean="0"/>
              <a:t>“</a:t>
            </a:r>
            <a:r>
              <a:rPr lang="en-IN" sz="1800" dirty="0" smtClean="0"/>
              <a:t>I </a:t>
            </a:r>
            <a:r>
              <a:rPr lang="en-IN" sz="1800" dirty="0"/>
              <a:t>like to send out a monthly update to our entire investor base with most of our metrics, regardless of whether they’re good or bad, to further nurture this trust with our partners</a:t>
            </a:r>
            <a:r>
              <a:rPr lang="en-IN" sz="1800" dirty="0" smtClean="0"/>
              <a:t>.” – Giuseppe </a:t>
            </a:r>
            <a:r>
              <a:rPr lang="en-IN" sz="1800" dirty="0" err="1" smtClean="0"/>
              <a:t>Stuto</a:t>
            </a:r>
            <a:endParaRPr lang="en-IN" sz="1800" dirty="0" smtClean="0"/>
          </a:p>
          <a:p>
            <a:pPr lvl="1"/>
            <a:endParaRPr lang="en-IN" b="1" dirty="0" smtClean="0">
              <a:solidFill>
                <a:schemeClr val="tx1">
                  <a:lumMod val="75000"/>
                  <a:lumOff val="25000"/>
                </a:schemeClr>
              </a:solidFill>
            </a:endParaRPr>
          </a:p>
          <a:p>
            <a:pPr lvl="1"/>
            <a:r>
              <a:rPr lang="en-IN" b="1" dirty="0" smtClean="0">
                <a:solidFill>
                  <a:schemeClr val="tx1">
                    <a:lumMod val="75000"/>
                    <a:lumOff val="25000"/>
                  </a:schemeClr>
                </a:solidFill>
              </a:rPr>
              <a:t>It </a:t>
            </a:r>
            <a:r>
              <a:rPr lang="en-IN" b="1" dirty="0">
                <a:solidFill>
                  <a:schemeClr val="tx1">
                    <a:lumMod val="75000"/>
                    <a:lumOff val="25000"/>
                  </a:schemeClr>
                </a:solidFill>
              </a:rPr>
              <a:t>Maximizes the Probability of Getting the Right Help at the Right Time</a:t>
            </a:r>
          </a:p>
          <a:p>
            <a:pPr lvl="1"/>
            <a:r>
              <a:rPr lang="en-IN" b="1" dirty="0" smtClean="0">
                <a:solidFill>
                  <a:schemeClr val="tx1">
                    <a:lumMod val="75000"/>
                    <a:lumOff val="25000"/>
                  </a:schemeClr>
                </a:solidFill>
              </a:rPr>
              <a:t>It prepares you to accept failure and move on.</a:t>
            </a:r>
          </a:p>
          <a:p>
            <a:pPr lvl="1"/>
            <a:r>
              <a:rPr lang="en-IN" b="1" dirty="0" smtClean="0">
                <a:solidFill>
                  <a:schemeClr val="tx1">
                    <a:lumMod val="75000"/>
                    <a:lumOff val="25000"/>
                  </a:schemeClr>
                </a:solidFill>
              </a:rPr>
              <a:t>It helps the investors to come to your rescue at times of distress.</a:t>
            </a:r>
          </a:p>
          <a:p>
            <a:endParaRPr lang="en-US" sz="18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158</a:t>
            </a:fld>
            <a:endParaRPr lang="en-US"/>
          </a:p>
        </p:txBody>
      </p:sp>
    </p:spTree>
    <p:extLst>
      <p:ext uri="{BB962C8B-B14F-4D97-AF65-F5344CB8AC3E}">
        <p14:creationId xmlns:p14="http://schemas.microsoft.com/office/powerpoint/2010/main" val="394119376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p:nvPr/>
        </p:nvSpPr>
        <p:spPr>
          <a:xfrm>
            <a:off x="173740" y="2191185"/>
            <a:ext cx="11946924" cy="3461587"/>
          </a:xfrm>
          <a:prstGeom prst="rect">
            <a:avLst/>
          </a:prstGeom>
          <a:noFill/>
          <a:ln>
            <a:noFill/>
          </a:ln>
        </p:spPr>
        <p:txBody>
          <a:bodyPr spcFirstLastPara="1" wrap="square" lIns="91425" tIns="45700" rIns="91425" bIns="45700" anchor="t" anchorCtr="0">
            <a:noAutofit/>
          </a:bodyPr>
          <a:lstStyle/>
          <a:p>
            <a:pPr marL="342900" indent="-342900">
              <a:lnSpc>
                <a:spcPct val="150000"/>
              </a:lnSpc>
              <a:buClr>
                <a:schemeClr val="dk1"/>
              </a:buClr>
              <a:buSzPts val="1800"/>
              <a:buFont typeface="Noto Sans Symbols"/>
              <a:buChar char="⮚"/>
            </a:pPr>
            <a:r>
              <a:rPr lang="en-US" sz="1800" dirty="0">
                <a:hlinkClick r:id="rId3"/>
              </a:rPr>
              <a:t>Financing New Ventures: An Entrepreneur's Guide to Business Angel </a:t>
            </a:r>
            <a:r>
              <a:rPr lang="en-US" sz="1800" dirty="0" smtClean="0">
                <a:hlinkClick r:id="rId3"/>
              </a:rPr>
              <a:t>Investment by </a:t>
            </a:r>
            <a:r>
              <a:rPr lang="en-IN" sz="1800" b="1" dirty="0"/>
              <a:t>Andrew </a:t>
            </a:r>
            <a:r>
              <a:rPr lang="en-IN" sz="1800" b="1" dirty="0" err="1" smtClean="0"/>
              <a:t>Zacharakis</a:t>
            </a:r>
            <a:r>
              <a:rPr lang="en-IN" sz="1800" b="1" dirty="0" smtClean="0"/>
              <a:t>, 2013</a:t>
            </a:r>
            <a:endParaRPr lang="en-IN" sz="1800" b="1" dirty="0"/>
          </a:p>
          <a:p>
            <a:pPr marL="342900" lvl="0" indent="-342900">
              <a:lnSpc>
                <a:spcPct val="150000"/>
              </a:lnSpc>
              <a:buClr>
                <a:schemeClr val="dk1"/>
              </a:buClr>
              <a:buSzPts val="1800"/>
              <a:buFont typeface="Noto Sans Symbols"/>
              <a:buChar char="⮚"/>
            </a:pPr>
            <a:r>
              <a:rPr lang="en-US" sz="1800" dirty="0" smtClean="0">
                <a:hlinkClick r:id="rId3"/>
              </a:rPr>
              <a:t>Harvard </a:t>
            </a:r>
            <a:r>
              <a:rPr lang="en-US" sz="1800" dirty="0">
                <a:hlinkClick r:id="rId3"/>
              </a:rPr>
              <a:t>Business Review Entrepreneur's Handbook (HBR Handbooks) Paperback – 23 Mar 2018</a:t>
            </a:r>
          </a:p>
          <a:p>
            <a:pPr marL="342900" lvl="0" indent="-342900">
              <a:lnSpc>
                <a:spcPct val="150000"/>
              </a:lnSpc>
              <a:buClr>
                <a:schemeClr val="dk1"/>
              </a:buClr>
              <a:buSzPts val="1800"/>
              <a:buFont typeface="Noto Sans Symbols"/>
              <a:buChar char="⮚"/>
            </a:pPr>
            <a:r>
              <a:rPr lang="en-US" sz="1800" dirty="0" smtClean="0">
                <a:hlinkClick r:id="rId3"/>
              </a:rPr>
              <a:t>https</a:t>
            </a:r>
            <a:r>
              <a:rPr lang="en-US" sz="1800" dirty="0">
                <a:hlinkClick r:id="rId3"/>
              </a:rPr>
              <a:t>://encycolorpedia.com/ </a:t>
            </a:r>
            <a:endParaRPr lang="en-US" sz="1800" dirty="0" smtClean="0"/>
          </a:p>
          <a:p>
            <a:pPr marL="342900" indent="-342900">
              <a:lnSpc>
                <a:spcPct val="150000"/>
              </a:lnSpc>
              <a:buClr>
                <a:schemeClr val="dk1"/>
              </a:buClr>
              <a:buSzPts val="1800"/>
              <a:buFont typeface="Noto Sans Symbols"/>
              <a:buChar char="⮚"/>
            </a:pPr>
            <a:r>
              <a:rPr lang="en-US" sz="1800" dirty="0">
                <a:hlinkClick r:id="rId4"/>
              </a:rPr>
              <a:t>https://</a:t>
            </a:r>
            <a:r>
              <a:rPr lang="en-US" sz="1800" dirty="0" err="1">
                <a:hlinkClick r:id="rId4"/>
              </a:rPr>
              <a:t>unsplash.com</a:t>
            </a:r>
            <a:r>
              <a:rPr lang="en-US" sz="1800" dirty="0">
                <a:hlinkClick r:id="rId4"/>
              </a:rPr>
              <a:t>/s/photos/background</a:t>
            </a:r>
            <a:r>
              <a:rPr lang="en-US" sz="1800" dirty="0"/>
              <a:t> for images</a:t>
            </a:r>
          </a:p>
          <a:p>
            <a:pPr marL="342900" lvl="0" indent="-342900">
              <a:lnSpc>
                <a:spcPct val="150000"/>
              </a:lnSpc>
              <a:buClr>
                <a:schemeClr val="dk1"/>
              </a:buClr>
              <a:buSzPts val="1800"/>
              <a:buFont typeface="Noto Sans Symbols"/>
              <a:buChar char="⮚"/>
            </a:pPr>
            <a:r>
              <a:rPr lang="en-US" sz="1800" dirty="0">
                <a:hlinkClick r:id="rId5"/>
              </a:rPr>
              <a:t>https://</a:t>
            </a:r>
            <a:r>
              <a:rPr lang="en-US" sz="1800" dirty="0" err="1" smtClean="0">
                <a:hlinkClick r:id="rId5"/>
              </a:rPr>
              <a:t>www.youtube.com</a:t>
            </a:r>
            <a:r>
              <a:rPr lang="en-US" sz="1800" dirty="0" smtClean="0">
                <a:hlinkClick r:id="rId5"/>
              </a:rPr>
              <a:t>/</a:t>
            </a:r>
            <a:r>
              <a:rPr lang="en-US" sz="1800" dirty="0" err="1" smtClean="0">
                <a:hlinkClick r:id="rId5"/>
              </a:rPr>
              <a:t>watch?time_continue</a:t>
            </a:r>
            <a:r>
              <a:rPr lang="en-US" sz="1800" dirty="0" smtClean="0">
                <a:hlinkClick r:id="rId5"/>
              </a:rPr>
              <a:t>=</a:t>
            </a:r>
            <a:r>
              <a:rPr lang="en-US" sz="1800" dirty="0" err="1" smtClean="0">
                <a:hlinkClick r:id="rId5"/>
              </a:rPr>
              <a:t>231&amp;v</a:t>
            </a:r>
            <a:r>
              <a:rPr lang="en-US" sz="1800" dirty="0" smtClean="0">
                <a:hlinkClick r:id="rId5"/>
              </a:rPr>
              <a:t>=</a:t>
            </a:r>
            <a:r>
              <a:rPr lang="en-US" sz="1800" dirty="0" err="1" smtClean="0">
                <a:hlinkClick r:id="rId5"/>
              </a:rPr>
              <a:t>SB16xgtFmco&amp;feature</a:t>
            </a:r>
            <a:r>
              <a:rPr lang="en-US" sz="1800" dirty="0" smtClean="0">
                <a:hlinkClick r:id="rId5"/>
              </a:rPr>
              <a:t>=</a:t>
            </a:r>
            <a:r>
              <a:rPr lang="en-US" sz="1800" dirty="0" err="1" smtClean="0">
                <a:hlinkClick r:id="rId5"/>
              </a:rPr>
              <a:t>emb_logo</a:t>
            </a:r>
            <a:endParaRPr lang="en-US" sz="1800" dirty="0" smtClean="0"/>
          </a:p>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rPr>
              <a:t> https://</a:t>
            </a:r>
            <a:r>
              <a:rPr lang="en-US" sz="1800" b="1" dirty="0" err="1">
                <a:solidFill>
                  <a:schemeClr val="dk1"/>
                </a:solidFill>
                <a:latin typeface="Calibri"/>
                <a:ea typeface="Calibri"/>
                <a:cs typeface="Calibri"/>
                <a:sym typeface="Calibri"/>
              </a:rPr>
              <a:t>slidebean.com</a:t>
            </a:r>
            <a:r>
              <a:rPr lang="en-US" sz="1800" b="1" dirty="0">
                <a:solidFill>
                  <a:schemeClr val="dk1"/>
                </a:solidFill>
                <a:latin typeface="Calibri"/>
                <a:ea typeface="Calibri"/>
                <a:cs typeface="Calibri"/>
                <a:sym typeface="Calibri"/>
              </a:rPr>
              <a:t>/templates/investor-deck-template</a:t>
            </a:r>
          </a:p>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rPr>
              <a:t>  https://</a:t>
            </a:r>
            <a:r>
              <a:rPr lang="en-US" sz="1800" b="1" dirty="0" err="1">
                <a:solidFill>
                  <a:schemeClr val="dk1"/>
                </a:solidFill>
                <a:latin typeface="Calibri"/>
                <a:ea typeface="Calibri"/>
                <a:cs typeface="Calibri"/>
                <a:sym typeface="Calibri"/>
              </a:rPr>
              <a:t>guykawasaki.com</a:t>
            </a:r>
            <a:r>
              <a:rPr lang="en-US" sz="1800" b="1" dirty="0">
                <a:solidFill>
                  <a:schemeClr val="dk1"/>
                </a:solidFill>
                <a:latin typeface="Calibri"/>
                <a:ea typeface="Calibri"/>
                <a:cs typeface="Calibri"/>
                <a:sym typeface="Calibri"/>
              </a:rPr>
              <a:t>/the-only-10-slides-you-need-in-your-pitch/</a:t>
            </a:r>
          </a:p>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rPr>
              <a:t>  https://</a:t>
            </a:r>
            <a:r>
              <a:rPr lang="en-US" sz="1800" b="1" dirty="0" err="1">
                <a:solidFill>
                  <a:schemeClr val="dk1"/>
                </a:solidFill>
                <a:latin typeface="Calibri"/>
                <a:ea typeface="Calibri"/>
                <a:cs typeface="Calibri"/>
                <a:sym typeface="Calibri"/>
              </a:rPr>
              <a:t>slidebean.com</a:t>
            </a:r>
            <a:r>
              <a:rPr lang="en-US" sz="1800" b="1" dirty="0">
                <a:solidFill>
                  <a:schemeClr val="dk1"/>
                </a:solidFill>
                <a:latin typeface="Calibri"/>
                <a:ea typeface="Calibri"/>
                <a:cs typeface="Calibri"/>
                <a:sym typeface="Calibri"/>
              </a:rPr>
              <a:t>/templates/investor-deck-template</a:t>
            </a:r>
          </a:p>
          <a:p>
            <a:pPr marL="342900" lvl="0" indent="-342900">
              <a:lnSpc>
                <a:spcPct val="150000"/>
              </a:lnSpc>
              <a:buClr>
                <a:schemeClr val="dk1"/>
              </a:buClr>
              <a:buSzPts val="1800"/>
              <a:buFont typeface="Noto Sans Symbols"/>
              <a:buChar char="⮚"/>
            </a:pPr>
            <a:r>
              <a:rPr lang="en-US" sz="1800" b="1" dirty="0">
                <a:solidFill>
                  <a:schemeClr val="dk1"/>
                </a:solidFill>
                <a:latin typeface="Calibri"/>
                <a:ea typeface="Calibri"/>
                <a:cs typeface="Calibri"/>
                <a:sym typeface="Calibri"/>
              </a:rPr>
              <a:t>  Various Wikipedia pages</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159</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378971952"/>
              </p:ext>
            </p:extLst>
          </p:nvPr>
        </p:nvGraphicFramePr>
        <p:xfrm>
          <a:off x="1254034" y="796834"/>
          <a:ext cx="3953102" cy="5220608"/>
        </p:xfrm>
        <a:graphic>
          <a:graphicData uri="http://schemas.openxmlformats.org/presentationml/2006/ole">
            <mc:AlternateContent xmlns:mc="http://schemas.openxmlformats.org/markup-compatibility/2006">
              <mc:Choice xmlns:v="urn:schemas-microsoft-com:vml" Requires="v">
                <p:oleObj spid="_x0000_s2170" name="Worksheet" r:id="rId4" imgW="2762362" imgH="4152788" progId="Excel.Sheet.12">
                  <p:embed/>
                </p:oleObj>
              </mc:Choice>
              <mc:Fallback>
                <p:oleObj name="Worksheet" r:id="rId4" imgW="2762362" imgH="4152788" progId="Excel.Sheet.12">
                  <p:embed/>
                  <p:pic>
                    <p:nvPicPr>
                      <p:cNvPr id="7" name="Object 6"/>
                      <p:cNvPicPr/>
                      <p:nvPr/>
                    </p:nvPicPr>
                    <p:blipFill>
                      <a:blip r:embed="rId5"/>
                      <a:stretch>
                        <a:fillRect/>
                      </a:stretch>
                    </p:blipFill>
                    <p:spPr>
                      <a:xfrm>
                        <a:off x="1254034" y="796834"/>
                        <a:ext cx="3953102" cy="5220608"/>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97475882"/>
              </p:ext>
            </p:extLst>
          </p:nvPr>
        </p:nvGraphicFramePr>
        <p:xfrm>
          <a:off x="5407538" y="796834"/>
          <a:ext cx="3639580" cy="5181419"/>
        </p:xfrm>
        <a:graphic>
          <a:graphicData uri="http://schemas.openxmlformats.org/presentationml/2006/ole">
            <mc:AlternateContent xmlns:mc="http://schemas.openxmlformats.org/markup-compatibility/2006">
              <mc:Choice xmlns:v="urn:schemas-microsoft-com:vml" Requires="v">
                <p:oleObj spid="_x0000_s2171" name="Worksheet" r:id="rId6" imgW="2543175" imgH="4114800" progId="Excel.Sheet.12">
                  <p:embed/>
                </p:oleObj>
              </mc:Choice>
              <mc:Fallback>
                <p:oleObj name="Worksheet" r:id="rId6" imgW="2543175" imgH="4114800" progId="Excel.Sheet.12">
                  <p:embed/>
                  <p:pic>
                    <p:nvPicPr>
                      <p:cNvPr id="8" name="Object 7"/>
                      <p:cNvPicPr/>
                      <p:nvPr/>
                    </p:nvPicPr>
                    <p:blipFill>
                      <a:blip r:embed="rId7"/>
                      <a:stretch>
                        <a:fillRect/>
                      </a:stretch>
                    </p:blipFill>
                    <p:spPr>
                      <a:xfrm>
                        <a:off x="5407538" y="796834"/>
                        <a:ext cx="3639580" cy="5181419"/>
                      </a:xfrm>
                      <a:prstGeom prst="rect">
                        <a:avLst/>
                      </a:prstGeom>
                    </p:spPr>
                  </p:pic>
                </p:oleObj>
              </mc:Fallback>
            </mc:AlternateContent>
          </a:graphicData>
        </a:graphic>
      </p:graphicFrame>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89501183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p:nvPr/>
        </p:nvSpPr>
        <p:spPr>
          <a:xfrm>
            <a:off x="426266" y="2569318"/>
            <a:ext cx="8877990" cy="2851094"/>
          </a:xfrm>
          <a:prstGeom prst="rect">
            <a:avLst/>
          </a:prstGeom>
          <a:noFill/>
          <a:ln>
            <a:noFill/>
          </a:ln>
        </p:spPr>
        <p:txBody>
          <a:bodyPr spcFirstLastPara="1" wrap="square" lIns="91425" tIns="45700" rIns="91425" bIns="45700" anchor="t" anchorCtr="0">
            <a:noAutofit/>
          </a:bodyPr>
          <a:lstStyle/>
          <a:p>
            <a:pPr marL="342900" lvl="0" indent="-342900">
              <a:lnSpc>
                <a:spcPct val="150000"/>
              </a:lnSpc>
              <a:buFont typeface="Arial" panose="020B0604020202020204" pitchFamily="34" charset="0"/>
              <a:buChar char="•"/>
            </a:pPr>
            <a:r>
              <a:rPr lang="en-IN" sz="3200" b="1" dirty="0" smtClean="0">
                <a:solidFill>
                  <a:schemeClr val="dk1"/>
                </a:solidFill>
                <a:latin typeface="Calibri"/>
                <a:ea typeface="Calibri"/>
                <a:cs typeface="Calibri"/>
                <a:sym typeface="Calibri"/>
              </a:rPr>
              <a:t>Create empathy with the investors, understand their risks and aspirations.</a:t>
            </a:r>
          </a:p>
          <a:p>
            <a:pPr marL="342900" lvl="0" indent="-342900">
              <a:lnSpc>
                <a:spcPct val="150000"/>
              </a:lnSpc>
              <a:buFont typeface="Arial" panose="020B0604020202020204" pitchFamily="34" charset="0"/>
              <a:buChar char="•"/>
            </a:pPr>
            <a:r>
              <a:rPr lang="en-IN" sz="3200" b="1" dirty="0" smtClean="0">
                <a:solidFill>
                  <a:schemeClr val="dk1"/>
                </a:solidFill>
                <a:latin typeface="Calibri"/>
                <a:ea typeface="Calibri"/>
                <a:cs typeface="Calibri"/>
                <a:sym typeface="Calibri"/>
              </a:rPr>
              <a:t>Try eliminating questionable statements.</a:t>
            </a:r>
            <a:endParaRPr lang="en-US" sz="3200" b="1" dirty="0">
              <a:solidFill>
                <a:schemeClr val="dk1"/>
              </a:solidFill>
              <a:latin typeface="Calibri"/>
              <a:ea typeface="Calibri"/>
              <a:cs typeface="Calibri"/>
              <a:sym typeface="Calibri"/>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160</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378971952"/>
              </p:ext>
            </p:extLst>
          </p:nvPr>
        </p:nvGraphicFramePr>
        <p:xfrm>
          <a:off x="1254034" y="796834"/>
          <a:ext cx="3953102" cy="5220608"/>
        </p:xfrm>
        <a:graphic>
          <a:graphicData uri="http://schemas.openxmlformats.org/presentationml/2006/ole">
            <mc:AlternateContent xmlns:mc="http://schemas.openxmlformats.org/markup-compatibility/2006">
              <mc:Choice xmlns:v="urn:schemas-microsoft-com:vml" Requires="v">
                <p:oleObj spid="_x0000_s3202" name="Worksheet" r:id="rId4" imgW="2762362" imgH="4152788" progId="Excel.Sheet.12">
                  <p:embed/>
                </p:oleObj>
              </mc:Choice>
              <mc:Fallback>
                <p:oleObj name="Worksheet" r:id="rId4" imgW="2762362" imgH="4152788" progId="Excel.Sheet.12">
                  <p:embed/>
                  <p:pic>
                    <p:nvPicPr>
                      <p:cNvPr id="4" name="Object 3"/>
                      <p:cNvPicPr/>
                      <p:nvPr/>
                    </p:nvPicPr>
                    <p:blipFill>
                      <a:blip r:embed="rId5"/>
                      <a:stretch>
                        <a:fillRect/>
                      </a:stretch>
                    </p:blipFill>
                    <p:spPr>
                      <a:xfrm>
                        <a:off x="1254034" y="796834"/>
                        <a:ext cx="3953102" cy="5220608"/>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600060035"/>
              </p:ext>
            </p:extLst>
          </p:nvPr>
        </p:nvGraphicFramePr>
        <p:xfrm>
          <a:off x="5407025" y="796925"/>
          <a:ext cx="4121150" cy="5208588"/>
        </p:xfrm>
        <a:graphic>
          <a:graphicData uri="http://schemas.openxmlformats.org/presentationml/2006/ole">
            <mc:AlternateContent xmlns:mc="http://schemas.openxmlformats.org/markup-compatibility/2006">
              <mc:Choice xmlns:v="urn:schemas-microsoft-com:vml" Requires="v">
                <p:oleObj spid="_x0000_s3203" name="Worksheet" r:id="rId6" imgW="2613483" imgH="4137707" progId="Excel.Sheet.12">
                  <p:embed/>
                </p:oleObj>
              </mc:Choice>
              <mc:Fallback>
                <p:oleObj name="Worksheet" r:id="rId6" imgW="2613483" imgH="4137707" progId="Excel.Sheet.12">
                  <p:embed/>
                  <p:pic>
                    <p:nvPicPr>
                      <p:cNvPr id="5" name="Object 4"/>
                      <p:cNvPicPr/>
                      <p:nvPr/>
                    </p:nvPicPr>
                    <p:blipFill>
                      <a:blip r:embed="rId7"/>
                      <a:stretch>
                        <a:fillRect/>
                      </a:stretch>
                    </p:blipFill>
                    <p:spPr>
                      <a:xfrm>
                        <a:off x="5407025" y="796925"/>
                        <a:ext cx="4121150" cy="5208588"/>
                      </a:xfrm>
                      <a:prstGeom prst="rect">
                        <a:avLst/>
                      </a:prstGeom>
                    </p:spPr>
                  </p:pic>
                </p:oleObj>
              </mc:Fallback>
            </mc:AlternateContent>
          </a:graphicData>
        </a:graphic>
      </p:graphicFrame>
      <p:sp>
        <p:nvSpPr>
          <p:cNvPr id="2" name="Rectangle 1"/>
          <p:cNvSpPr/>
          <p:nvPr/>
        </p:nvSpPr>
        <p:spPr>
          <a:xfrm>
            <a:off x="1254034" y="666206"/>
            <a:ext cx="3953102" cy="5312047"/>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07537" y="666207"/>
            <a:ext cx="4083421" cy="2717074"/>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42122" y="4270873"/>
            <a:ext cx="4148837" cy="1679147"/>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ular Callout 2"/>
          <p:cNvSpPr/>
          <p:nvPr/>
        </p:nvSpPr>
        <p:spPr>
          <a:xfrm>
            <a:off x="9601200" y="796834"/>
            <a:ext cx="2129246" cy="1828800"/>
          </a:xfrm>
          <a:prstGeom prst="wedgeRoundRectCallout">
            <a:avLst>
              <a:gd name="adj1" fmla="val -60097"/>
              <a:gd name="adj2" fmla="val 116786"/>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smtClean="0">
                <a:solidFill>
                  <a:srgbClr val="002060"/>
                </a:solidFill>
              </a:rPr>
              <a:t>Face value or per value: Say </a:t>
            </a:r>
          </a:p>
          <a:p>
            <a:pPr algn="ctr"/>
            <a:r>
              <a:rPr lang="en-IN" sz="1800" b="1" dirty="0" smtClean="0">
                <a:solidFill>
                  <a:srgbClr val="002060"/>
                </a:solidFill>
              </a:rPr>
              <a:t>₹10</a:t>
            </a:r>
          </a:p>
          <a:p>
            <a:pPr algn="ctr"/>
            <a:r>
              <a:rPr lang="en-IN" sz="1800" b="1" dirty="0" smtClean="0">
                <a:solidFill>
                  <a:srgbClr val="002060"/>
                </a:solidFill>
              </a:rPr>
              <a:t>2 lakh shares of ₹10 each </a:t>
            </a:r>
            <a:endParaRPr lang="en-US" sz="1800" b="1" dirty="0">
              <a:solidFill>
                <a:srgbClr val="002060"/>
              </a:solidFill>
            </a:endParaRPr>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10" name="Rounded Rectangle 9"/>
          <p:cNvSpPr/>
          <p:nvPr/>
        </p:nvSpPr>
        <p:spPr>
          <a:xfrm>
            <a:off x="5342121" y="3367588"/>
            <a:ext cx="4186053" cy="903285"/>
          </a:xfrm>
          <a:prstGeom prst="roundRect">
            <a:avLst>
              <a:gd name="adj" fmla="val 852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449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75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175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1750"/>
                                        <p:tgtEl>
                                          <p:spTgt spid="7"/>
                                        </p:tgtEl>
                                      </p:cBhvr>
                                    </p:animEffect>
                                  </p:childTnLst>
                                </p:cTn>
                              </p:par>
                              <p:par>
                                <p:cTn id="14" presetID="26" presetClass="emph" presetSubtype="0" fill="hold" grpId="0" nodeType="withEffect">
                                  <p:stCondLst>
                                    <p:cond delay="0"/>
                                  </p:stCondLst>
                                  <p:childTnLst>
                                    <p:animEffect transition="out" filter="fade">
                                      <p:cBhvr>
                                        <p:cTn id="15" dur="500" tmFilter="0, 0; .2, .5; .8, .5; 1, 0"/>
                                        <p:tgtEl>
                                          <p:spTgt spid="10"/>
                                        </p:tgtEl>
                                      </p:cBhvr>
                                    </p:animEffect>
                                    <p:animScale>
                                      <p:cBhvr>
                                        <p:cTn id="1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Authorized, Fully and Partly Paid-up Capital</a:t>
            </a:r>
            <a:endParaRPr lang="en-IN" dirty="0"/>
          </a:p>
        </p:txBody>
      </p:sp>
      <p:sp>
        <p:nvSpPr>
          <p:cNvPr id="6" name="Text Placeholder 5"/>
          <p:cNvSpPr>
            <a:spLocks noGrp="1"/>
          </p:cNvSpPr>
          <p:nvPr>
            <p:ph type="body" idx="1"/>
          </p:nvPr>
        </p:nvSpPr>
        <p:spPr>
          <a:xfrm>
            <a:off x="838200" y="1986989"/>
            <a:ext cx="8825753" cy="917575"/>
          </a:xfrm>
        </p:spPr>
        <p:txBody>
          <a:bodyPr/>
          <a:lstStyle/>
          <a:p>
            <a:pPr marL="114300" indent="0">
              <a:buNone/>
            </a:pPr>
            <a:r>
              <a:rPr lang="en-US" dirty="0" smtClean="0"/>
              <a:t>Post- and Pre-money value</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41830278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1033780"/>
          </a:xfrm>
        </p:spPr>
        <p:txBody>
          <a:bodyPr/>
          <a:lstStyle/>
          <a:p>
            <a:r>
              <a:rPr lang="en-IN" dirty="0"/>
              <a:t>Equity Holding</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4229863921"/>
              </p:ext>
            </p:extLst>
          </p:nvPr>
        </p:nvGraphicFramePr>
        <p:xfrm>
          <a:off x="357966" y="1146357"/>
          <a:ext cx="9402268" cy="4572000"/>
        </p:xfrm>
        <a:graphic>
          <a:graphicData uri="http://schemas.openxmlformats.org/drawingml/2006/table">
            <a:tbl>
              <a:tblPr firstRow="1" bandRow="1">
                <a:tableStyleId>{5C22544A-7EE6-4342-B048-85BDC9FD1C3A}</a:tableStyleId>
              </a:tblPr>
              <a:tblGrid>
                <a:gridCol w="2688316">
                  <a:extLst>
                    <a:ext uri="{9D8B030D-6E8A-4147-A177-3AD203B41FA5}">
                      <a16:colId xmlns:a16="http://schemas.microsoft.com/office/drawing/2014/main" val="1489633061"/>
                    </a:ext>
                  </a:extLst>
                </a:gridCol>
                <a:gridCol w="3041009">
                  <a:extLst>
                    <a:ext uri="{9D8B030D-6E8A-4147-A177-3AD203B41FA5}">
                      <a16:colId xmlns:a16="http://schemas.microsoft.com/office/drawing/2014/main" val="360411712"/>
                    </a:ext>
                  </a:extLst>
                </a:gridCol>
                <a:gridCol w="3672943">
                  <a:extLst>
                    <a:ext uri="{9D8B030D-6E8A-4147-A177-3AD203B41FA5}">
                      <a16:colId xmlns:a16="http://schemas.microsoft.com/office/drawing/2014/main" val="537493383"/>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dirty="0"/>
                        <a:t>Equity &amp; Liability</a:t>
                      </a:r>
                    </a:p>
                  </a:txBody>
                  <a:tcPr/>
                </a:tc>
                <a:tc>
                  <a:txBody>
                    <a:bodyPr/>
                    <a:lstStyle/>
                    <a:p>
                      <a:endParaRPr lang="en-US" sz="2400" b="1"/>
                    </a:p>
                  </a:txBody>
                  <a:tcPr/>
                </a:tc>
                <a:tc>
                  <a:txBody>
                    <a:bodyPr/>
                    <a:lstStyle/>
                    <a:p>
                      <a:endParaRPr lang="en-US" sz="2400" b="1"/>
                    </a:p>
                  </a:txBody>
                  <a:tcPr/>
                </a:tc>
                <a:extLst>
                  <a:ext uri="{0D108BD9-81ED-4DB2-BD59-A6C34878D82A}">
                    <a16:rowId xmlns:a16="http://schemas.microsoft.com/office/drawing/2014/main" val="2580224307"/>
                  </a:ext>
                </a:extLst>
              </a:tr>
              <a:tr h="370840">
                <a:tc>
                  <a:txBody>
                    <a:bodyPr/>
                    <a:lstStyle/>
                    <a:p>
                      <a:r>
                        <a:rPr lang="en-IN" sz="2400" b="1" dirty="0"/>
                        <a:t>Equity capital – fully paid-up equity capital</a:t>
                      </a:r>
                      <a:endParaRPr lang="en-US" sz="2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b="1" dirty="0"/>
                        <a:t>Consisting </a:t>
                      </a:r>
                      <a:r>
                        <a:rPr lang="en-IN" sz="2000" b="1" dirty="0" smtClean="0"/>
                        <a:t>of 2 lakh equity shares </a:t>
                      </a:r>
                      <a:r>
                        <a:rPr lang="en-IN" sz="2000" b="1" dirty="0"/>
                        <a:t>of face value </a:t>
                      </a:r>
                      <a:r>
                        <a:rPr lang="en-IN" sz="2000" b="1" dirty="0" smtClean="0"/>
                        <a:t>₹ </a:t>
                      </a:r>
                      <a:r>
                        <a:rPr lang="en-IN" sz="2000" b="1" dirty="0"/>
                        <a:t>10 each.</a:t>
                      </a:r>
                      <a:endParaRPr lang="en-US" sz="2000" b="1" dirty="0"/>
                    </a:p>
                  </a:txBody>
                  <a:tcPr/>
                </a:tc>
                <a:tc>
                  <a:txBody>
                    <a:bodyPr/>
                    <a:lstStyle/>
                    <a:p>
                      <a:r>
                        <a:rPr lang="en-IN" sz="2400" b="1" dirty="0"/>
                        <a:t>Total equity </a:t>
                      </a:r>
                      <a:endParaRPr lang="en-IN" sz="2400" b="1" dirty="0" smtClean="0"/>
                    </a:p>
                    <a:p>
                      <a:r>
                        <a:rPr lang="en-IN" sz="2400" b="1" dirty="0" smtClean="0"/>
                        <a:t>capital</a:t>
                      </a:r>
                      <a:r>
                        <a:rPr lang="en-IN" sz="2400" b="1" dirty="0"/>
                        <a:t>: ₹ </a:t>
                      </a:r>
                      <a:r>
                        <a:rPr lang="en-IN" sz="2400" b="1" dirty="0" smtClean="0"/>
                        <a:t>20 Lakh</a:t>
                      </a:r>
                    </a:p>
                    <a:p>
                      <a:r>
                        <a:rPr lang="en-IN" sz="2400" b="1" dirty="0" smtClean="0"/>
                        <a:t> i.e. 2 L shares</a:t>
                      </a:r>
                      <a:endParaRPr lang="en-US" sz="2400" b="1" dirty="0"/>
                    </a:p>
                  </a:txBody>
                  <a:tcPr/>
                </a:tc>
                <a:extLst>
                  <a:ext uri="{0D108BD9-81ED-4DB2-BD59-A6C34878D82A}">
                    <a16:rowId xmlns:a16="http://schemas.microsoft.com/office/drawing/2014/main" val="3838715884"/>
                  </a:ext>
                </a:extLst>
              </a:tr>
              <a:tr h="370840">
                <a:tc>
                  <a:txBody>
                    <a:bodyPr/>
                    <a:lstStyle/>
                    <a:p>
                      <a:r>
                        <a:rPr lang="en-IN" sz="2400" b="1" dirty="0"/>
                        <a:t>Co-founder A holds</a:t>
                      </a:r>
                      <a:endParaRPr lang="en-US" sz="2400" b="1" dirty="0"/>
                    </a:p>
                  </a:txBody>
                  <a:tcPr/>
                </a:tc>
                <a:tc>
                  <a:txBody>
                    <a:bodyPr/>
                    <a:lstStyle/>
                    <a:p>
                      <a:r>
                        <a:rPr lang="en-IN" sz="2400" b="1" dirty="0" smtClean="0"/>
                        <a:t>50,000 shares</a:t>
                      </a:r>
                      <a:endParaRPr lang="en-US" sz="2400" b="1" dirty="0"/>
                    </a:p>
                  </a:txBody>
                  <a:tcPr/>
                </a:tc>
                <a:tc>
                  <a:txBody>
                    <a:bodyPr/>
                    <a:lstStyle/>
                    <a:p>
                      <a:r>
                        <a:rPr lang="en-IN" sz="2400" b="1" dirty="0" smtClean="0"/>
                        <a:t>50,000/2,00,000 </a:t>
                      </a:r>
                      <a:r>
                        <a:rPr lang="en-IN" sz="2400" b="1" dirty="0"/>
                        <a:t>= </a:t>
                      </a:r>
                      <a:r>
                        <a:rPr lang="en-IN" sz="2400" b="1" dirty="0" smtClean="0"/>
                        <a:t>25% </a:t>
                      </a:r>
                      <a:r>
                        <a:rPr lang="en-IN" sz="2400" b="1" dirty="0"/>
                        <a:t>holding</a:t>
                      </a:r>
                      <a:endParaRPr lang="en-US" sz="2400" b="1" dirty="0"/>
                    </a:p>
                  </a:txBody>
                  <a:tcPr/>
                </a:tc>
                <a:extLst>
                  <a:ext uri="{0D108BD9-81ED-4DB2-BD59-A6C34878D82A}">
                    <a16:rowId xmlns:a16="http://schemas.microsoft.com/office/drawing/2014/main" val="3199650461"/>
                  </a:ext>
                </a:extLst>
              </a:tr>
              <a:tr h="370840">
                <a:tc>
                  <a:txBody>
                    <a:bodyPr/>
                    <a:lstStyle/>
                    <a:p>
                      <a:r>
                        <a:rPr lang="en-IN" sz="2400" b="1" dirty="0"/>
                        <a:t>Co-founder B holds</a:t>
                      </a:r>
                      <a:endParaRPr lang="en-US" sz="2400" b="1" dirty="0"/>
                    </a:p>
                  </a:txBody>
                  <a:tcPr/>
                </a:tc>
                <a:tc>
                  <a:txBody>
                    <a:bodyPr/>
                    <a:lstStyle/>
                    <a:p>
                      <a:r>
                        <a:rPr lang="en-IN" sz="2400" b="1" dirty="0" smtClean="0"/>
                        <a:t>80,000 shares</a:t>
                      </a:r>
                      <a:endParaRPr lang="en-US" sz="2400" b="1" dirty="0"/>
                    </a:p>
                  </a:txBody>
                  <a:tcPr/>
                </a:tc>
                <a:tc>
                  <a:txBody>
                    <a:bodyPr/>
                    <a:lstStyle/>
                    <a:p>
                      <a:r>
                        <a:rPr lang="en-IN" sz="2400" b="1" dirty="0" smtClean="0"/>
                        <a:t>80,000/2,00,000 = 40%</a:t>
                      </a:r>
                      <a:endParaRPr lang="en-US" sz="2400" b="1" dirty="0"/>
                    </a:p>
                  </a:txBody>
                  <a:tcPr/>
                </a:tc>
                <a:extLst>
                  <a:ext uri="{0D108BD9-81ED-4DB2-BD59-A6C34878D82A}">
                    <a16:rowId xmlns:a16="http://schemas.microsoft.com/office/drawing/2014/main" val="3182341079"/>
                  </a:ext>
                </a:extLst>
              </a:tr>
              <a:tr h="370840">
                <a:tc>
                  <a:txBody>
                    <a:bodyPr/>
                    <a:lstStyle/>
                    <a:p>
                      <a:r>
                        <a:rPr lang="en-IN" sz="2400" b="1" dirty="0"/>
                        <a:t>Co-founder C holds</a:t>
                      </a:r>
                      <a:endParaRPr lang="en-US" sz="2400" b="1" dirty="0"/>
                    </a:p>
                  </a:txBody>
                  <a:tcPr/>
                </a:tc>
                <a:tc>
                  <a:txBody>
                    <a:bodyPr/>
                    <a:lstStyle/>
                    <a:p>
                      <a:r>
                        <a:rPr lang="en-IN" sz="2400" b="1" dirty="0" smtClean="0"/>
                        <a:t>70,000 shares</a:t>
                      </a:r>
                      <a:endParaRPr lang="en-US" sz="2400" b="1" dirty="0"/>
                    </a:p>
                  </a:txBody>
                  <a:tcPr/>
                </a:tc>
                <a:tc>
                  <a:txBody>
                    <a:bodyPr/>
                    <a:lstStyle/>
                    <a:p>
                      <a:r>
                        <a:rPr lang="en-IN" sz="2400" b="1" dirty="0" smtClean="0"/>
                        <a:t>35%</a:t>
                      </a:r>
                      <a:endParaRPr lang="en-US" sz="2400" b="1" dirty="0"/>
                    </a:p>
                  </a:txBody>
                  <a:tcPr/>
                </a:tc>
                <a:extLst>
                  <a:ext uri="{0D108BD9-81ED-4DB2-BD59-A6C34878D82A}">
                    <a16:rowId xmlns:a16="http://schemas.microsoft.com/office/drawing/2014/main" val="3714384500"/>
                  </a:ext>
                </a:extLst>
              </a:tr>
              <a:tr h="370840">
                <a:tc>
                  <a:txBody>
                    <a:bodyPr/>
                    <a:lstStyle/>
                    <a:p>
                      <a:endParaRPr lang="en-US" sz="2400" b="1"/>
                    </a:p>
                  </a:txBody>
                  <a:tcPr/>
                </a:tc>
                <a:tc>
                  <a:txBody>
                    <a:bodyPr/>
                    <a:lstStyle/>
                    <a:p>
                      <a:endParaRPr lang="en-US" sz="2400" b="1" dirty="0"/>
                    </a:p>
                  </a:txBody>
                  <a:tcPr/>
                </a:tc>
                <a:tc>
                  <a:txBody>
                    <a:bodyPr/>
                    <a:lstStyle/>
                    <a:p>
                      <a:r>
                        <a:rPr lang="en-IN" sz="2400" b="1" dirty="0" smtClean="0"/>
                        <a:t>Total 100%</a:t>
                      </a:r>
                      <a:endParaRPr lang="en-US" sz="2400" b="1" dirty="0"/>
                    </a:p>
                  </a:txBody>
                  <a:tcPr/>
                </a:tc>
                <a:extLst>
                  <a:ext uri="{0D108BD9-81ED-4DB2-BD59-A6C34878D82A}">
                    <a16:rowId xmlns:a16="http://schemas.microsoft.com/office/drawing/2014/main" val="2302870311"/>
                  </a:ext>
                </a:extLst>
              </a:tr>
            </a:tbl>
          </a:graphicData>
        </a:graphic>
      </p:graphicFrame>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2" name="TextBox 1"/>
          <p:cNvSpPr txBox="1"/>
          <p:nvPr/>
        </p:nvSpPr>
        <p:spPr>
          <a:xfrm>
            <a:off x="357966" y="5746374"/>
            <a:ext cx="9402268" cy="523220"/>
          </a:xfrm>
          <a:prstGeom prst="rect">
            <a:avLst/>
          </a:prstGeom>
          <a:noFill/>
        </p:spPr>
        <p:txBody>
          <a:bodyPr wrap="square" rtlCol="0">
            <a:spAutoFit/>
          </a:bodyPr>
          <a:lstStyle/>
          <a:p>
            <a:pPr algn="ctr"/>
            <a:r>
              <a:rPr lang="en-US" sz="2800" dirty="0" smtClean="0"/>
              <a:t>Shares provide you voting right</a:t>
            </a:r>
            <a:endParaRPr lang="en-IN" sz="2800" dirty="0"/>
          </a:p>
        </p:txBody>
      </p:sp>
    </p:spTree>
    <p:extLst>
      <p:ext uri="{BB962C8B-B14F-4D97-AF65-F5344CB8AC3E}">
        <p14:creationId xmlns:p14="http://schemas.microsoft.com/office/powerpoint/2010/main" val="10605844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Funding New Ventures</a:t>
            </a:r>
            <a:endParaRPr lang="en-IN" dirty="0"/>
          </a:p>
        </p:txBody>
      </p:sp>
      <p:sp>
        <p:nvSpPr>
          <p:cNvPr id="3" name="Content Placeholder 2"/>
          <p:cNvSpPr>
            <a:spLocks noGrp="1"/>
          </p:cNvSpPr>
          <p:nvPr>
            <p:ph idx="1"/>
          </p:nvPr>
        </p:nvSpPr>
        <p:spPr>
          <a:xfrm>
            <a:off x="673608" y="1469009"/>
            <a:ext cx="10515600" cy="3697351"/>
          </a:xfrm>
        </p:spPr>
        <p:txBody>
          <a:bodyPr/>
          <a:lstStyle/>
          <a:p>
            <a:r>
              <a:rPr lang="en-US" dirty="0" smtClean="0"/>
              <a:t>Section </a:t>
            </a:r>
            <a:r>
              <a:rPr lang="en-US" dirty="0"/>
              <a:t>– I: </a:t>
            </a:r>
            <a:r>
              <a:rPr lang="en-US" dirty="0" smtClean="0"/>
              <a:t>Introduction, funding requirement, possible sources </a:t>
            </a:r>
            <a:endParaRPr lang="en-US" dirty="0"/>
          </a:p>
          <a:p>
            <a:r>
              <a:rPr lang="en-US" dirty="0"/>
              <a:t>Section – II: Bootstrapping, crowdsourcing, incubation, acceleration</a:t>
            </a:r>
          </a:p>
          <a:p>
            <a:r>
              <a:rPr lang="en-US" dirty="0"/>
              <a:t>Section – III: BA </a:t>
            </a:r>
            <a:r>
              <a:rPr lang="en-US" dirty="0" smtClean="0"/>
              <a:t>| </a:t>
            </a:r>
            <a:r>
              <a:rPr lang="en-US" dirty="0"/>
              <a:t>VC</a:t>
            </a:r>
          </a:p>
          <a:p>
            <a:r>
              <a:rPr lang="en-US" dirty="0"/>
              <a:t>Section – IV: Debt </a:t>
            </a:r>
            <a:r>
              <a:rPr lang="en-US" dirty="0" smtClean="0"/>
              <a:t>funding</a:t>
            </a:r>
          </a:p>
          <a:p>
            <a:r>
              <a:rPr lang="en-US" dirty="0"/>
              <a:t>Section </a:t>
            </a:r>
            <a:r>
              <a:rPr lang="en-US" dirty="0" smtClean="0"/>
              <a:t>– V: Government assistances</a:t>
            </a:r>
            <a:endParaRPr lang="en-US" dirty="0"/>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273947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627651"/>
          </a:xfrm>
        </p:spPr>
        <p:txBody>
          <a:bodyPr/>
          <a:lstStyle/>
          <a:p>
            <a:r>
              <a:rPr lang="en-IN" dirty="0"/>
              <a:t>Equity Holding</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781709375"/>
              </p:ext>
            </p:extLst>
          </p:nvPr>
        </p:nvGraphicFramePr>
        <p:xfrm>
          <a:off x="357966" y="872037"/>
          <a:ext cx="9402268" cy="5029200"/>
        </p:xfrm>
        <a:graphic>
          <a:graphicData uri="http://schemas.openxmlformats.org/drawingml/2006/table">
            <a:tbl>
              <a:tblPr firstRow="1" bandRow="1">
                <a:tableStyleId>{5C22544A-7EE6-4342-B048-85BDC9FD1C3A}</a:tableStyleId>
              </a:tblPr>
              <a:tblGrid>
                <a:gridCol w="2688316">
                  <a:extLst>
                    <a:ext uri="{9D8B030D-6E8A-4147-A177-3AD203B41FA5}">
                      <a16:colId xmlns:a16="http://schemas.microsoft.com/office/drawing/2014/main" val="1489633061"/>
                    </a:ext>
                  </a:extLst>
                </a:gridCol>
                <a:gridCol w="3041009">
                  <a:extLst>
                    <a:ext uri="{9D8B030D-6E8A-4147-A177-3AD203B41FA5}">
                      <a16:colId xmlns:a16="http://schemas.microsoft.com/office/drawing/2014/main" val="360411712"/>
                    </a:ext>
                  </a:extLst>
                </a:gridCol>
                <a:gridCol w="3672943">
                  <a:extLst>
                    <a:ext uri="{9D8B030D-6E8A-4147-A177-3AD203B41FA5}">
                      <a16:colId xmlns:a16="http://schemas.microsoft.com/office/drawing/2014/main" val="537493383"/>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dirty="0"/>
                        <a:t>Equity &amp; Liability</a:t>
                      </a:r>
                    </a:p>
                  </a:txBody>
                  <a:tcPr/>
                </a:tc>
                <a:tc>
                  <a:txBody>
                    <a:bodyPr/>
                    <a:lstStyle/>
                    <a:p>
                      <a:endParaRPr lang="en-US" sz="2400" b="1"/>
                    </a:p>
                  </a:txBody>
                  <a:tcPr/>
                </a:tc>
                <a:tc>
                  <a:txBody>
                    <a:bodyPr/>
                    <a:lstStyle/>
                    <a:p>
                      <a:endParaRPr lang="en-US" sz="2400" b="1"/>
                    </a:p>
                  </a:txBody>
                  <a:tcPr/>
                </a:tc>
                <a:extLst>
                  <a:ext uri="{0D108BD9-81ED-4DB2-BD59-A6C34878D82A}">
                    <a16:rowId xmlns:a16="http://schemas.microsoft.com/office/drawing/2014/main" val="2580224307"/>
                  </a:ext>
                </a:extLst>
              </a:tr>
              <a:tr h="370840">
                <a:tc>
                  <a:txBody>
                    <a:bodyPr/>
                    <a:lstStyle/>
                    <a:p>
                      <a:r>
                        <a:rPr lang="en-IN" sz="2400" b="1" dirty="0"/>
                        <a:t>Equity capital – fully paid-up equity capital</a:t>
                      </a:r>
                      <a:endParaRPr lang="en-US" sz="2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b="1" dirty="0"/>
                        <a:t>Consisting </a:t>
                      </a:r>
                      <a:r>
                        <a:rPr lang="en-IN" sz="2000" b="1" dirty="0" smtClean="0"/>
                        <a:t>of 2 lakh equity shares </a:t>
                      </a:r>
                      <a:r>
                        <a:rPr lang="en-IN" sz="2000" b="1" dirty="0"/>
                        <a:t>of face value </a:t>
                      </a:r>
                      <a:r>
                        <a:rPr lang="en-IN" sz="2000" b="1" dirty="0" smtClean="0"/>
                        <a:t>₹ </a:t>
                      </a:r>
                      <a:r>
                        <a:rPr lang="en-IN" sz="2000" b="1" dirty="0"/>
                        <a:t>10 each.</a:t>
                      </a:r>
                      <a:endParaRPr lang="en-US" sz="2000" b="1" dirty="0"/>
                    </a:p>
                  </a:txBody>
                  <a:tcPr/>
                </a:tc>
                <a:tc>
                  <a:txBody>
                    <a:bodyPr/>
                    <a:lstStyle/>
                    <a:p>
                      <a:r>
                        <a:rPr lang="en-IN" sz="2400" b="1" dirty="0"/>
                        <a:t>Total equity </a:t>
                      </a:r>
                      <a:endParaRPr lang="en-IN" sz="2400" b="1" dirty="0" smtClean="0"/>
                    </a:p>
                    <a:p>
                      <a:r>
                        <a:rPr lang="en-IN" sz="2400" b="1" dirty="0" smtClean="0"/>
                        <a:t>capital</a:t>
                      </a:r>
                      <a:r>
                        <a:rPr lang="en-IN" sz="2400" b="1" dirty="0"/>
                        <a:t>: ₹ </a:t>
                      </a:r>
                      <a:r>
                        <a:rPr lang="en-IN" sz="2400" b="1" dirty="0" smtClean="0"/>
                        <a:t>20 Lakh</a:t>
                      </a:r>
                    </a:p>
                    <a:p>
                      <a:r>
                        <a:rPr lang="en-IN" sz="2400" b="1" dirty="0" smtClean="0"/>
                        <a:t> i.e. 2 L shares</a:t>
                      </a:r>
                      <a:endParaRPr lang="en-US" sz="2400" b="1" dirty="0"/>
                    </a:p>
                  </a:txBody>
                  <a:tcPr/>
                </a:tc>
                <a:extLst>
                  <a:ext uri="{0D108BD9-81ED-4DB2-BD59-A6C34878D82A}">
                    <a16:rowId xmlns:a16="http://schemas.microsoft.com/office/drawing/2014/main" val="3838715884"/>
                  </a:ext>
                </a:extLst>
              </a:tr>
              <a:tr h="370840">
                <a:tc>
                  <a:txBody>
                    <a:bodyPr/>
                    <a:lstStyle/>
                    <a:p>
                      <a:r>
                        <a:rPr lang="en-IN" sz="2400" b="1" dirty="0"/>
                        <a:t>Co-founder A holds</a:t>
                      </a:r>
                      <a:endParaRPr lang="en-US" sz="2400" b="1" dirty="0"/>
                    </a:p>
                  </a:txBody>
                  <a:tcPr/>
                </a:tc>
                <a:tc>
                  <a:txBody>
                    <a:bodyPr/>
                    <a:lstStyle/>
                    <a:p>
                      <a:r>
                        <a:rPr lang="en-IN" sz="2400" b="1" dirty="0" smtClean="0"/>
                        <a:t>50,000 shares</a:t>
                      </a:r>
                      <a:endParaRPr lang="en-US" sz="2400" b="1" dirty="0"/>
                    </a:p>
                  </a:txBody>
                  <a:tcPr/>
                </a:tc>
                <a:tc>
                  <a:txBody>
                    <a:bodyPr/>
                    <a:lstStyle/>
                    <a:p>
                      <a:r>
                        <a:rPr lang="en-IN" sz="2400" b="1" dirty="0" smtClean="0"/>
                        <a:t>50,000/2,50,000 </a:t>
                      </a:r>
                      <a:r>
                        <a:rPr lang="en-IN" sz="2400" b="1" dirty="0"/>
                        <a:t>= </a:t>
                      </a:r>
                      <a:r>
                        <a:rPr lang="en-IN" sz="2400" b="1" dirty="0" smtClean="0"/>
                        <a:t>20% </a:t>
                      </a:r>
                      <a:r>
                        <a:rPr lang="en-IN" sz="2400" b="1" dirty="0"/>
                        <a:t>holding</a:t>
                      </a:r>
                      <a:endParaRPr lang="en-US" sz="2400" b="1" dirty="0"/>
                    </a:p>
                  </a:txBody>
                  <a:tcPr/>
                </a:tc>
                <a:extLst>
                  <a:ext uri="{0D108BD9-81ED-4DB2-BD59-A6C34878D82A}">
                    <a16:rowId xmlns:a16="http://schemas.microsoft.com/office/drawing/2014/main" val="3199650461"/>
                  </a:ext>
                </a:extLst>
              </a:tr>
              <a:tr h="370840">
                <a:tc>
                  <a:txBody>
                    <a:bodyPr/>
                    <a:lstStyle/>
                    <a:p>
                      <a:r>
                        <a:rPr lang="en-IN" sz="2400" b="1" dirty="0"/>
                        <a:t>Co-founder B holds</a:t>
                      </a:r>
                      <a:endParaRPr lang="en-US" sz="2400" b="1" dirty="0"/>
                    </a:p>
                  </a:txBody>
                  <a:tcPr/>
                </a:tc>
                <a:tc>
                  <a:txBody>
                    <a:bodyPr/>
                    <a:lstStyle/>
                    <a:p>
                      <a:r>
                        <a:rPr lang="en-IN" sz="2400" b="1" dirty="0" smtClean="0"/>
                        <a:t>80,000 shares</a:t>
                      </a:r>
                      <a:endParaRPr lang="en-US" sz="2400" b="1" dirty="0"/>
                    </a:p>
                  </a:txBody>
                  <a:tcPr/>
                </a:tc>
                <a:tc>
                  <a:txBody>
                    <a:bodyPr/>
                    <a:lstStyle/>
                    <a:p>
                      <a:r>
                        <a:rPr lang="en-IN" sz="2400" b="1" dirty="0" smtClean="0"/>
                        <a:t>80,000/2,50,000 = 32%</a:t>
                      </a:r>
                      <a:endParaRPr lang="en-US" sz="2400" b="1" dirty="0"/>
                    </a:p>
                  </a:txBody>
                  <a:tcPr/>
                </a:tc>
                <a:extLst>
                  <a:ext uri="{0D108BD9-81ED-4DB2-BD59-A6C34878D82A}">
                    <a16:rowId xmlns:a16="http://schemas.microsoft.com/office/drawing/2014/main" val="3182341079"/>
                  </a:ext>
                </a:extLst>
              </a:tr>
              <a:tr h="370840">
                <a:tc>
                  <a:txBody>
                    <a:bodyPr/>
                    <a:lstStyle/>
                    <a:p>
                      <a:r>
                        <a:rPr lang="en-IN" sz="2400" b="1" dirty="0"/>
                        <a:t>Co-founder C holds</a:t>
                      </a:r>
                      <a:endParaRPr lang="en-US" sz="2400" b="1" dirty="0"/>
                    </a:p>
                  </a:txBody>
                  <a:tcPr/>
                </a:tc>
                <a:tc>
                  <a:txBody>
                    <a:bodyPr/>
                    <a:lstStyle/>
                    <a:p>
                      <a:r>
                        <a:rPr lang="en-IN" sz="2400" b="1" dirty="0" smtClean="0"/>
                        <a:t>70,000 shares</a:t>
                      </a:r>
                      <a:endParaRPr lang="en-US" sz="2400" b="1" dirty="0"/>
                    </a:p>
                  </a:txBody>
                  <a:tcPr/>
                </a:tc>
                <a:tc>
                  <a:txBody>
                    <a:bodyPr/>
                    <a:lstStyle/>
                    <a:p>
                      <a:r>
                        <a:rPr lang="en-IN" sz="2400" b="1" dirty="0" smtClean="0"/>
                        <a:t>70,000/2,50,000 = 28%</a:t>
                      </a:r>
                      <a:endParaRPr lang="en-US" sz="2400" b="1" dirty="0"/>
                    </a:p>
                  </a:txBody>
                  <a:tcPr/>
                </a:tc>
                <a:extLst>
                  <a:ext uri="{0D108BD9-81ED-4DB2-BD59-A6C34878D82A}">
                    <a16:rowId xmlns:a16="http://schemas.microsoft.com/office/drawing/2014/main" val="3714384500"/>
                  </a:ext>
                </a:extLst>
              </a:tr>
              <a:tr h="370840">
                <a:tc>
                  <a:txBody>
                    <a:bodyPr/>
                    <a:lstStyle/>
                    <a:p>
                      <a:r>
                        <a:rPr lang="en-IN" sz="2400" b="1" dirty="0" smtClean="0"/>
                        <a:t>Investor</a:t>
                      </a:r>
                      <a:endParaRPr lang="en-US" sz="2400" b="1" dirty="0"/>
                    </a:p>
                  </a:txBody>
                  <a:tcPr/>
                </a:tc>
                <a:tc>
                  <a:txBody>
                    <a:bodyPr/>
                    <a:lstStyle/>
                    <a:p>
                      <a:r>
                        <a:rPr lang="en-IN" sz="2400" b="1" dirty="0" smtClean="0"/>
                        <a:t>50,000 shares</a:t>
                      </a:r>
                      <a:endParaRPr lang="en-US" sz="2400" b="1" dirty="0"/>
                    </a:p>
                  </a:txBody>
                  <a:tcPr/>
                </a:tc>
                <a:tc>
                  <a:txBody>
                    <a:bodyPr/>
                    <a:lstStyle/>
                    <a:p>
                      <a:r>
                        <a:rPr lang="en-IN" sz="2400" b="1" dirty="0" smtClean="0"/>
                        <a:t>50,000/250,000 = 20%</a:t>
                      </a:r>
                      <a:endParaRPr lang="en-US" sz="2400" b="1" dirty="0"/>
                    </a:p>
                  </a:txBody>
                  <a:tcPr/>
                </a:tc>
                <a:extLst>
                  <a:ext uri="{0D108BD9-81ED-4DB2-BD59-A6C34878D82A}">
                    <a16:rowId xmlns:a16="http://schemas.microsoft.com/office/drawing/2014/main" val="2302870311"/>
                  </a:ext>
                </a:extLst>
              </a:tr>
              <a:tr h="370840">
                <a:tc>
                  <a:txBody>
                    <a:bodyPr/>
                    <a:lstStyle/>
                    <a:p>
                      <a:endParaRPr lang="en-US" sz="2400" b="1" dirty="0"/>
                    </a:p>
                  </a:txBody>
                  <a:tcPr/>
                </a:tc>
                <a:tc>
                  <a:txBody>
                    <a:bodyPr/>
                    <a:lstStyle/>
                    <a:p>
                      <a:endParaRPr lang="en-US" sz="2400" b="1" dirty="0"/>
                    </a:p>
                  </a:txBody>
                  <a:tcPr/>
                </a:tc>
                <a:tc>
                  <a:txBody>
                    <a:bodyPr/>
                    <a:lstStyle/>
                    <a:p>
                      <a:r>
                        <a:rPr lang="en-IN" sz="2400" b="1" dirty="0" smtClean="0"/>
                        <a:t>Total : 100%</a:t>
                      </a:r>
                      <a:endParaRPr lang="en-US" sz="2400" b="1" dirty="0"/>
                    </a:p>
                  </a:txBody>
                  <a:tcPr/>
                </a:tc>
                <a:extLst>
                  <a:ext uri="{0D108BD9-81ED-4DB2-BD59-A6C34878D82A}">
                    <a16:rowId xmlns:a16="http://schemas.microsoft.com/office/drawing/2014/main" val="1743242190"/>
                  </a:ext>
                </a:extLst>
              </a:tr>
            </a:tbl>
          </a:graphicData>
        </a:graphic>
      </p:graphicFrame>
      <p:sp>
        <p:nvSpPr>
          <p:cNvPr id="2" name="Rectangle 1"/>
          <p:cNvSpPr/>
          <p:nvPr/>
        </p:nvSpPr>
        <p:spPr>
          <a:xfrm>
            <a:off x="9339944" y="91440"/>
            <a:ext cx="2852056" cy="3370217"/>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smtClean="0">
                <a:solidFill>
                  <a:srgbClr val="002060"/>
                </a:solidFill>
              </a:rPr>
              <a:t>Number of shares held by the co-founders will not change. Therefore, to offer 20% of equity post-money, your combined holding will go down to 80%. So, post-money, number of shares is 2,00,000/0.8 = 2,50,000 number of shares</a:t>
            </a:r>
            <a:endParaRPr lang="en-US" sz="1800" b="1" dirty="0">
              <a:solidFill>
                <a:srgbClr val="002060"/>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12762264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AF7E900D-7554-43D8-AC78-BAEEA9CABBF6}"/>
              </a:ext>
            </a:extLst>
          </p:cNvPr>
          <p:cNvGrpSpPr/>
          <p:nvPr/>
        </p:nvGrpSpPr>
        <p:grpSpPr>
          <a:xfrm>
            <a:off x="0" y="547272"/>
            <a:ext cx="6742542" cy="961267"/>
            <a:chOff x="-966354" y="560941"/>
            <a:chExt cx="5574732" cy="961267"/>
          </a:xfrm>
          <a:solidFill>
            <a:srgbClr val="FFC000"/>
          </a:solidFill>
        </p:grpSpPr>
        <p:sp>
          <p:nvSpPr>
            <p:cNvPr id="41" name="Freeform: Shape 40">
              <a:extLst>
                <a:ext uri="{FF2B5EF4-FFF2-40B4-BE49-F238E27FC236}">
                  <a16:creationId xmlns:a16="http://schemas.microsoft.com/office/drawing/2014/main" id="{C037605A-6466-4B9E-B806-DFA2379F30B6}"/>
                </a:ext>
              </a:extLst>
            </p:cNvPr>
            <p:cNvSpPr/>
            <p:nvPr/>
          </p:nvSpPr>
          <p:spPr>
            <a:xfrm>
              <a:off x="3940210" y="654152"/>
              <a:ext cx="668168" cy="732888"/>
            </a:xfrm>
            <a:custGeom>
              <a:avLst/>
              <a:gdLst>
                <a:gd name="connsiteX0" fmla="*/ 112703 w 225406"/>
                <a:gd name="connsiteY0" fmla="*/ 0 h 257765"/>
                <a:gd name="connsiteX1" fmla="*/ 225406 w 225406"/>
                <a:gd name="connsiteY1" fmla="*/ 257765 h 257765"/>
                <a:gd name="connsiteX2" fmla="*/ 0 w 225406"/>
                <a:gd name="connsiteY2" fmla="*/ 257765 h 257765"/>
                <a:gd name="connsiteX3" fmla="*/ 112703 w 225406"/>
                <a:gd name="connsiteY3" fmla="*/ 0 h 257765"/>
              </a:gdLst>
              <a:ahLst/>
              <a:cxnLst>
                <a:cxn ang="0">
                  <a:pos x="connsiteX0" y="connsiteY0"/>
                </a:cxn>
                <a:cxn ang="0">
                  <a:pos x="connsiteX1" y="connsiteY1"/>
                </a:cxn>
                <a:cxn ang="0">
                  <a:pos x="connsiteX2" y="connsiteY2"/>
                </a:cxn>
                <a:cxn ang="0">
                  <a:pos x="connsiteX3" y="connsiteY3"/>
                </a:cxn>
              </a:cxnLst>
              <a:rect l="l" t="t" r="r" b="b"/>
              <a:pathLst>
                <a:path w="225406" h="257765">
                  <a:moveTo>
                    <a:pt x="112703" y="0"/>
                  </a:moveTo>
                  <a:lnTo>
                    <a:pt x="225406" y="257765"/>
                  </a:lnTo>
                  <a:lnTo>
                    <a:pt x="0" y="257765"/>
                  </a:lnTo>
                  <a:lnTo>
                    <a:pt x="11270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2807C2D-16AB-4C0C-994B-D5DFD823DEEB}"/>
                </a:ext>
              </a:extLst>
            </p:cNvPr>
            <p:cNvSpPr/>
            <p:nvPr/>
          </p:nvSpPr>
          <p:spPr>
            <a:xfrm>
              <a:off x="519545" y="560941"/>
              <a:ext cx="3707062" cy="961267"/>
            </a:xfrm>
            <a:custGeom>
              <a:avLst/>
              <a:gdLst>
                <a:gd name="connsiteX0" fmla="*/ 0 w 3707062"/>
                <a:gd name="connsiteY0" fmla="*/ 0 h 961267"/>
                <a:gd name="connsiteX1" fmla="*/ 3707062 w 3707062"/>
                <a:gd name="connsiteY1" fmla="*/ 0 h 961267"/>
                <a:gd name="connsiteX2" fmla="*/ 3286766 w 3707062"/>
                <a:gd name="connsiteY2" fmla="*/ 961267 h 961267"/>
                <a:gd name="connsiteX3" fmla="*/ 0 w 3707062"/>
                <a:gd name="connsiteY3" fmla="*/ 961267 h 961267"/>
                <a:gd name="connsiteX4" fmla="*/ 0 w 3707062"/>
                <a:gd name="connsiteY4" fmla="*/ 0 h 961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7062" h="961267">
                  <a:moveTo>
                    <a:pt x="0" y="0"/>
                  </a:moveTo>
                  <a:lnTo>
                    <a:pt x="3707062" y="0"/>
                  </a:lnTo>
                  <a:lnTo>
                    <a:pt x="3286766" y="961267"/>
                  </a:lnTo>
                  <a:lnTo>
                    <a:pt x="0" y="96126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015A4AD-31E5-462D-B6CA-3E3DF3313B5B}"/>
                </a:ext>
              </a:extLst>
            </p:cNvPr>
            <p:cNvSpPr/>
            <p:nvPr/>
          </p:nvSpPr>
          <p:spPr>
            <a:xfrm>
              <a:off x="-966354" y="560941"/>
              <a:ext cx="1640533" cy="960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solidFill>
                  <a:schemeClr val="accent6">
                    <a:lumMod val="50000"/>
                  </a:schemeClr>
                </a:solidFill>
              </a:rPr>
              <a:t>Equity Holding</a:t>
            </a:r>
            <a:endParaRPr lang="en-US" dirty="0">
              <a:solidFill>
                <a:schemeClr val="accent6">
                  <a:lumMod val="50000"/>
                </a:schemeClr>
              </a:solidFill>
            </a:endParaRPr>
          </a:p>
        </p:txBody>
      </p:sp>
      <p:grpSp>
        <p:nvGrpSpPr>
          <p:cNvPr id="12" name="Group 11"/>
          <p:cNvGrpSpPr/>
          <p:nvPr/>
        </p:nvGrpSpPr>
        <p:grpSpPr>
          <a:xfrm>
            <a:off x="2934039" y="3910462"/>
            <a:ext cx="4026158" cy="1940768"/>
            <a:chOff x="3116424" y="3862872"/>
            <a:chExt cx="4026158" cy="1940768"/>
          </a:xfrm>
        </p:grpSpPr>
        <p:grpSp>
          <p:nvGrpSpPr>
            <p:cNvPr id="8" name="Group 7"/>
            <p:cNvGrpSpPr/>
            <p:nvPr/>
          </p:nvGrpSpPr>
          <p:grpSpPr>
            <a:xfrm>
              <a:off x="3116424" y="3862873"/>
              <a:ext cx="1940767" cy="1940767"/>
              <a:chOff x="3116424" y="3862873"/>
              <a:chExt cx="1940767" cy="1940767"/>
            </a:xfrm>
          </p:grpSpPr>
          <p:sp>
            <p:nvSpPr>
              <p:cNvPr id="3" name="Teardrop 2"/>
              <p:cNvSpPr/>
              <p:nvPr/>
            </p:nvSpPr>
            <p:spPr>
              <a:xfrm>
                <a:off x="3116424" y="3862873"/>
                <a:ext cx="1940767" cy="1940767"/>
              </a:xfrm>
              <a:prstGeom prst="teardrop">
                <a:avLst/>
              </a:prstGeom>
              <a:gradFill flip="none" rotWithShape="1">
                <a:gsLst>
                  <a:gs pos="0">
                    <a:srgbClr val="0070C0"/>
                  </a:gs>
                  <a:gs pos="100000">
                    <a:schemeClr val="accent1">
                      <a:lumMod val="50000"/>
                      <a:alpha val="25000"/>
                    </a:schemeClr>
                  </a:gs>
                </a:gsLst>
                <a:lin ang="0" scaled="1"/>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Oval 6"/>
              <p:cNvSpPr/>
              <p:nvPr/>
            </p:nvSpPr>
            <p:spPr>
              <a:xfrm>
                <a:off x="3261048" y="4007497"/>
                <a:ext cx="1651519" cy="1651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flipH="1">
              <a:off x="5201815" y="3862872"/>
              <a:ext cx="1940767" cy="1940767"/>
              <a:chOff x="3116424" y="3862873"/>
              <a:chExt cx="1940767" cy="1940767"/>
            </a:xfrm>
          </p:grpSpPr>
          <p:sp>
            <p:nvSpPr>
              <p:cNvPr id="10" name="Teardrop 9"/>
              <p:cNvSpPr/>
              <p:nvPr/>
            </p:nvSpPr>
            <p:spPr>
              <a:xfrm>
                <a:off x="3116424" y="3862873"/>
                <a:ext cx="1940767" cy="1940767"/>
              </a:xfrm>
              <a:prstGeom prst="teardrop">
                <a:avLst/>
              </a:prstGeom>
              <a:gradFill flip="none" rotWithShape="1">
                <a:gsLst>
                  <a:gs pos="0">
                    <a:srgbClr val="FFC000"/>
                  </a:gs>
                  <a:gs pos="57000">
                    <a:srgbClr val="FFC000">
                      <a:alpha val="78000"/>
                    </a:srgbClr>
                  </a:gs>
                  <a:gs pos="85000">
                    <a:srgbClr val="FFC000">
                      <a:alpha val="48000"/>
                    </a:srgbClr>
                  </a:gs>
                  <a:gs pos="100000">
                    <a:srgbClr val="FFC000">
                      <a:alpha val="34000"/>
                    </a:srgbClr>
                  </a:gs>
                </a:gsLst>
                <a:lin ang="0" scaled="1"/>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Oval 10"/>
              <p:cNvSpPr/>
              <p:nvPr/>
            </p:nvSpPr>
            <p:spPr>
              <a:xfrm>
                <a:off x="3261048" y="4007497"/>
                <a:ext cx="1651519" cy="1651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p:cNvGrpSpPr/>
          <p:nvPr/>
        </p:nvGrpSpPr>
        <p:grpSpPr>
          <a:xfrm flipV="1">
            <a:off x="2878630" y="1872835"/>
            <a:ext cx="4026158" cy="1940768"/>
            <a:chOff x="3116424" y="3862872"/>
            <a:chExt cx="4026158" cy="1940768"/>
          </a:xfrm>
        </p:grpSpPr>
        <p:grpSp>
          <p:nvGrpSpPr>
            <p:cNvPr id="14" name="Group 13"/>
            <p:cNvGrpSpPr/>
            <p:nvPr/>
          </p:nvGrpSpPr>
          <p:grpSpPr>
            <a:xfrm>
              <a:off x="3116424" y="3862873"/>
              <a:ext cx="1940767" cy="1940767"/>
              <a:chOff x="3116424" y="3862873"/>
              <a:chExt cx="1940767" cy="1940767"/>
            </a:xfrm>
          </p:grpSpPr>
          <p:sp>
            <p:nvSpPr>
              <p:cNvPr id="18" name="Teardrop 17"/>
              <p:cNvSpPr/>
              <p:nvPr/>
            </p:nvSpPr>
            <p:spPr>
              <a:xfrm>
                <a:off x="3116424" y="3862873"/>
                <a:ext cx="1940767" cy="1940767"/>
              </a:xfrm>
              <a:prstGeom prst="teardrop">
                <a:avLst/>
              </a:prstGeom>
              <a:gradFill flip="none" rotWithShape="1">
                <a:gsLst>
                  <a:gs pos="0">
                    <a:schemeClr val="accent1">
                      <a:lumMod val="50000"/>
                      <a:alpha val="2000"/>
                    </a:schemeClr>
                  </a:gs>
                  <a:gs pos="100000">
                    <a:schemeClr val="accent1">
                      <a:lumMod val="50000"/>
                    </a:schemeClr>
                  </a:gs>
                </a:gsLst>
                <a:lin ang="8100000" scaled="1"/>
                <a:tileRec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9" name="Oval 18"/>
              <p:cNvSpPr/>
              <p:nvPr/>
            </p:nvSpPr>
            <p:spPr>
              <a:xfrm>
                <a:off x="3261048" y="4007497"/>
                <a:ext cx="1651519" cy="1651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flipH="1">
              <a:off x="5201815" y="3862872"/>
              <a:ext cx="1940767" cy="1940767"/>
              <a:chOff x="3116424" y="3862873"/>
              <a:chExt cx="1940767" cy="1940767"/>
            </a:xfrm>
          </p:grpSpPr>
          <p:sp>
            <p:nvSpPr>
              <p:cNvPr id="16" name="Teardrop 15"/>
              <p:cNvSpPr/>
              <p:nvPr/>
            </p:nvSpPr>
            <p:spPr>
              <a:xfrm>
                <a:off x="3116424" y="3862873"/>
                <a:ext cx="1940767" cy="1940767"/>
              </a:xfrm>
              <a:prstGeom prst="teardrop">
                <a:avLst/>
              </a:prstGeom>
              <a:gradFill>
                <a:gsLst>
                  <a:gs pos="0">
                    <a:srgbClr val="002060"/>
                  </a:gs>
                  <a:gs pos="100000">
                    <a:srgbClr val="002060">
                      <a:alpha val="14000"/>
                    </a:srgbClr>
                  </a:gs>
                </a:gsLst>
              </a:gra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7" name="Oval 16"/>
              <p:cNvSpPr/>
              <p:nvPr/>
            </p:nvSpPr>
            <p:spPr>
              <a:xfrm>
                <a:off x="3261048" y="4007497"/>
                <a:ext cx="1651519" cy="16515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TextBox 19"/>
          <p:cNvSpPr txBox="1"/>
          <p:nvPr/>
        </p:nvSpPr>
        <p:spPr>
          <a:xfrm>
            <a:off x="3504386" y="2325448"/>
            <a:ext cx="697627" cy="1015663"/>
          </a:xfrm>
          <a:prstGeom prst="rect">
            <a:avLst/>
          </a:prstGeom>
          <a:noFill/>
        </p:spPr>
        <p:txBody>
          <a:bodyPr wrap="none" rtlCol="0">
            <a:spAutoFit/>
          </a:bodyPr>
          <a:lstStyle/>
          <a:p>
            <a:r>
              <a:rPr lang="en-US" sz="6000" dirty="0" smtClean="0">
                <a:latin typeface="Lato Black"/>
              </a:rPr>
              <a:t>A</a:t>
            </a:r>
            <a:endParaRPr lang="en-US" sz="6000" dirty="0">
              <a:latin typeface="Lato Black"/>
            </a:endParaRPr>
          </a:p>
        </p:txBody>
      </p:sp>
      <p:sp>
        <p:nvSpPr>
          <p:cNvPr id="21" name="TextBox 20"/>
          <p:cNvSpPr txBox="1"/>
          <p:nvPr/>
        </p:nvSpPr>
        <p:spPr>
          <a:xfrm>
            <a:off x="5418578" y="2325448"/>
            <a:ext cx="697627" cy="1015663"/>
          </a:xfrm>
          <a:prstGeom prst="rect">
            <a:avLst/>
          </a:prstGeom>
          <a:noFill/>
        </p:spPr>
        <p:txBody>
          <a:bodyPr wrap="none" rtlCol="0">
            <a:spAutoFit/>
          </a:bodyPr>
          <a:lstStyle/>
          <a:p>
            <a:r>
              <a:rPr lang="en-US" sz="6000" dirty="0" smtClean="0">
                <a:latin typeface="Lato Black"/>
              </a:rPr>
              <a:t>B</a:t>
            </a:r>
            <a:endParaRPr lang="en-US" sz="6000" dirty="0">
              <a:latin typeface="Lato Black"/>
            </a:endParaRPr>
          </a:p>
        </p:txBody>
      </p:sp>
      <p:sp>
        <p:nvSpPr>
          <p:cNvPr id="22" name="TextBox 21"/>
          <p:cNvSpPr txBox="1"/>
          <p:nvPr/>
        </p:nvSpPr>
        <p:spPr>
          <a:xfrm>
            <a:off x="5554514" y="4391863"/>
            <a:ext cx="1237839" cy="1015663"/>
          </a:xfrm>
          <a:prstGeom prst="rect">
            <a:avLst/>
          </a:prstGeom>
          <a:noFill/>
        </p:spPr>
        <p:txBody>
          <a:bodyPr wrap="none" rtlCol="0">
            <a:spAutoFit/>
          </a:bodyPr>
          <a:lstStyle/>
          <a:p>
            <a:r>
              <a:rPr lang="en-US" sz="6000" dirty="0" smtClean="0">
                <a:latin typeface="Lato Black"/>
              </a:rPr>
              <a:t>I</a:t>
            </a:r>
            <a:r>
              <a:rPr lang="en-US" sz="2000" dirty="0" smtClean="0">
                <a:latin typeface="Lato Black"/>
              </a:rPr>
              <a:t>nvestor</a:t>
            </a:r>
            <a:endParaRPr lang="en-US" sz="2000" dirty="0">
              <a:latin typeface="Lato Black"/>
            </a:endParaRPr>
          </a:p>
        </p:txBody>
      </p:sp>
      <p:sp>
        <p:nvSpPr>
          <p:cNvPr id="23" name="TextBox 22"/>
          <p:cNvSpPr txBox="1"/>
          <p:nvPr/>
        </p:nvSpPr>
        <p:spPr>
          <a:xfrm>
            <a:off x="3483547" y="4411741"/>
            <a:ext cx="740908" cy="1015663"/>
          </a:xfrm>
          <a:prstGeom prst="rect">
            <a:avLst/>
          </a:prstGeom>
          <a:noFill/>
        </p:spPr>
        <p:txBody>
          <a:bodyPr wrap="none" rtlCol="0">
            <a:spAutoFit/>
          </a:bodyPr>
          <a:lstStyle/>
          <a:p>
            <a:r>
              <a:rPr lang="en-US" sz="6000" dirty="0" smtClean="0">
                <a:latin typeface="Lato Black"/>
              </a:rPr>
              <a:t>C</a:t>
            </a:r>
            <a:endParaRPr lang="en-US" sz="6000" dirty="0">
              <a:latin typeface="Lato Black"/>
            </a:endParaRPr>
          </a:p>
        </p:txBody>
      </p:sp>
      <p:grpSp>
        <p:nvGrpSpPr>
          <p:cNvPr id="24" name="Group 23"/>
          <p:cNvGrpSpPr/>
          <p:nvPr/>
        </p:nvGrpSpPr>
        <p:grpSpPr>
          <a:xfrm>
            <a:off x="7150095" y="1882463"/>
            <a:ext cx="2719813" cy="1548509"/>
            <a:chOff x="8137647" y="2149365"/>
            <a:chExt cx="2719813" cy="1548509"/>
          </a:xfrm>
        </p:grpSpPr>
        <p:sp>
          <p:nvSpPr>
            <p:cNvPr id="25" name="TextBox 24"/>
            <p:cNvSpPr txBox="1"/>
            <p:nvPr/>
          </p:nvSpPr>
          <p:spPr>
            <a:xfrm>
              <a:off x="8388514" y="2149365"/>
              <a:ext cx="2468946" cy="523220"/>
            </a:xfrm>
            <a:prstGeom prst="rect">
              <a:avLst/>
            </a:prstGeom>
            <a:noFill/>
          </p:spPr>
          <p:txBody>
            <a:bodyPr wrap="none" rtlCol="0">
              <a:spAutoFit/>
            </a:bodyPr>
            <a:lstStyle/>
            <a:p>
              <a:r>
                <a:rPr lang="en-US" sz="2000" b="1" dirty="0">
                  <a:solidFill>
                    <a:prstClr val="black"/>
                  </a:solidFill>
                  <a:latin typeface="Lato Black"/>
                </a:rPr>
                <a:t>Founder</a:t>
              </a:r>
              <a:r>
                <a:rPr lang="en-US" sz="2800" b="1" dirty="0">
                  <a:solidFill>
                    <a:prstClr val="black"/>
                  </a:solidFill>
                  <a:latin typeface="Lato Black"/>
                </a:rPr>
                <a:t> </a:t>
              </a:r>
              <a:r>
                <a:rPr lang="en-IN" sz="2800" dirty="0" smtClean="0">
                  <a:solidFill>
                    <a:prstClr val="black"/>
                  </a:solidFill>
                  <a:latin typeface="Lato Black"/>
                </a:rPr>
                <a:t>B: 32%</a:t>
              </a:r>
              <a:endParaRPr lang="en-US" sz="2800" dirty="0">
                <a:solidFill>
                  <a:prstClr val="black"/>
                </a:solidFill>
                <a:latin typeface="Lato Black"/>
              </a:endParaRPr>
            </a:p>
          </p:txBody>
        </p:sp>
        <p:sp>
          <p:nvSpPr>
            <p:cNvPr id="26" name="TextBox 25"/>
            <p:cNvSpPr txBox="1"/>
            <p:nvPr/>
          </p:nvSpPr>
          <p:spPr>
            <a:xfrm>
              <a:off x="8137647" y="2682211"/>
              <a:ext cx="2636990" cy="1015663"/>
            </a:xfrm>
            <a:prstGeom prst="rect">
              <a:avLst/>
            </a:prstGeom>
            <a:noFill/>
          </p:spPr>
          <p:txBody>
            <a:bodyPr wrap="square" rtlCol="0">
              <a:spAutoFit/>
            </a:bodyPr>
            <a:lstStyle/>
            <a:p>
              <a:pPr algn="r"/>
              <a:r>
                <a:rPr lang="en-US" sz="2000" dirty="0" smtClean="0">
                  <a:solidFill>
                    <a:prstClr val="black"/>
                  </a:solidFill>
                </a:rPr>
                <a:t>80,000 </a:t>
              </a:r>
              <a:r>
                <a:rPr lang="en-US" sz="2000" dirty="0">
                  <a:solidFill>
                    <a:prstClr val="black"/>
                  </a:solidFill>
                </a:rPr>
                <a:t>shares out of total of 2,50,000 shares issued. </a:t>
              </a:r>
            </a:p>
          </p:txBody>
        </p:sp>
        <p:cxnSp>
          <p:nvCxnSpPr>
            <p:cNvPr id="27" name="Straight Connector 26"/>
            <p:cNvCxnSpPr/>
            <p:nvPr/>
          </p:nvCxnSpPr>
          <p:spPr>
            <a:xfrm>
              <a:off x="8137647" y="2662957"/>
              <a:ext cx="23680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7104821" y="3910462"/>
            <a:ext cx="2682264" cy="1547573"/>
            <a:chOff x="8137647" y="4177364"/>
            <a:chExt cx="2682264" cy="1547573"/>
          </a:xfrm>
        </p:grpSpPr>
        <p:sp>
          <p:nvSpPr>
            <p:cNvPr id="29" name="TextBox 28"/>
            <p:cNvSpPr txBox="1"/>
            <p:nvPr/>
          </p:nvSpPr>
          <p:spPr>
            <a:xfrm>
              <a:off x="8437528" y="4177364"/>
              <a:ext cx="2382383" cy="523220"/>
            </a:xfrm>
            <a:prstGeom prst="rect">
              <a:avLst/>
            </a:prstGeom>
            <a:noFill/>
          </p:spPr>
          <p:txBody>
            <a:bodyPr wrap="none" rtlCol="0">
              <a:spAutoFit/>
            </a:bodyPr>
            <a:lstStyle/>
            <a:p>
              <a:r>
                <a:rPr lang="en-IN" sz="2800" dirty="0" smtClean="0">
                  <a:solidFill>
                    <a:prstClr val="black"/>
                  </a:solidFill>
                  <a:latin typeface="Lato Black"/>
                </a:rPr>
                <a:t>Investor: 20%</a:t>
              </a:r>
              <a:endParaRPr lang="en-US" sz="2800" dirty="0">
                <a:solidFill>
                  <a:prstClr val="black"/>
                </a:solidFill>
                <a:latin typeface="Lato Black"/>
              </a:endParaRPr>
            </a:p>
          </p:txBody>
        </p:sp>
        <p:sp>
          <p:nvSpPr>
            <p:cNvPr id="30" name="TextBox 29"/>
            <p:cNvSpPr txBox="1"/>
            <p:nvPr/>
          </p:nvSpPr>
          <p:spPr>
            <a:xfrm>
              <a:off x="8137647" y="4709274"/>
              <a:ext cx="2636990" cy="1015663"/>
            </a:xfrm>
            <a:prstGeom prst="rect">
              <a:avLst/>
            </a:prstGeom>
            <a:noFill/>
          </p:spPr>
          <p:txBody>
            <a:bodyPr wrap="square" rtlCol="0">
              <a:spAutoFit/>
            </a:bodyPr>
            <a:lstStyle/>
            <a:p>
              <a:pPr algn="r"/>
              <a:r>
                <a:rPr lang="en-US" sz="2000" dirty="0">
                  <a:solidFill>
                    <a:prstClr val="black"/>
                  </a:solidFill>
                </a:rPr>
                <a:t>50,000 shares out of total of 2,50,000 shares issued. </a:t>
              </a:r>
            </a:p>
          </p:txBody>
        </p:sp>
        <p:cxnSp>
          <p:nvCxnSpPr>
            <p:cNvPr id="31" name="Straight Connector 30"/>
            <p:cNvCxnSpPr/>
            <p:nvPr/>
          </p:nvCxnSpPr>
          <p:spPr>
            <a:xfrm>
              <a:off x="8137647" y="4699960"/>
              <a:ext cx="23680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7152" y="1920182"/>
            <a:ext cx="2669446" cy="1520728"/>
            <a:chOff x="1094704" y="2187084"/>
            <a:chExt cx="2669446" cy="1520728"/>
          </a:xfrm>
        </p:grpSpPr>
        <p:sp>
          <p:nvSpPr>
            <p:cNvPr id="33" name="TextBox 32"/>
            <p:cNvSpPr txBox="1"/>
            <p:nvPr/>
          </p:nvSpPr>
          <p:spPr>
            <a:xfrm>
              <a:off x="1295204" y="2187084"/>
              <a:ext cx="2468946" cy="523220"/>
            </a:xfrm>
            <a:prstGeom prst="rect">
              <a:avLst/>
            </a:prstGeom>
            <a:noFill/>
          </p:spPr>
          <p:txBody>
            <a:bodyPr wrap="none" rtlCol="0">
              <a:spAutoFit/>
            </a:bodyPr>
            <a:lstStyle/>
            <a:p>
              <a:r>
                <a:rPr lang="en-US" sz="2000" b="1" dirty="0" smtClean="0">
                  <a:solidFill>
                    <a:prstClr val="black"/>
                  </a:solidFill>
                  <a:latin typeface="Lato Black"/>
                </a:rPr>
                <a:t>Founder</a:t>
              </a:r>
              <a:r>
                <a:rPr lang="en-US" sz="2800" dirty="0" smtClean="0">
                  <a:solidFill>
                    <a:prstClr val="black"/>
                  </a:solidFill>
                  <a:latin typeface="Lato Black"/>
                </a:rPr>
                <a:t> A: 20%</a:t>
              </a:r>
              <a:endParaRPr lang="en-US" sz="2800" dirty="0">
                <a:solidFill>
                  <a:prstClr val="black"/>
                </a:solidFill>
                <a:latin typeface="Lato Black"/>
              </a:endParaRPr>
            </a:p>
          </p:txBody>
        </p:sp>
        <p:cxnSp>
          <p:nvCxnSpPr>
            <p:cNvPr id="34" name="Straight Connector 33"/>
            <p:cNvCxnSpPr/>
            <p:nvPr/>
          </p:nvCxnSpPr>
          <p:spPr>
            <a:xfrm>
              <a:off x="1229192" y="2702819"/>
              <a:ext cx="23680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94704" y="2692149"/>
              <a:ext cx="2636990" cy="1015663"/>
            </a:xfrm>
            <a:prstGeom prst="rect">
              <a:avLst/>
            </a:prstGeom>
            <a:noFill/>
          </p:spPr>
          <p:txBody>
            <a:bodyPr wrap="square" rtlCol="0">
              <a:spAutoFit/>
            </a:bodyPr>
            <a:lstStyle/>
            <a:p>
              <a:pPr algn="r"/>
              <a:r>
                <a:rPr lang="en-US" sz="2000" dirty="0" smtClean="0">
                  <a:solidFill>
                    <a:prstClr val="black"/>
                  </a:solidFill>
                </a:rPr>
                <a:t>50,000 shares out of total of 2,50,000 shares issued. </a:t>
              </a:r>
              <a:endParaRPr lang="en-US" sz="2000" dirty="0">
                <a:solidFill>
                  <a:prstClr val="black"/>
                </a:solidFill>
              </a:endParaRPr>
            </a:p>
          </p:txBody>
        </p:sp>
      </p:grpSp>
      <p:grpSp>
        <p:nvGrpSpPr>
          <p:cNvPr id="36" name="Group 35"/>
          <p:cNvGrpSpPr/>
          <p:nvPr/>
        </p:nvGrpSpPr>
        <p:grpSpPr>
          <a:xfrm>
            <a:off x="107152" y="3919152"/>
            <a:ext cx="2650427" cy="1538883"/>
            <a:chOff x="1094704" y="4186054"/>
            <a:chExt cx="2650427" cy="1538883"/>
          </a:xfrm>
        </p:grpSpPr>
        <p:sp>
          <p:nvSpPr>
            <p:cNvPr id="37" name="TextBox 36"/>
            <p:cNvSpPr txBox="1"/>
            <p:nvPr/>
          </p:nvSpPr>
          <p:spPr>
            <a:xfrm>
              <a:off x="1255347" y="4186054"/>
              <a:ext cx="2489784" cy="523220"/>
            </a:xfrm>
            <a:prstGeom prst="rect">
              <a:avLst/>
            </a:prstGeom>
            <a:noFill/>
          </p:spPr>
          <p:txBody>
            <a:bodyPr wrap="none" rtlCol="0">
              <a:spAutoFit/>
            </a:bodyPr>
            <a:lstStyle/>
            <a:p>
              <a:r>
                <a:rPr lang="en-US" sz="2000" b="1" dirty="0">
                  <a:solidFill>
                    <a:prstClr val="black"/>
                  </a:solidFill>
                  <a:latin typeface="Lato Black"/>
                </a:rPr>
                <a:t>Founder</a:t>
              </a:r>
              <a:r>
                <a:rPr lang="en-US" sz="2800" b="1" dirty="0">
                  <a:solidFill>
                    <a:prstClr val="black"/>
                  </a:solidFill>
                  <a:latin typeface="Lato Black"/>
                </a:rPr>
                <a:t> </a:t>
              </a:r>
              <a:r>
                <a:rPr lang="en-US" sz="2800" dirty="0" smtClean="0">
                  <a:solidFill>
                    <a:prstClr val="black"/>
                  </a:solidFill>
                  <a:latin typeface="Lato Black"/>
                </a:rPr>
                <a:t>C: 28%</a:t>
              </a:r>
              <a:endParaRPr lang="en-US" sz="2800" dirty="0">
                <a:solidFill>
                  <a:prstClr val="black"/>
                </a:solidFill>
                <a:latin typeface="Lato Black"/>
              </a:endParaRPr>
            </a:p>
          </p:txBody>
        </p:sp>
        <p:cxnSp>
          <p:nvCxnSpPr>
            <p:cNvPr id="38" name="Straight Connector 37"/>
            <p:cNvCxnSpPr/>
            <p:nvPr/>
          </p:nvCxnSpPr>
          <p:spPr>
            <a:xfrm>
              <a:off x="1229192" y="4690021"/>
              <a:ext cx="2368014"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94704" y="4709274"/>
              <a:ext cx="2636990" cy="1015663"/>
            </a:xfrm>
            <a:prstGeom prst="rect">
              <a:avLst/>
            </a:prstGeom>
            <a:noFill/>
          </p:spPr>
          <p:txBody>
            <a:bodyPr wrap="square" rtlCol="0">
              <a:spAutoFit/>
            </a:bodyPr>
            <a:lstStyle/>
            <a:p>
              <a:pPr algn="r"/>
              <a:r>
                <a:rPr lang="en-US" sz="2000" dirty="0" smtClean="0">
                  <a:solidFill>
                    <a:prstClr val="black"/>
                  </a:solidFill>
                </a:rPr>
                <a:t>70,000 </a:t>
              </a:r>
              <a:r>
                <a:rPr lang="en-US" sz="2000" dirty="0">
                  <a:solidFill>
                    <a:prstClr val="black"/>
                  </a:solidFill>
                </a:rPr>
                <a:t>shares out of total of 2,50,000 shares issued. </a:t>
              </a:r>
            </a:p>
          </p:txBody>
        </p:sp>
      </p:gr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401609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Investor Can Invest in Equity</a:t>
            </a:r>
            <a:r>
              <a:rPr lang="en-US" dirty="0"/>
              <a:t>, </a:t>
            </a:r>
            <a:r>
              <a:rPr lang="en-US" dirty="0" smtClean="0"/>
              <a:t>Preference Shares</a:t>
            </a:r>
            <a:r>
              <a:rPr lang="en-US" dirty="0"/>
              <a:t>, </a:t>
            </a:r>
            <a:r>
              <a:rPr lang="en-US" dirty="0" smtClean="0"/>
              <a:t>Debt</a:t>
            </a:r>
            <a:r>
              <a:rPr lang="en-US" dirty="0"/>
              <a:t>, </a:t>
            </a:r>
            <a:r>
              <a:rPr lang="en-US" dirty="0" smtClean="0"/>
              <a:t>Grant.</a:t>
            </a:r>
            <a:r>
              <a:rPr lang="en-US" dirty="0"/>
              <a:t/>
            </a:r>
            <a:br>
              <a:rPr lang="en-US" dirty="0"/>
            </a:br>
            <a:r>
              <a:rPr lang="en-IN" dirty="0" smtClean="0">
                <a:solidFill>
                  <a:schemeClr val="tx1">
                    <a:lumMod val="75000"/>
                    <a:lumOff val="25000"/>
                  </a:schemeClr>
                </a:solidFill>
              </a:rPr>
              <a:t>Seniority of Creditors</a:t>
            </a:r>
            <a:endParaRPr lang="en-IN" dirty="0">
              <a:solidFill>
                <a:schemeClr val="tx1">
                  <a:lumMod val="75000"/>
                  <a:lumOff val="25000"/>
                </a:schemeClr>
              </a:solidFill>
            </a:endParaRPr>
          </a:p>
        </p:txBody>
      </p:sp>
      <p:sp>
        <p:nvSpPr>
          <p:cNvPr id="3" name="Content Placeholder 2"/>
          <p:cNvSpPr>
            <a:spLocks noGrp="1"/>
          </p:cNvSpPr>
          <p:nvPr>
            <p:ph idx="1"/>
          </p:nvPr>
        </p:nvSpPr>
        <p:spPr>
          <a:xfrm>
            <a:off x="838200" y="1690687"/>
            <a:ext cx="10515600" cy="4094389"/>
          </a:xfrm>
        </p:spPr>
        <p:txBody>
          <a:bodyPr/>
          <a:lstStyle/>
          <a:p>
            <a:r>
              <a:rPr lang="en-US" dirty="0" smtClean="0"/>
              <a:t>    </a:t>
            </a:r>
            <a:r>
              <a:rPr lang="en-US" dirty="0"/>
              <a:t>If a company goes into liquidation, </a:t>
            </a:r>
            <a:r>
              <a:rPr lang="en-US" dirty="0" smtClean="0"/>
              <a:t>the sales proceeds of all its</a:t>
            </a:r>
            <a:br>
              <a:rPr lang="en-US" dirty="0" smtClean="0"/>
            </a:br>
            <a:r>
              <a:rPr lang="en-US" dirty="0" smtClean="0"/>
              <a:t>   assets are distributed among all creditors and equity holders.</a:t>
            </a:r>
            <a:endParaRPr lang="en-US" dirty="0"/>
          </a:p>
          <a:p>
            <a:r>
              <a:rPr lang="en-US" dirty="0"/>
              <a:t>    Secured creditors </a:t>
            </a:r>
            <a:r>
              <a:rPr lang="en-US" dirty="0" smtClean="0"/>
              <a:t>are served first.</a:t>
            </a:r>
            <a:endParaRPr lang="en-US" dirty="0"/>
          </a:p>
          <a:p>
            <a:r>
              <a:rPr lang="en-US" dirty="0"/>
              <a:t>    Next are unsecured </a:t>
            </a:r>
            <a:r>
              <a:rPr lang="en-US" dirty="0" smtClean="0"/>
              <a:t>creditors and employees.</a:t>
            </a:r>
          </a:p>
          <a:p>
            <a:r>
              <a:rPr lang="en-US" dirty="0" smtClean="0"/>
              <a:t>    Preference shareholders</a:t>
            </a:r>
            <a:endParaRPr lang="en-US" dirty="0"/>
          </a:p>
          <a:p>
            <a:r>
              <a:rPr lang="en-US" dirty="0"/>
              <a:t>    Stockholders are paid last.</a:t>
            </a:r>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795647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578280" cy="1325563"/>
          </a:xfrm>
          <a:ln w="19050">
            <a:noFill/>
          </a:ln>
        </p:spPr>
        <p:txBody>
          <a:bodyPr>
            <a:normAutofit/>
          </a:bodyPr>
          <a:lstStyle/>
          <a:p>
            <a:r>
              <a:rPr lang="en-IN" dirty="0"/>
              <a:t>Raising money is an essential part of early stage entrepreneurial ventures</a:t>
            </a:r>
            <a:endParaRPr lang="en-US" dirty="0"/>
          </a:p>
        </p:txBody>
      </p:sp>
      <p:sp>
        <p:nvSpPr>
          <p:cNvPr id="3" name="Content Placeholder 2"/>
          <p:cNvSpPr>
            <a:spLocks noGrp="1"/>
          </p:cNvSpPr>
          <p:nvPr>
            <p:ph idx="1"/>
          </p:nvPr>
        </p:nvSpPr>
        <p:spPr>
          <a:xfrm>
            <a:off x="838200" y="1600201"/>
            <a:ext cx="9578280" cy="4525963"/>
          </a:xfrm>
          <a:ln>
            <a:noFill/>
          </a:ln>
        </p:spPr>
        <p:txBody>
          <a:bodyPr>
            <a:normAutofit/>
          </a:bodyPr>
          <a:lstStyle/>
          <a:p>
            <a:r>
              <a:rPr lang="en-US" dirty="0"/>
              <a:t>Most new entrepreneurs do not have enough money to fund the exact need of the business.</a:t>
            </a:r>
          </a:p>
          <a:p>
            <a:pPr lvl="1"/>
            <a:r>
              <a:rPr lang="en-US" b="1" dirty="0"/>
              <a:t>Unlimited risk.</a:t>
            </a:r>
          </a:p>
          <a:p>
            <a:pPr lvl="1"/>
            <a:r>
              <a:rPr lang="en-US" b="1" dirty="0"/>
              <a:t>Capital investment.</a:t>
            </a:r>
          </a:p>
          <a:p>
            <a:pPr lvl="1"/>
            <a:r>
              <a:rPr lang="en-US" b="1" dirty="0"/>
              <a:t>Cash flow challenges.</a:t>
            </a:r>
          </a:p>
          <a:p>
            <a:pPr lvl="1"/>
            <a:r>
              <a:rPr lang="en-US" b="1" dirty="0"/>
              <a:t>Long duration of product development and creation of market connectivity.</a:t>
            </a:r>
          </a:p>
          <a:p>
            <a:r>
              <a:rPr lang="en-US" dirty="0" smtClean="0"/>
              <a:t>Growth </a:t>
            </a:r>
            <a:r>
              <a:rPr lang="en-US" dirty="0"/>
              <a:t>of business entails large amount of money. </a:t>
            </a:r>
            <a:endParaRPr lang="en-US" dirty="0" smtClean="0"/>
          </a:p>
          <a:p>
            <a:r>
              <a:rPr lang="en-US" dirty="0" smtClean="0"/>
              <a:t>Money </a:t>
            </a:r>
            <a:r>
              <a:rPr lang="en-US" dirty="0"/>
              <a:t>from external source somewhat reduces risk. </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3081021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125"/>
            <a:ext cx="11049000" cy="1325563"/>
          </a:xfrm>
        </p:spPr>
        <p:txBody>
          <a:bodyPr/>
          <a:lstStyle/>
          <a:p>
            <a:r>
              <a:rPr lang="en-IN" dirty="0"/>
              <a:t>Startups Need Risk Capital at the Early Stage</a:t>
            </a:r>
            <a:endParaRPr lang="en-US" dirty="0"/>
          </a:p>
        </p:txBody>
      </p:sp>
      <p:sp>
        <p:nvSpPr>
          <p:cNvPr id="3" name="Content Placeholder 2"/>
          <p:cNvSpPr>
            <a:spLocks noGrp="1"/>
          </p:cNvSpPr>
          <p:nvPr>
            <p:ph idx="1"/>
          </p:nvPr>
        </p:nvSpPr>
        <p:spPr>
          <a:xfrm>
            <a:off x="2939143" y="2779737"/>
            <a:ext cx="8336512" cy="1420505"/>
          </a:xfrm>
          <a:ln>
            <a:solidFill>
              <a:schemeClr val="accent5">
                <a:lumMod val="50000"/>
              </a:schemeClr>
            </a:solidFill>
          </a:ln>
        </p:spPr>
        <p:txBody>
          <a:bodyPr>
            <a:normAutofit fontScale="85000" lnSpcReduction="10000"/>
          </a:bodyPr>
          <a:lstStyle/>
          <a:p>
            <a:r>
              <a:rPr lang="en-US" dirty="0"/>
              <a:t>Only a few ideas are translated into  commercially relevant technologies and a </a:t>
            </a:r>
            <a:r>
              <a:rPr lang="en-US" dirty="0" smtClean="0"/>
              <a:t>very few </a:t>
            </a:r>
            <a:r>
              <a:rPr lang="en-US" dirty="0"/>
              <a:t>of them reach the customers.</a:t>
            </a:r>
          </a:p>
          <a:p>
            <a:r>
              <a:rPr lang="en-IN" dirty="0"/>
              <a:t>Some sustain for a long time, some quickly extinct.</a:t>
            </a:r>
            <a:endParaRPr lang="en-US" dirty="0"/>
          </a:p>
        </p:txBody>
      </p:sp>
      <p:cxnSp>
        <p:nvCxnSpPr>
          <p:cNvPr id="8" name="Straight Connector 7"/>
          <p:cNvCxnSpPr/>
          <p:nvPr/>
        </p:nvCxnSpPr>
        <p:spPr>
          <a:xfrm>
            <a:off x="1847528" y="5589240"/>
            <a:ext cx="8640960" cy="72008"/>
          </a:xfrm>
          <a:prstGeom prst="line">
            <a:avLst/>
          </a:prstGeom>
          <a:ln w="57150" cmpd="sng">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847528" y="1628800"/>
            <a:ext cx="0" cy="3960440"/>
          </a:xfrm>
          <a:prstGeom prst="line">
            <a:avLst/>
          </a:prstGeom>
          <a:ln w="57150" cmpd="sng">
            <a:solidFill>
              <a:srgbClr val="00B050"/>
            </a:solidFill>
            <a:tailEnd type="stealth"/>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933434" y="1760561"/>
            <a:ext cx="8516203" cy="3698543"/>
          </a:xfrm>
          <a:custGeom>
            <a:avLst/>
            <a:gdLst>
              <a:gd name="connsiteX0" fmla="*/ 0 w 8529851"/>
              <a:gd name="connsiteY0" fmla="*/ 0 h 3835021"/>
              <a:gd name="connsiteX1" fmla="*/ 791570 w 8529851"/>
              <a:gd name="connsiteY1" fmla="*/ 2361063 h 3835021"/>
              <a:gd name="connsiteX2" fmla="*/ 2101755 w 8529851"/>
              <a:gd name="connsiteY2" fmla="*/ 3166281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88107 w 8529851"/>
              <a:gd name="connsiteY2" fmla="*/ 3207224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88107 w 8529851"/>
              <a:gd name="connsiteY2" fmla="*/ 3207224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88107 w 8529851"/>
              <a:gd name="connsiteY2" fmla="*/ 3207224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06220 w 8529851"/>
              <a:gd name="connsiteY2" fmla="*/ 3275463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06220 w 8529851"/>
              <a:gd name="connsiteY2" fmla="*/ 3275463 h 3835021"/>
              <a:gd name="connsiteX3" fmla="*/ 5404513 w 8529851"/>
              <a:gd name="connsiteY3" fmla="*/ 3630304 h 3835021"/>
              <a:gd name="connsiteX4" fmla="*/ 8529851 w 8529851"/>
              <a:gd name="connsiteY4" fmla="*/ 3835021 h 3835021"/>
              <a:gd name="connsiteX0" fmla="*/ 0 w 8516203"/>
              <a:gd name="connsiteY0" fmla="*/ 0 h 3780430"/>
              <a:gd name="connsiteX1" fmla="*/ 791570 w 8516203"/>
              <a:gd name="connsiteY1" fmla="*/ 2361063 h 3780430"/>
              <a:gd name="connsiteX2" fmla="*/ 2006220 w 8516203"/>
              <a:gd name="connsiteY2" fmla="*/ 3275463 h 3780430"/>
              <a:gd name="connsiteX3" fmla="*/ 5404513 w 8516203"/>
              <a:gd name="connsiteY3" fmla="*/ 3630304 h 3780430"/>
              <a:gd name="connsiteX4" fmla="*/ 8516203 w 8516203"/>
              <a:gd name="connsiteY4" fmla="*/ 3780430 h 3780430"/>
              <a:gd name="connsiteX0" fmla="*/ 0 w 8516203"/>
              <a:gd name="connsiteY0" fmla="*/ 0 h 3698543"/>
              <a:gd name="connsiteX1" fmla="*/ 791570 w 8516203"/>
              <a:gd name="connsiteY1" fmla="*/ 2361063 h 3698543"/>
              <a:gd name="connsiteX2" fmla="*/ 2006220 w 8516203"/>
              <a:gd name="connsiteY2" fmla="*/ 3275463 h 3698543"/>
              <a:gd name="connsiteX3" fmla="*/ 5404513 w 8516203"/>
              <a:gd name="connsiteY3" fmla="*/ 3630304 h 3698543"/>
              <a:gd name="connsiteX4" fmla="*/ 8516203 w 8516203"/>
              <a:gd name="connsiteY4" fmla="*/ 3698543 h 3698543"/>
              <a:gd name="connsiteX0" fmla="*/ 0 w 8516203"/>
              <a:gd name="connsiteY0" fmla="*/ 0 h 3698543"/>
              <a:gd name="connsiteX1" fmla="*/ 709683 w 8516203"/>
              <a:gd name="connsiteY1" fmla="*/ 2374711 h 3698543"/>
              <a:gd name="connsiteX2" fmla="*/ 2006220 w 8516203"/>
              <a:gd name="connsiteY2" fmla="*/ 3275463 h 3698543"/>
              <a:gd name="connsiteX3" fmla="*/ 5404513 w 8516203"/>
              <a:gd name="connsiteY3" fmla="*/ 3630304 h 3698543"/>
              <a:gd name="connsiteX4" fmla="*/ 8516203 w 8516203"/>
              <a:gd name="connsiteY4" fmla="*/ 3698543 h 3698543"/>
              <a:gd name="connsiteX0" fmla="*/ 0 w 8516203"/>
              <a:gd name="connsiteY0" fmla="*/ 0 h 3699671"/>
              <a:gd name="connsiteX1" fmla="*/ 709683 w 8516203"/>
              <a:gd name="connsiteY1" fmla="*/ 2374711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9671"/>
              <a:gd name="connsiteX1" fmla="*/ 805218 w 8516203"/>
              <a:gd name="connsiteY1" fmla="*/ 2279177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9671"/>
              <a:gd name="connsiteX1" fmla="*/ 914400 w 8516203"/>
              <a:gd name="connsiteY1" fmla="*/ 2238233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9671"/>
              <a:gd name="connsiteX1" fmla="*/ 914400 w 8516203"/>
              <a:gd name="connsiteY1" fmla="*/ 2238233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8543"/>
              <a:gd name="connsiteX1" fmla="*/ 914400 w 8516203"/>
              <a:gd name="connsiteY1" fmla="*/ 2238233 h 3698543"/>
              <a:gd name="connsiteX2" fmla="*/ 2169993 w 8516203"/>
              <a:gd name="connsiteY2" fmla="*/ 3057099 h 3698543"/>
              <a:gd name="connsiteX3" fmla="*/ 5404513 w 8516203"/>
              <a:gd name="connsiteY3" fmla="*/ 3630304 h 3698543"/>
              <a:gd name="connsiteX4" fmla="*/ 8516203 w 8516203"/>
              <a:gd name="connsiteY4" fmla="*/ 3698543 h 3698543"/>
              <a:gd name="connsiteX0" fmla="*/ 0 w 8516203"/>
              <a:gd name="connsiteY0" fmla="*/ 0 h 3698543"/>
              <a:gd name="connsiteX1" fmla="*/ 914400 w 8516203"/>
              <a:gd name="connsiteY1" fmla="*/ 2238233 h 3698543"/>
              <a:gd name="connsiteX2" fmla="*/ 2169993 w 8516203"/>
              <a:gd name="connsiteY2" fmla="*/ 3057099 h 3698543"/>
              <a:gd name="connsiteX3" fmla="*/ 5404513 w 8516203"/>
              <a:gd name="connsiteY3" fmla="*/ 3630304 h 3698543"/>
              <a:gd name="connsiteX4" fmla="*/ 8516203 w 8516203"/>
              <a:gd name="connsiteY4" fmla="*/ 3698543 h 369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6203" h="3698543">
                <a:moveTo>
                  <a:pt x="0" y="0"/>
                </a:moveTo>
                <a:cubicBezTo>
                  <a:pt x="220639" y="916675"/>
                  <a:pt x="511791" y="1742365"/>
                  <a:pt x="914400" y="2238233"/>
                </a:cubicBezTo>
                <a:cubicBezTo>
                  <a:pt x="1317009" y="2734101"/>
                  <a:pt x="1448937" y="2770496"/>
                  <a:pt x="2169993" y="3057099"/>
                </a:cubicBezTo>
                <a:cubicBezTo>
                  <a:pt x="2891049" y="3343702"/>
                  <a:pt x="4346811" y="3577988"/>
                  <a:pt x="5404513" y="3630304"/>
                </a:cubicBezTo>
                <a:cubicBezTo>
                  <a:pt x="6462215" y="3682620"/>
                  <a:pt x="7995314" y="3684895"/>
                  <a:pt x="8516203" y="3698543"/>
                </a:cubicBezTo>
              </a:path>
            </a:pathLst>
          </a:custGeom>
          <a:noFill/>
          <a:ln w="82550" cmpd="sng">
            <a:solidFill>
              <a:srgbClr val="00003A"/>
            </a:solidFill>
            <a:prstDash val="sys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riped Right Arrow 11"/>
          <p:cNvSpPr/>
          <p:nvPr/>
        </p:nvSpPr>
        <p:spPr>
          <a:xfrm>
            <a:off x="1847527" y="5589240"/>
            <a:ext cx="4055974" cy="438944"/>
          </a:xfrm>
          <a:prstGeom prst="stripedRightArrow">
            <a:avLst>
              <a:gd name="adj1" fmla="val 81589"/>
              <a:gd name="adj2" fmla="val 21609"/>
            </a:avLst>
          </a:prstGeom>
          <a:solidFill>
            <a:srgbClr val="00003A">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 Dev. Life Cycle</a:t>
            </a:r>
          </a:p>
        </p:txBody>
      </p:sp>
      <p:sp>
        <p:nvSpPr>
          <p:cNvPr id="13" name="Striped Right Arrow 12"/>
          <p:cNvSpPr/>
          <p:nvPr/>
        </p:nvSpPr>
        <p:spPr>
          <a:xfrm rot="16200000">
            <a:off x="-838373" y="3298588"/>
            <a:ext cx="4055974" cy="1386449"/>
          </a:xfrm>
          <a:prstGeom prst="stripedRightArrow">
            <a:avLst>
              <a:gd name="adj1" fmla="val 92895"/>
              <a:gd name="adj2" fmla="val 29228"/>
            </a:avLst>
          </a:prstGeom>
          <a:solidFill>
            <a:srgbClr val="00003A">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Number of </a:t>
            </a:r>
            <a:r>
              <a:rPr lang="en-US" sz="2800" dirty="0" smtClean="0"/>
              <a:t>ideas</a:t>
            </a:r>
          </a:p>
          <a:p>
            <a:pPr algn="ctr"/>
            <a:r>
              <a:rPr lang="en-IN" sz="2800" dirty="0" smtClean="0"/>
              <a:t>Risk perception</a:t>
            </a:r>
            <a:endParaRPr lang="en-US" sz="2800" dirty="0"/>
          </a:p>
        </p:txBody>
      </p:sp>
      <p:sp>
        <p:nvSpPr>
          <p:cNvPr id="9" name="Freeform 8"/>
          <p:cNvSpPr/>
          <p:nvPr/>
        </p:nvSpPr>
        <p:spPr>
          <a:xfrm>
            <a:off x="2019339" y="1673568"/>
            <a:ext cx="8516203" cy="3368695"/>
          </a:xfrm>
          <a:custGeom>
            <a:avLst/>
            <a:gdLst>
              <a:gd name="connsiteX0" fmla="*/ 0 w 8529851"/>
              <a:gd name="connsiteY0" fmla="*/ 0 h 3835021"/>
              <a:gd name="connsiteX1" fmla="*/ 791570 w 8529851"/>
              <a:gd name="connsiteY1" fmla="*/ 2361063 h 3835021"/>
              <a:gd name="connsiteX2" fmla="*/ 2101755 w 8529851"/>
              <a:gd name="connsiteY2" fmla="*/ 3166281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88107 w 8529851"/>
              <a:gd name="connsiteY2" fmla="*/ 3207224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88107 w 8529851"/>
              <a:gd name="connsiteY2" fmla="*/ 3207224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88107 w 8529851"/>
              <a:gd name="connsiteY2" fmla="*/ 3207224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06220 w 8529851"/>
              <a:gd name="connsiteY2" fmla="*/ 3275463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06220 w 8529851"/>
              <a:gd name="connsiteY2" fmla="*/ 3275463 h 3835021"/>
              <a:gd name="connsiteX3" fmla="*/ 5404513 w 8529851"/>
              <a:gd name="connsiteY3" fmla="*/ 3630304 h 3835021"/>
              <a:gd name="connsiteX4" fmla="*/ 8529851 w 8529851"/>
              <a:gd name="connsiteY4" fmla="*/ 3835021 h 3835021"/>
              <a:gd name="connsiteX0" fmla="*/ 0 w 8516203"/>
              <a:gd name="connsiteY0" fmla="*/ 0 h 3780430"/>
              <a:gd name="connsiteX1" fmla="*/ 791570 w 8516203"/>
              <a:gd name="connsiteY1" fmla="*/ 2361063 h 3780430"/>
              <a:gd name="connsiteX2" fmla="*/ 2006220 w 8516203"/>
              <a:gd name="connsiteY2" fmla="*/ 3275463 h 3780430"/>
              <a:gd name="connsiteX3" fmla="*/ 5404513 w 8516203"/>
              <a:gd name="connsiteY3" fmla="*/ 3630304 h 3780430"/>
              <a:gd name="connsiteX4" fmla="*/ 8516203 w 8516203"/>
              <a:gd name="connsiteY4" fmla="*/ 3780430 h 3780430"/>
              <a:gd name="connsiteX0" fmla="*/ 0 w 8516203"/>
              <a:gd name="connsiteY0" fmla="*/ 0 h 3698543"/>
              <a:gd name="connsiteX1" fmla="*/ 791570 w 8516203"/>
              <a:gd name="connsiteY1" fmla="*/ 2361063 h 3698543"/>
              <a:gd name="connsiteX2" fmla="*/ 2006220 w 8516203"/>
              <a:gd name="connsiteY2" fmla="*/ 3275463 h 3698543"/>
              <a:gd name="connsiteX3" fmla="*/ 5404513 w 8516203"/>
              <a:gd name="connsiteY3" fmla="*/ 3630304 h 3698543"/>
              <a:gd name="connsiteX4" fmla="*/ 8516203 w 8516203"/>
              <a:gd name="connsiteY4" fmla="*/ 3698543 h 3698543"/>
              <a:gd name="connsiteX0" fmla="*/ 0 w 8516203"/>
              <a:gd name="connsiteY0" fmla="*/ 0 h 3698543"/>
              <a:gd name="connsiteX1" fmla="*/ 709683 w 8516203"/>
              <a:gd name="connsiteY1" fmla="*/ 2374711 h 3698543"/>
              <a:gd name="connsiteX2" fmla="*/ 2006220 w 8516203"/>
              <a:gd name="connsiteY2" fmla="*/ 3275463 h 3698543"/>
              <a:gd name="connsiteX3" fmla="*/ 5404513 w 8516203"/>
              <a:gd name="connsiteY3" fmla="*/ 3630304 h 3698543"/>
              <a:gd name="connsiteX4" fmla="*/ 8516203 w 8516203"/>
              <a:gd name="connsiteY4" fmla="*/ 3698543 h 3698543"/>
              <a:gd name="connsiteX0" fmla="*/ 0 w 8516203"/>
              <a:gd name="connsiteY0" fmla="*/ 0 h 3699671"/>
              <a:gd name="connsiteX1" fmla="*/ 709683 w 8516203"/>
              <a:gd name="connsiteY1" fmla="*/ 2374711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9671"/>
              <a:gd name="connsiteX1" fmla="*/ 805218 w 8516203"/>
              <a:gd name="connsiteY1" fmla="*/ 2279177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9671"/>
              <a:gd name="connsiteX1" fmla="*/ 914400 w 8516203"/>
              <a:gd name="connsiteY1" fmla="*/ 2238233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9671"/>
              <a:gd name="connsiteX1" fmla="*/ 914400 w 8516203"/>
              <a:gd name="connsiteY1" fmla="*/ 2238233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8543"/>
              <a:gd name="connsiteX1" fmla="*/ 914400 w 8516203"/>
              <a:gd name="connsiteY1" fmla="*/ 2238233 h 3698543"/>
              <a:gd name="connsiteX2" fmla="*/ 2169993 w 8516203"/>
              <a:gd name="connsiteY2" fmla="*/ 3057099 h 3698543"/>
              <a:gd name="connsiteX3" fmla="*/ 5404513 w 8516203"/>
              <a:gd name="connsiteY3" fmla="*/ 3630304 h 3698543"/>
              <a:gd name="connsiteX4" fmla="*/ 8516203 w 8516203"/>
              <a:gd name="connsiteY4" fmla="*/ 3698543 h 3698543"/>
              <a:gd name="connsiteX0" fmla="*/ 0 w 8516203"/>
              <a:gd name="connsiteY0" fmla="*/ 0 h 3698543"/>
              <a:gd name="connsiteX1" fmla="*/ 914400 w 8516203"/>
              <a:gd name="connsiteY1" fmla="*/ 2238233 h 3698543"/>
              <a:gd name="connsiteX2" fmla="*/ 2169993 w 8516203"/>
              <a:gd name="connsiteY2" fmla="*/ 3057099 h 3698543"/>
              <a:gd name="connsiteX3" fmla="*/ 5404513 w 8516203"/>
              <a:gd name="connsiteY3" fmla="*/ 3630304 h 3698543"/>
              <a:gd name="connsiteX4" fmla="*/ 8516203 w 8516203"/>
              <a:gd name="connsiteY4" fmla="*/ 3698543 h 369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6203" h="3698543">
                <a:moveTo>
                  <a:pt x="0" y="0"/>
                </a:moveTo>
                <a:cubicBezTo>
                  <a:pt x="220639" y="916675"/>
                  <a:pt x="511791" y="1742365"/>
                  <a:pt x="914400" y="2238233"/>
                </a:cubicBezTo>
                <a:cubicBezTo>
                  <a:pt x="1317009" y="2734101"/>
                  <a:pt x="1448937" y="2770496"/>
                  <a:pt x="2169993" y="3057099"/>
                </a:cubicBezTo>
                <a:cubicBezTo>
                  <a:pt x="2891049" y="3343702"/>
                  <a:pt x="4346811" y="3577988"/>
                  <a:pt x="5404513" y="3630304"/>
                </a:cubicBezTo>
                <a:cubicBezTo>
                  <a:pt x="6462215" y="3682620"/>
                  <a:pt x="7995314" y="3684895"/>
                  <a:pt x="8516203" y="3698543"/>
                </a:cubicBezTo>
              </a:path>
            </a:pathLst>
          </a:custGeom>
          <a:noFill/>
          <a:ln w="82550" cmpd="sng">
            <a:gradFill flip="none" rotWithShape="1">
              <a:gsLst>
                <a:gs pos="0">
                  <a:srgbClr val="C00000"/>
                </a:gs>
                <a:gs pos="64000">
                  <a:schemeClr val="accent1">
                    <a:lumMod val="45000"/>
                    <a:lumOff val="55000"/>
                  </a:schemeClr>
                </a:gs>
                <a:gs pos="83000">
                  <a:srgbClr val="00B050">
                    <a:alpha val="76000"/>
                  </a:srgbClr>
                </a:gs>
                <a:gs pos="100000">
                  <a:srgbClr val="00B050"/>
                </a:gs>
              </a:gsLst>
              <a:lin ang="0" scaled="1"/>
              <a:tileRect/>
            </a:gradFill>
            <a:prstDash val="sys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3425567" y="1963825"/>
            <a:ext cx="3236722" cy="612648"/>
          </a:xfrm>
          <a:prstGeom prst="wedgeRoundRectCallout">
            <a:avLst>
              <a:gd name="adj1" fmla="val -80257"/>
              <a:gd name="adj2" fmla="val 186167"/>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50000"/>
                </a:schemeClr>
              </a:gs>
            </a:gsLst>
            <a:lin ang="5400000" scaled="1"/>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accent5">
                    <a:lumMod val="50000"/>
                  </a:schemeClr>
                </a:solidFill>
              </a:rPr>
              <a:t>Successful ideas</a:t>
            </a:r>
            <a:endParaRPr lang="en-US" sz="2800" dirty="0">
              <a:solidFill>
                <a:schemeClr val="accent5">
                  <a:lumMod val="50000"/>
                </a:schemeClr>
              </a:solidFill>
            </a:endParaRPr>
          </a:p>
        </p:txBody>
      </p:sp>
      <p:sp>
        <p:nvSpPr>
          <p:cNvPr id="15" name="Rounded Rectangular Callout 14"/>
          <p:cNvSpPr/>
          <p:nvPr/>
        </p:nvSpPr>
        <p:spPr>
          <a:xfrm>
            <a:off x="2425536" y="1266578"/>
            <a:ext cx="2899955" cy="612648"/>
          </a:xfrm>
          <a:prstGeom prst="wedgeRoundRectCallout">
            <a:avLst>
              <a:gd name="adj1" fmla="val -56166"/>
              <a:gd name="adj2" fmla="val 126466"/>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5">
                  <a:lumMod val="50000"/>
                </a:schemeClr>
              </a:gs>
            </a:gsLst>
            <a:lin ang="5400000" scaled="1"/>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accent5">
                    <a:lumMod val="50000"/>
                  </a:schemeClr>
                </a:solidFill>
              </a:rPr>
              <a:t>Risk perception</a:t>
            </a:r>
            <a:endParaRPr lang="en-US" sz="2800" dirty="0">
              <a:solidFill>
                <a:schemeClr val="accent5">
                  <a:lumMod val="50000"/>
                </a:schemeClr>
              </a:solidFill>
            </a:endParaRP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16" name="Freeform 15"/>
          <p:cNvSpPr/>
          <p:nvPr/>
        </p:nvSpPr>
        <p:spPr>
          <a:xfrm flipV="1">
            <a:off x="1933434" y="1515034"/>
            <a:ext cx="8516203" cy="4009157"/>
          </a:xfrm>
          <a:custGeom>
            <a:avLst/>
            <a:gdLst>
              <a:gd name="connsiteX0" fmla="*/ 0 w 8529851"/>
              <a:gd name="connsiteY0" fmla="*/ 0 h 3835021"/>
              <a:gd name="connsiteX1" fmla="*/ 791570 w 8529851"/>
              <a:gd name="connsiteY1" fmla="*/ 2361063 h 3835021"/>
              <a:gd name="connsiteX2" fmla="*/ 2101755 w 8529851"/>
              <a:gd name="connsiteY2" fmla="*/ 3166281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88107 w 8529851"/>
              <a:gd name="connsiteY2" fmla="*/ 3207224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88107 w 8529851"/>
              <a:gd name="connsiteY2" fmla="*/ 3207224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88107 w 8529851"/>
              <a:gd name="connsiteY2" fmla="*/ 3207224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06220 w 8529851"/>
              <a:gd name="connsiteY2" fmla="*/ 3275463 h 3835021"/>
              <a:gd name="connsiteX3" fmla="*/ 5404513 w 8529851"/>
              <a:gd name="connsiteY3" fmla="*/ 3712191 h 3835021"/>
              <a:gd name="connsiteX4" fmla="*/ 8529851 w 8529851"/>
              <a:gd name="connsiteY4" fmla="*/ 3835021 h 3835021"/>
              <a:gd name="connsiteX0" fmla="*/ 0 w 8529851"/>
              <a:gd name="connsiteY0" fmla="*/ 0 h 3835021"/>
              <a:gd name="connsiteX1" fmla="*/ 791570 w 8529851"/>
              <a:gd name="connsiteY1" fmla="*/ 2361063 h 3835021"/>
              <a:gd name="connsiteX2" fmla="*/ 2006220 w 8529851"/>
              <a:gd name="connsiteY2" fmla="*/ 3275463 h 3835021"/>
              <a:gd name="connsiteX3" fmla="*/ 5404513 w 8529851"/>
              <a:gd name="connsiteY3" fmla="*/ 3630304 h 3835021"/>
              <a:gd name="connsiteX4" fmla="*/ 8529851 w 8529851"/>
              <a:gd name="connsiteY4" fmla="*/ 3835021 h 3835021"/>
              <a:gd name="connsiteX0" fmla="*/ 0 w 8516203"/>
              <a:gd name="connsiteY0" fmla="*/ 0 h 3780430"/>
              <a:gd name="connsiteX1" fmla="*/ 791570 w 8516203"/>
              <a:gd name="connsiteY1" fmla="*/ 2361063 h 3780430"/>
              <a:gd name="connsiteX2" fmla="*/ 2006220 w 8516203"/>
              <a:gd name="connsiteY2" fmla="*/ 3275463 h 3780430"/>
              <a:gd name="connsiteX3" fmla="*/ 5404513 w 8516203"/>
              <a:gd name="connsiteY3" fmla="*/ 3630304 h 3780430"/>
              <a:gd name="connsiteX4" fmla="*/ 8516203 w 8516203"/>
              <a:gd name="connsiteY4" fmla="*/ 3780430 h 3780430"/>
              <a:gd name="connsiteX0" fmla="*/ 0 w 8516203"/>
              <a:gd name="connsiteY0" fmla="*/ 0 h 3698543"/>
              <a:gd name="connsiteX1" fmla="*/ 791570 w 8516203"/>
              <a:gd name="connsiteY1" fmla="*/ 2361063 h 3698543"/>
              <a:gd name="connsiteX2" fmla="*/ 2006220 w 8516203"/>
              <a:gd name="connsiteY2" fmla="*/ 3275463 h 3698543"/>
              <a:gd name="connsiteX3" fmla="*/ 5404513 w 8516203"/>
              <a:gd name="connsiteY3" fmla="*/ 3630304 h 3698543"/>
              <a:gd name="connsiteX4" fmla="*/ 8516203 w 8516203"/>
              <a:gd name="connsiteY4" fmla="*/ 3698543 h 3698543"/>
              <a:gd name="connsiteX0" fmla="*/ 0 w 8516203"/>
              <a:gd name="connsiteY0" fmla="*/ 0 h 3698543"/>
              <a:gd name="connsiteX1" fmla="*/ 709683 w 8516203"/>
              <a:gd name="connsiteY1" fmla="*/ 2374711 h 3698543"/>
              <a:gd name="connsiteX2" fmla="*/ 2006220 w 8516203"/>
              <a:gd name="connsiteY2" fmla="*/ 3275463 h 3698543"/>
              <a:gd name="connsiteX3" fmla="*/ 5404513 w 8516203"/>
              <a:gd name="connsiteY3" fmla="*/ 3630304 h 3698543"/>
              <a:gd name="connsiteX4" fmla="*/ 8516203 w 8516203"/>
              <a:gd name="connsiteY4" fmla="*/ 3698543 h 3698543"/>
              <a:gd name="connsiteX0" fmla="*/ 0 w 8516203"/>
              <a:gd name="connsiteY0" fmla="*/ 0 h 3699671"/>
              <a:gd name="connsiteX1" fmla="*/ 709683 w 8516203"/>
              <a:gd name="connsiteY1" fmla="*/ 2374711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9671"/>
              <a:gd name="connsiteX1" fmla="*/ 805218 w 8516203"/>
              <a:gd name="connsiteY1" fmla="*/ 2279177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9671"/>
              <a:gd name="connsiteX1" fmla="*/ 914400 w 8516203"/>
              <a:gd name="connsiteY1" fmla="*/ 2238233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9671"/>
              <a:gd name="connsiteX1" fmla="*/ 914400 w 8516203"/>
              <a:gd name="connsiteY1" fmla="*/ 2238233 h 3699671"/>
              <a:gd name="connsiteX2" fmla="*/ 2169993 w 8516203"/>
              <a:gd name="connsiteY2" fmla="*/ 3057099 h 3699671"/>
              <a:gd name="connsiteX3" fmla="*/ 5404513 w 8516203"/>
              <a:gd name="connsiteY3" fmla="*/ 3630304 h 3699671"/>
              <a:gd name="connsiteX4" fmla="*/ 8516203 w 8516203"/>
              <a:gd name="connsiteY4" fmla="*/ 3698543 h 3699671"/>
              <a:gd name="connsiteX0" fmla="*/ 0 w 8516203"/>
              <a:gd name="connsiteY0" fmla="*/ 0 h 3698543"/>
              <a:gd name="connsiteX1" fmla="*/ 914400 w 8516203"/>
              <a:gd name="connsiteY1" fmla="*/ 2238233 h 3698543"/>
              <a:gd name="connsiteX2" fmla="*/ 2169993 w 8516203"/>
              <a:gd name="connsiteY2" fmla="*/ 3057099 h 3698543"/>
              <a:gd name="connsiteX3" fmla="*/ 5404513 w 8516203"/>
              <a:gd name="connsiteY3" fmla="*/ 3630304 h 3698543"/>
              <a:gd name="connsiteX4" fmla="*/ 8516203 w 8516203"/>
              <a:gd name="connsiteY4" fmla="*/ 3698543 h 3698543"/>
              <a:gd name="connsiteX0" fmla="*/ 0 w 8516203"/>
              <a:gd name="connsiteY0" fmla="*/ 0 h 3698543"/>
              <a:gd name="connsiteX1" fmla="*/ 914400 w 8516203"/>
              <a:gd name="connsiteY1" fmla="*/ 2238233 h 3698543"/>
              <a:gd name="connsiteX2" fmla="*/ 2169993 w 8516203"/>
              <a:gd name="connsiteY2" fmla="*/ 3057099 h 3698543"/>
              <a:gd name="connsiteX3" fmla="*/ 5404513 w 8516203"/>
              <a:gd name="connsiteY3" fmla="*/ 3630304 h 3698543"/>
              <a:gd name="connsiteX4" fmla="*/ 8516203 w 8516203"/>
              <a:gd name="connsiteY4" fmla="*/ 3698543 h 3698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6203" h="3698543">
                <a:moveTo>
                  <a:pt x="0" y="0"/>
                </a:moveTo>
                <a:cubicBezTo>
                  <a:pt x="220639" y="916675"/>
                  <a:pt x="511791" y="1742365"/>
                  <a:pt x="914400" y="2238233"/>
                </a:cubicBezTo>
                <a:cubicBezTo>
                  <a:pt x="1317009" y="2734101"/>
                  <a:pt x="1448937" y="2770496"/>
                  <a:pt x="2169993" y="3057099"/>
                </a:cubicBezTo>
                <a:cubicBezTo>
                  <a:pt x="2891049" y="3343702"/>
                  <a:pt x="4346811" y="3577988"/>
                  <a:pt x="5404513" y="3630304"/>
                </a:cubicBezTo>
                <a:cubicBezTo>
                  <a:pt x="6462215" y="3682620"/>
                  <a:pt x="7995314" y="3684895"/>
                  <a:pt x="8516203" y="3698543"/>
                </a:cubicBezTo>
              </a:path>
            </a:pathLst>
          </a:custGeom>
          <a:noFill/>
          <a:ln w="82550" cmpd="sng">
            <a:solidFill>
              <a:srgbClr val="00B050"/>
            </a:solidFill>
            <a:prstDash val="sysDas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16"/>
          <p:cNvSpPr/>
          <p:nvPr/>
        </p:nvSpPr>
        <p:spPr>
          <a:xfrm>
            <a:off x="8375700" y="1773142"/>
            <a:ext cx="2899955" cy="612648"/>
          </a:xfrm>
          <a:prstGeom prst="wedgeRoundRectCallout">
            <a:avLst>
              <a:gd name="adj1" fmla="val -67819"/>
              <a:gd name="adj2" fmla="val -76324"/>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5">
                  <a:lumMod val="50000"/>
                </a:schemeClr>
              </a:gs>
            </a:gsLst>
            <a:lin ang="5400000" scaled="1"/>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accent5">
                    <a:lumMod val="50000"/>
                  </a:schemeClr>
                </a:solidFill>
              </a:rPr>
              <a:t>Valuation</a:t>
            </a:r>
            <a:endParaRPr lang="en-US" sz="2800" dirty="0">
              <a:solidFill>
                <a:schemeClr val="accent5">
                  <a:lumMod val="50000"/>
                </a:schemeClr>
              </a:solidFill>
            </a:endParaRPr>
          </a:p>
        </p:txBody>
      </p:sp>
    </p:spTree>
    <p:extLst>
      <p:ext uri="{BB962C8B-B14F-4D97-AF65-F5344CB8AC3E}">
        <p14:creationId xmlns:p14="http://schemas.microsoft.com/office/powerpoint/2010/main" val="24442174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919" y="481858"/>
            <a:ext cx="10515600" cy="529820"/>
          </a:xfrm>
        </p:spPr>
        <p:txBody>
          <a:bodyPr/>
          <a:lstStyle/>
          <a:p>
            <a:r>
              <a:rPr lang="en-US" dirty="0" smtClean="0"/>
              <a:t>How Much Money You Need?</a:t>
            </a:r>
            <a:endParaRPr lang="en-IN" dirty="0"/>
          </a:p>
        </p:txBody>
      </p:sp>
      <p:graphicFrame>
        <p:nvGraphicFramePr>
          <p:cNvPr id="5" name="Chart 4">
            <a:extLst>
              <a:ext uri="{FF2B5EF4-FFF2-40B4-BE49-F238E27FC236}">
                <a16:creationId xmlns:a16="http://schemas.microsoft.com/office/drawing/2014/main" id="{FC872E37-B2DE-4066-B8DE-CE9A29CE2390}"/>
              </a:ext>
            </a:extLst>
          </p:cNvPr>
          <p:cNvGraphicFramePr>
            <a:graphicFrameLocks/>
          </p:cNvGraphicFramePr>
          <p:nvPr>
            <p:extLst>
              <p:ext uri="{D42A27DB-BD31-4B8C-83A1-F6EECF244321}">
                <p14:modId xmlns:p14="http://schemas.microsoft.com/office/powerpoint/2010/main" val="3851505980"/>
              </p:ext>
            </p:extLst>
          </p:nvPr>
        </p:nvGraphicFramePr>
        <p:xfrm>
          <a:off x="350196" y="1011679"/>
          <a:ext cx="8736654" cy="4893010"/>
        </p:xfrm>
        <a:graphic>
          <a:graphicData uri="http://schemas.openxmlformats.org/drawingml/2006/chart">
            <c:chart xmlns:c="http://schemas.openxmlformats.org/drawingml/2006/chart" xmlns:r="http://schemas.openxmlformats.org/officeDocument/2006/relationships" r:id="rId3"/>
          </a:graphicData>
        </a:graphic>
      </p:graphicFrame>
      <p:sp>
        <p:nvSpPr>
          <p:cNvPr id="3" name="Rounded Rectangular Callout 2"/>
          <p:cNvSpPr/>
          <p:nvPr/>
        </p:nvSpPr>
        <p:spPr>
          <a:xfrm>
            <a:off x="9292045" y="3622622"/>
            <a:ext cx="2899955" cy="612648"/>
          </a:xfrm>
          <a:prstGeom prst="wedgeRoundRectCallout">
            <a:avLst>
              <a:gd name="adj1" fmla="val -128688"/>
              <a:gd name="adj2" fmla="val 196828"/>
              <a:gd name="adj3"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chemeClr val="accent5">
                    <a:lumMod val="50000"/>
                  </a:schemeClr>
                </a:solidFill>
              </a:rPr>
              <a:t>In billion dollar</a:t>
            </a:r>
            <a:endParaRPr lang="en-US" sz="2800" dirty="0">
              <a:solidFill>
                <a:schemeClr val="accent5">
                  <a:lumMod val="50000"/>
                </a:schemeClr>
              </a:solidFil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8908444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775" y="6062784"/>
            <a:ext cx="4018299" cy="410024"/>
          </a:xfrm>
          <a:scene3d>
            <a:camera prst="orthographicFront"/>
            <a:lightRig rig="threePt" dir="t">
              <a:rot lat="0" lon="0" rev="1800000"/>
            </a:lightRig>
          </a:scene3d>
          <a:sp3d extrusionH="25400" contourW="12700">
            <a:bevelT w="12700" prst="coolSlant"/>
            <a:bevelB w="12700"/>
          </a:sp3d>
        </p:spPr>
        <p:txBody>
          <a:bodyPr/>
          <a:lstStyle/>
          <a:p>
            <a:r>
              <a:rPr lang="en-IN" dirty="0" smtClean="0"/>
              <a:t>Progress &amp; Valuation</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65" y="2844828"/>
            <a:ext cx="848581" cy="8485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790" y="1361929"/>
            <a:ext cx="626686" cy="62668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395" y="3018730"/>
            <a:ext cx="518749" cy="51874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343" y="2821029"/>
            <a:ext cx="705118" cy="7051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3497" y="1999129"/>
            <a:ext cx="648047" cy="6480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970" y="2895107"/>
            <a:ext cx="798302" cy="79830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501" y="2581550"/>
            <a:ext cx="807782" cy="80778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656" y="2172586"/>
            <a:ext cx="385314" cy="38531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1" y="3535879"/>
            <a:ext cx="1062793" cy="1062793"/>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2604" y="3616583"/>
            <a:ext cx="793910" cy="79391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3796" y="3124969"/>
            <a:ext cx="1568281" cy="156828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2689" y="3037855"/>
            <a:ext cx="1322994" cy="1322994"/>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7419" y="2405781"/>
            <a:ext cx="1967102" cy="1967102"/>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98" y="1782163"/>
            <a:ext cx="636515" cy="63651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362" y="2156670"/>
            <a:ext cx="826462" cy="826462"/>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88" y="2470284"/>
            <a:ext cx="512848" cy="512848"/>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1448" y="2075798"/>
            <a:ext cx="2361662" cy="2361662"/>
          </a:xfrm>
          <a:prstGeom prst="rect">
            <a:avLst/>
          </a:prstGeom>
        </p:spPr>
      </p:pic>
      <p:sp>
        <p:nvSpPr>
          <p:cNvPr id="30" name="TextBox 29"/>
          <p:cNvSpPr txBox="1"/>
          <p:nvPr/>
        </p:nvSpPr>
        <p:spPr>
          <a:xfrm>
            <a:off x="8731918" y="2949515"/>
            <a:ext cx="885217" cy="523220"/>
          </a:xfrm>
          <a:prstGeom prst="rect">
            <a:avLst/>
          </a:prstGeom>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b="1" dirty="0" smtClean="0"/>
              <a:t>IPO</a:t>
            </a:r>
            <a:endParaRPr lang="en-IN" sz="2800" b="1" dirty="0"/>
          </a:p>
        </p:txBody>
      </p:sp>
      <p:sp>
        <p:nvSpPr>
          <p:cNvPr id="31" name="Double Bracket 30"/>
          <p:cNvSpPr/>
          <p:nvPr/>
        </p:nvSpPr>
        <p:spPr>
          <a:xfrm>
            <a:off x="-32445" y="3266636"/>
            <a:ext cx="1137876" cy="1133896"/>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Double Bracket 31"/>
          <p:cNvSpPr/>
          <p:nvPr/>
        </p:nvSpPr>
        <p:spPr>
          <a:xfrm>
            <a:off x="1396627" y="2827226"/>
            <a:ext cx="1137876" cy="157330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Double Bracket 32"/>
          <p:cNvSpPr/>
          <p:nvPr/>
        </p:nvSpPr>
        <p:spPr>
          <a:xfrm>
            <a:off x="3107224" y="2277118"/>
            <a:ext cx="1439285" cy="239123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Double Bracket 33"/>
          <p:cNvSpPr/>
          <p:nvPr/>
        </p:nvSpPr>
        <p:spPr>
          <a:xfrm>
            <a:off x="4819693" y="1521110"/>
            <a:ext cx="1439285" cy="2851931"/>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Double Bracket 34"/>
          <p:cNvSpPr/>
          <p:nvPr/>
        </p:nvSpPr>
        <p:spPr>
          <a:xfrm>
            <a:off x="6298140" y="975687"/>
            <a:ext cx="1833542" cy="341337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6" name="Double Bracket 35"/>
          <p:cNvSpPr/>
          <p:nvPr/>
        </p:nvSpPr>
        <p:spPr>
          <a:xfrm>
            <a:off x="8273355" y="429737"/>
            <a:ext cx="1990301" cy="4056119"/>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729" y="961431"/>
            <a:ext cx="489100" cy="48910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3758" y="1241443"/>
            <a:ext cx="549187" cy="54918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990" y="1301973"/>
            <a:ext cx="473196" cy="473196"/>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405" y="1468552"/>
            <a:ext cx="284134" cy="284134"/>
          </a:xfrm>
          <a:prstGeom prst="rect">
            <a:avLst/>
          </a:prstGeom>
        </p:spPr>
      </p:pic>
      <p:sp>
        <p:nvSpPr>
          <p:cNvPr id="43" name="Rectangle 42"/>
          <p:cNvSpPr/>
          <p:nvPr/>
        </p:nvSpPr>
        <p:spPr>
          <a:xfrm>
            <a:off x="-87551" y="4389061"/>
            <a:ext cx="10916914" cy="193591"/>
          </a:xfrm>
          <a:prstGeom prst="rect">
            <a:avLst/>
          </a:prstGeom>
          <a:blipFill>
            <a:blip r:embed="rId14"/>
            <a:tile tx="0" ty="0" sx="100000" sy="100000" flip="none" algn="tl"/>
          </a:blipFill>
          <a:ln>
            <a:solidFill>
              <a:srgbClr val="C1C0C5"/>
            </a:solidFill>
          </a:ln>
          <a:scene3d>
            <a:camera prst="orthographicFront">
              <a:rot lat="0" lon="600002" rev="0"/>
            </a:camera>
            <a:lightRig rig="threePt" dir="t"/>
          </a:scene3d>
          <a:sp3d>
            <a:bevel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83"/>
          <p:cNvSpPr/>
          <p:nvPr/>
        </p:nvSpPr>
        <p:spPr>
          <a:xfrm>
            <a:off x="1477305" y="4676593"/>
            <a:ext cx="898630" cy="898630"/>
          </a:xfrm>
          <a:custGeom>
            <a:avLst/>
            <a:gdLst>
              <a:gd name="connsiteX0" fmla="*/ 449315 w 898630"/>
              <a:gd name="connsiteY0" fmla="*/ 0 h 898630"/>
              <a:gd name="connsiteX1" fmla="*/ 898630 w 898630"/>
              <a:gd name="connsiteY1" fmla="*/ 449315 h 898630"/>
              <a:gd name="connsiteX2" fmla="*/ 449315 w 898630"/>
              <a:gd name="connsiteY2" fmla="*/ 898630 h 898630"/>
              <a:gd name="connsiteX3" fmla="*/ 449315 w 898630"/>
              <a:gd name="connsiteY3" fmla="*/ 449315 h 898630"/>
              <a:gd name="connsiteX4" fmla="*/ 449315 w 898630"/>
              <a:gd name="connsiteY4" fmla="*/ 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0"/>
                </a:moveTo>
                <a:cubicBezTo>
                  <a:pt x="697465" y="0"/>
                  <a:pt x="898630" y="201165"/>
                  <a:pt x="898630" y="449315"/>
                </a:cubicBezTo>
                <a:cubicBezTo>
                  <a:pt x="898630" y="697465"/>
                  <a:pt x="697465" y="898630"/>
                  <a:pt x="449315" y="898630"/>
                </a:cubicBezTo>
                <a:lnTo>
                  <a:pt x="449315" y="449315"/>
                </a:lnTo>
                <a:lnTo>
                  <a:pt x="449315" y="0"/>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175" tIns="156585" rIns="156585"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sp>
        <p:nvSpPr>
          <p:cNvPr id="85" name="Freeform 84"/>
          <p:cNvSpPr/>
          <p:nvPr/>
        </p:nvSpPr>
        <p:spPr>
          <a:xfrm>
            <a:off x="1455909" y="4676593"/>
            <a:ext cx="898630" cy="898630"/>
          </a:xfrm>
          <a:custGeom>
            <a:avLst/>
            <a:gdLst>
              <a:gd name="connsiteX0" fmla="*/ 449315 w 898630"/>
              <a:gd name="connsiteY0" fmla="*/ 898630 h 898630"/>
              <a:gd name="connsiteX1" fmla="*/ 0 w 898630"/>
              <a:gd name="connsiteY1" fmla="*/ 449315 h 898630"/>
              <a:gd name="connsiteX2" fmla="*/ 449315 w 898630"/>
              <a:gd name="connsiteY2" fmla="*/ 0 h 898630"/>
              <a:gd name="connsiteX3" fmla="*/ 449315 w 898630"/>
              <a:gd name="connsiteY3" fmla="*/ 449315 h 898630"/>
              <a:gd name="connsiteX4" fmla="*/ 449315 w 898630"/>
              <a:gd name="connsiteY4" fmla="*/ 89863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898630"/>
                </a:moveTo>
                <a:cubicBezTo>
                  <a:pt x="201165" y="898630"/>
                  <a:pt x="0" y="697465"/>
                  <a:pt x="0" y="449315"/>
                </a:cubicBezTo>
                <a:cubicBezTo>
                  <a:pt x="0" y="201165"/>
                  <a:pt x="201165" y="0"/>
                  <a:pt x="449315" y="0"/>
                </a:cubicBezTo>
                <a:lnTo>
                  <a:pt x="449315" y="449315"/>
                </a:lnTo>
                <a:lnTo>
                  <a:pt x="449315" y="898630"/>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236" tIns="156585" rIns="477524"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graphicFrame>
        <p:nvGraphicFramePr>
          <p:cNvPr id="46" name="Diagram 45"/>
          <p:cNvGraphicFramePr/>
          <p:nvPr>
            <p:extLst/>
          </p:nvPr>
        </p:nvGraphicFramePr>
        <p:xfrm>
          <a:off x="-59249" y="4637102"/>
          <a:ext cx="1191483" cy="10052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1" name="Chart 60">
            <a:extLst>
              <a:ext uri="{FF2B5EF4-FFF2-40B4-BE49-F238E27FC236}">
                <a16:creationId xmlns:a16="http://schemas.microsoft.com/office/drawing/2014/main" id="{41F0003B-AF5D-442F-81B5-34FDE810A4CC}"/>
              </a:ext>
            </a:extLst>
          </p:cNvPr>
          <p:cNvGraphicFramePr>
            <a:graphicFrameLocks/>
          </p:cNvGraphicFramePr>
          <p:nvPr>
            <p:extLst/>
          </p:nvPr>
        </p:nvGraphicFramePr>
        <p:xfrm>
          <a:off x="7183125" y="3389332"/>
          <a:ext cx="4762500" cy="3112770"/>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63" name="Chart 62">
            <a:extLst>
              <a:ext uri="{FF2B5EF4-FFF2-40B4-BE49-F238E27FC236}">
                <a16:creationId xmlns:a16="http://schemas.microsoft.com/office/drawing/2014/main" id="{FC088C1A-26F8-432E-839F-5C30F97E0841}"/>
              </a:ext>
            </a:extLst>
          </p:cNvPr>
          <p:cNvGraphicFramePr>
            <a:graphicFrameLocks/>
          </p:cNvGraphicFramePr>
          <p:nvPr>
            <p:extLst/>
          </p:nvPr>
        </p:nvGraphicFramePr>
        <p:xfrm>
          <a:off x="5015551" y="3670618"/>
          <a:ext cx="4572000" cy="274320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64">
            <a:extLst>
              <a:ext uri="{FF2B5EF4-FFF2-40B4-BE49-F238E27FC236}">
                <a16:creationId xmlns:a16="http://schemas.microsoft.com/office/drawing/2014/main" id="{093C0380-6707-4DBF-9D22-853F580A82D9}"/>
              </a:ext>
            </a:extLst>
          </p:cNvPr>
          <p:cNvGraphicFramePr>
            <a:graphicFrameLocks/>
          </p:cNvGraphicFramePr>
          <p:nvPr>
            <p:extLst/>
          </p:nvPr>
        </p:nvGraphicFramePr>
        <p:xfrm>
          <a:off x="2355210" y="4426884"/>
          <a:ext cx="2788920" cy="1798320"/>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67" name="Chart 66">
            <a:extLst>
              <a:ext uri="{FF2B5EF4-FFF2-40B4-BE49-F238E27FC236}">
                <a16:creationId xmlns:a16="http://schemas.microsoft.com/office/drawing/2014/main" id="{0B6BAB9F-CE54-4D11-8C26-81AA34CE2FEE}"/>
              </a:ext>
            </a:extLst>
          </p:cNvPr>
          <p:cNvGraphicFramePr>
            <a:graphicFrameLocks/>
          </p:cNvGraphicFramePr>
          <p:nvPr>
            <p:extLst/>
          </p:nvPr>
        </p:nvGraphicFramePr>
        <p:xfrm>
          <a:off x="3597022" y="4170918"/>
          <a:ext cx="3723573" cy="2108032"/>
        </p:xfrm>
        <a:graphic>
          <a:graphicData uri="http://schemas.openxmlformats.org/drawingml/2006/chart">
            <c:chart xmlns:c="http://schemas.openxmlformats.org/drawingml/2006/chart" xmlns:r="http://schemas.openxmlformats.org/officeDocument/2006/relationships" r:id="rId23"/>
          </a:graphicData>
        </a:graphic>
      </p:graphicFrame>
      <p:sp>
        <p:nvSpPr>
          <p:cNvPr id="69" name="Line Callout 2 (Border and Accent Bar) 68"/>
          <p:cNvSpPr/>
          <p:nvPr/>
        </p:nvSpPr>
        <p:spPr>
          <a:xfrm>
            <a:off x="10545875" y="945356"/>
            <a:ext cx="1503261" cy="733222"/>
          </a:xfrm>
          <a:prstGeom prst="accentBorderCallout2">
            <a:avLst>
              <a:gd name="adj1" fmla="val 18750"/>
              <a:gd name="adj2" fmla="val -8333"/>
              <a:gd name="adj3" fmla="val 18750"/>
              <a:gd name="adj4" fmla="val -16667"/>
              <a:gd name="adj5" fmla="val 11098"/>
              <a:gd name="adj6" fmla="val -42669"/>
            </a:avLst>
          </a:prstGeom>
          <a:solidFill>
            <a:schemeClr val="accent5">
              <a:lumMod val="7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Value of the startup</a:t>
            </a:r>
            <a:endParaRPr lang="en-IN" sz="2000" dirty="0"/>
          </a:p>
        </p:txBody>
      </p:sp>
      <p:sp>
        <p:nvSpPr>
          <p:cNvPr id="72" name="Plaque 71"/>
          <p:cNvSpPr/>
          <p:nvPr/>
        </p:nvSpPr>
        <p:spPr>
          <a:xfrm>
            <a:off x="117501" y="2339680"/>
            <a:ext cx="1014733"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Bootstrap</a:t>
            </a:r>
            <a:endParaRPr lang="en-IN" sz="1800" dirty="0"/>
          </a:p>
        </p:txBody>
      </p:sp>
      <p:sp>
        <p:nvSpPr>
          <p:cNvPr id="73" name="Plaque 72"/>
          <p:cNvSpPr/>
          <p:nvPr/>
        </p:nvSpPr>
        <p:spPr>
          <a:xfrm>
            <a:off x="1209432" y="217315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Bootstrap</a:t>
            </a:r>
            <a:endParaRPr lang="en-IN" sz="1800" dirty="0"/>
          </a:p>
        </p:txBody>
      </p:sp>
      <p:sp>
        <p:nvSpPr>
          <p:cNvPr id="74" name="Plaque 73"/>
          <p:cNvSpPr/>
          <p:nvPr/>
        </p:nvSpPr>
        <p:spPr>
          <a:xfrm>
            <a:off x="3027655" y="158942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Friends &amp; Family</a:t>
            </a:r>
            <a:endParaRPr lang="en-IN" sz="1800" dirty="0"/>
          </a:p>
        </p:txBody>
      </p:sp>
      <p:sp>
        <p:nvSpPr>
          <p:cNvPr id="75" name="Plaque 74"/>
          <p:cNvSpPr/>
          <p:nvPr/>
        </p:nvSpPr>
        <p:spPr>
          <a:xfrm>
            <a:off x="4731729" y="985074"/>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Angel round</a:t>
            </a:r>
            <a:endParaRPr lang="en-IN" sz="1800" dirty="0"/>
          </a:p>
        </p:txBody>
      </p:sp>
      <p:sp>
        <p:nvSpPr>
          <p:cNvPr id="76" name="Plaque 75"/>
          <p:cNvSpPr/>
          <p:nvPr/>
        </p:nvSpPr>
        <p:spPr>
          <a:xfrm>
            <a:off x="6373496" y="577775"/>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Series-A round</a:t>
            </a:r>
            <a:endParaRPr lang="en-IN" sz="1800" dirty="0"/>
          </a:p>
        </p:txBody>
      </p:sp>
      <p:sp>
        <p:nvSpPr>
          <p:cNvPr id="77" name="Plaque 76"/>
          <p:cNvSpPr/>
          <p:nvPr/>
        </p:nvSpPr>
        <p:spPr>
          <a:xfrm>
            <a:off x="8353992" y="392773"/>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Public issue</a:t>
            </a:r>
            <a:endParaRPr lang="en-IN" sz="1800" dirty="0"/>
          </a:p>
        </p:txBody>
      </p:sp>
      <p:cxnSp>
        <p:nvCxnSpPr>
          <p:cNvPr id="79" name="Straight Connector 78"/>
          <p:cNvCxnSpPr/>
          <p:nvPr/>
        </p:nvCxnSpPr>
        <p:spPr>
          <a:xfrm flipV="1">
            <a:off x="33361" y="4416895"/>
            <a:ext cx="6225617" cy="110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4084" y="4530088"/>
            <a:ext cx="6274056" cy="136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70006" y="1822381"/>
            <a:ext cx="2035184" cy="551360"/>
            <a:chOff x="5181178" y="1802656"/>
            <a:chExt cx="3863984" cy="1072421"/>
          </a:xfrm>
        </p:grpSpPr>
        <p:pic>
          <p:nvPicPr>
            <p:cNvPr id="87" name="Picture 86"/>
            <p:cNvPicPr>
              <a:picLocks noChangeAspect="1"/>
            </p:cNvPicPr>
            <p:nvPr/>
          </p:nvPicPr>
          <p:blipFill rotWithShape="1">
            <a:blip r:embed="rId24">
              <a:duotone>
                <a:schemeClr val="accent1">
                  <a:shade val="45000"/>
                  <a:satMod val="135000"/>
                </a:schemeClr>
                <a:prstClr val="white"/>
              </a:duotone>
            </a:blip>
            <a:srcRect l="41671" t="24734" r="40977" b="33823"/>
            <a:stretch/>
          </p:blipFill>
          <p:spPr>
            <a:xfrm>
              <a:off x="5181178" y="1808476"/>
              <a:ext cx="466531" cy="1063691"/>
            </a:xfrm>
            <a:prstGeom prst="rect">
              <a:avLst/>
            </a:prstGeom>
          </p:spPr>
        </p:pic>
        <p:pic>
          <p:nvPicPr>
            <p:cNvPr id="88" name="Picture 87"/>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5561045" y="1802656"/>
              <a:ext cx="466531" cy="1063691"/>
            </a:xfrm>
            <a:prstGeom prst="rect">
              <a:avLst/>
            </a:prstGeom>
          </p:spPr>
        </p:pic>
        <p:pic>
          <p:nvPicPr>
            <p:cNvPr id="89" name="Picture 88"/>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5940912" y="1802656"/>
              <a:ext cx="466531" cy="1063691"/>
            </a:xfrm>
            <a:prstGeom prst="rect">
              <a:avLst/>
            </a:prstGeom>
          </p:spPr>
        </p:pic>
        <p:pic>
          <p:nvPicPr>
            <p:cNvPr id="90" name="Picture 89"/>
            <p:cNvPicPr>
              <a:picLocks noChangeAspect="1"/>
            </p:cNvPicPr>
            <p:nvPr/>
          </p:nvPicPr>
          <p:blipFill rotWithShape="1">
            <a:blip r:embed="rId24">
              <a:duotone>
                <a:schemeClr val="accent2">
                  <a:shade val="45000"/>
                  <a:satMod val="135000"/>
                </a:schemeClr>
                <a:prstClr val="white"/>
              </a:duotone>
            </a:blip>
            <a:srcRect l="41671" t="24734" r="40977" b="33823"/>
            <a:stretch/>
          </p:blipFill>
          <p:spPr>
            <a:xfrm>
              <a:off x="6299429" y="1811386"/>
              <a:ext cx="466531" cy="1063691"/>
            </a:xfrm>
            <a:prstGeom prst="rect">
              <a:avLst/>
            </a:prstGeom>
          </p:spPr>
        </p:pic>
        <p:pic>
          <p:nvPicPr>
            <p:cNvPr id="91" name="Picture 90"/>
            <p:cNvPicPr>
              <a:picLocks noChangeAspect="1"/>
            </p:cNvPicPr>
            <p:nvPr/>
          </p:nvPicPr>
          <p:blipFill rotWithShape="1">
            <a:blip r:embed="rId24">
              <a:duotone>
                <a:prstClr val="black"/>
                <a:srgbClr val="FF0000">
                  <a:tint val="45000"/>
                  <a:satMod val="400000"/>
                </a:srgbClr>
              </a:duotone>
            </a:blip>
            <a:srcRect l="41671" t="24734" r="40977" b="33823"/>
            <a:stretch/>
          </p:blipFill>
          <p:spPr>
            <a:xfrm>
              <a:off x="6679296" y="1805566"/>
              <a:ext cx="466531" cy="1063691"/>
            </a:xfrm>
            <a:prstGeom prst="rect">
              <a:avLst/>
            </a:prstGeom>
          </p:spPr>
        </p:pic>
        <p:pic>
          <p:nvPicPr>
            <p:cNvPr id="92" name="Picture 91"/>
            <p:cNvPicPr>
              <a:picLocks noChangeAspect="1"/>
            </p:cNvPicPr>
            <p:nvPr/>
          </p:nvPicPr>
          <p:blipFill rotWithShape="1">
            <a:blip r:embed="rId24">
              <a:duotone>
                <a:schemeClr val="bg2">
                  <a:shade val="45000"/>
                  <a:satMod val="135000"/>
                </a:schemeClr>
                <a:prstClr val="white"/>
              </a:duotone>
            </a:blip>
            <a:srcRect l="41671" t="24734" r="40977" b="33823"/>
            <a:stretch/>
          </p:blipFill>
          <p:spPr>
            <a:xfrm>
              <a:off x="7059163" y="1805566"/>
              <a:ext cx="466531" cy="1063691"/>
            </a:xfrm>
            <a:prstGeom prst="rect">
              <a:avLst/>
            </a:prstGeom>
          </p:spPr>
        </p:pic>
        <p:pic>
          <p:nvPicPr>
            <p:cNvPr id="93" name="Picture 92"/>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7439030" y="1811386"/>
              <a:ext cx="466531" cy="1063691"/>
            </a:xfrm>
            <a:prstGeom prst="rect">
              <a:avLst/>
            </a:prstGeom>
          </p:spPr>
        </p:pic>
        <p:pic>
          <p:nvPicPr>
            <p:cNvPr id="94" name="Picture 93"/>
            <p:cNvPicPr>
              <a:picLocks noChangeAspect="1"/>
            </p:cNvPicPr>
            <p:nvPr/>
          </p:nvPicPr>
          <p:blipFill rotWithShape="1">
            <a:blip r:embed="rId24">
              <a:duotone>
                <a:prstClr val="black"/>
                <a:schemeClr val="accent5">
                  <a:tint val="45000"/>
                  <a:satMod val="400000"/>
                </a:schemeClr>
              </a:duotone>
            </a:blip>
            <a:srcRect l="41671" t="24734" r="40977" b="33823"/>
            <a:stretch/>
          </p:blipFill>
          <p:spPr>
            <a:xfrm>
              <a:off x="7818897" y="1811386"/>
              <a:ext cx="466531" cy="1063691"/>
            </a:xfrm>
            <a:prstGeom prst="rect">
              <a:avLst/>
            </a:prstGeom>
          </p:spPr>
        </p:pic>
        <p:pic>
          <p:nvPicPr>
            <p:cNvPr id="95" name="Picture 94"/>
            <p:cNvPicPr>
              <a:picLocks noChangeAspect="1"/>
            </p:cNvPicPr>
            <p:nvPr/>
          </p:nvPicPr>
          <p:blipFill rotWithShape="1">
            <a:blip r:embed="rId24">
              <a:duotone>
                <a:schemeClr val="accent3">
                  <a:shade val="45000"/>
                  <a:satMod val="135000"/>
                </a:schemeClr>
                <a:prstClr val="white"/>
              </a:duotone>
            </a:blip>
            <a:srcRect l="41671" t="24734" r="40977" b="33823"/>
            <a:stretch/>
          </p:blipFill>
          <p:spPr>
            <a:xfrm>
              <a:off x="8198764" y="1802656"/>
              <a:ext cx="466531" cy="1063691"/>
            </a:xfrm>
            <a:prstGeom prst="rect">
              <a:avLst/>
            </a:prstGeom>
          </p:spPr>
        </p:pic>
        <p:pic>
          <p:nvPicPr>
            <p:cNvPr id="96" name="Picture 95"/>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8578631" y="1802656"/>
              <a:ext cx="466531" cy="1063691"/>
            </a:xfrm>
            <a:prstGeom prst="rect">
              <a:avLst/>
            </a:prstGeom>
          </p:spPr>
        </p:pic>
      </p:grpSp>
      <p:sp>
        <p:nvSpPr>
          <p:cNvPr id="68" name="Freeform 67"/>
          <p:cNvSpPr/>
          <p:nvPr/>
        </p:nvSpPr>
        <p:spPr>
          <a:xfrm>
            <a:off x="0" y="680935"/>
            <a:ext cx="10116767" cy="3647874"/>
          </a:xfrm>
          <a:custGeom>
            <a:avLst/>
            <a:gdLst>
              <a:gd name="connsiteX0" fmla="*/ 0 w 10262681"/>
              <a:gd name="connsiteY0" fmla="*/ 3365771 h 3365771"/>
              <a:gd name="connsiteX1" fmla="*/ 2996119 w 10262681"/>
              <a:gd name="connsiteY1" fmla="*/ 3180945 h 3365771"/>
              <a:gd name="connsiteX2" fmla="*/ 6274340 w 10262681"/>
              <a:gd name="connsiteY2" fmla="*/ 2441643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9659566 w 10262681"/>
              <a:gd name="connsiteY4" fmla="*/ 593388 h 3365771"/>
              <a:gd name="connsiteX5" fmla="*/ 10262681 w 10262681"/>
              <a:gd name="connsiteY5" fmla="*/ 0 h 3365771"/>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767" h="3647874">
                <a:moveTo>
                  <a:pt x="0" y="3647874"/>
                </a:moveTo>
                <a:cubicBezTo>
                  <a:pt x="975198" y="3632471"/>
                  <a:pt x="1940668" y="3583023"/>
                  <a:pt x="2996119" y="3463048"/>
                </a:cubicBezTo>
                <a:cubicBezTo>
                  <a:pt x="4051570" y="3343074"/>
                  <a:pt x="5350212" y="3224720"/>
                  <a:pt x="6332706" y="2928027"/>
                </a:cubicBezTo>
                <a:cubicBezTo>
                  <a:pt x="7315200" y="2631334"/>
                  <a:pt x="8380379" y="2080099"/>
                  <a:pt x="8891081" y="1682887"/>
                </a:cubicBezTo>
                <a:cubicBezTo>
                  <a:pt x="9401783" y="1285675"/>
                  <a:pt x="9484468" y="1175427"/>
                  <a:pt x="9688749" y="894946"/>
                </a:cubicBezTo>
                <a:cubicBezTo>
                  <a:pt x="9893030" y="614465"/>
                  <a:pt x="10092448" y="168613"/>
                  <a:pt x="10116767" y="0"/>
                </a:cubicBezTo>
              </a:path>
            </a:pathLst>
          </a:custGeom>
          <a:noFill/>
          <a:ln w="66675" cmpd="dbl">
            <a:solidFill>
              <a:srgbClr val="00B05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p:cNvGrpSpPr/>
          <p:nvPr/>
        </p:nvGrpSpPr>
        <p:grpSpPr>
          <a:xfrm>
            <a:off x="-559491" y="238993"/>
            <a:ext cx="4107694" cy="1139867"/>
            <a:chOff x="-274659" y="795009"/>
            <a:chExt cx="4107694" cy="1139867"/>
          </a:xfrm>
        </p:grpSpPr>
        <p:sp>
          <p:nvSpPr>
            <p:cNvPr id="97" name="16-Point Star 96"/>
            <p:cNvSpPr/>
            <p:nvPr/>
          </p:nvSpPr>
          <p:spPr>
            <a:xfrm>
              <a:off x="-274659" y="795009"/>
              <a:ext cx="4107694" cy="1139867"/>
            </a:xfrm>
            <a:prstGeom prst="star16">
              <a:avLst/>
            </a:prstGeom>
            <a:scene3d>
              <a:camera prst="orthographicFront"/>
              <a:lightRig rig="threePt" dir="t"/>
            </a:scene3d>
            <a:sp3d extrusionH="6350">
              <a:bevelT/>
              <a:bevelB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p:cNvSpPr txBox="1"/>
            <p:nvPr/>
          </p:nvSpPr>
          <p:spPr>
            <a:xfrm>
              <a:off x="229696" y="1023224"/>
              <a:ext cx="3078395" cy="646331"/>
            </a:xfrm>
            <a:prstGeom prst="rect">
              <a:avLst/>
            </a:prstGeom>
            <a:noFill/>
            <a:scene3d>
              <a:camera prst="orthographicFront"/>
              <a:lightRig rig="threePt" dir="t"/>
            </a:scene3d>
            <a:sp3d extrusionH="6350">
              <a:bevelT/>
              <a:bevelB w="6350"/>
            </a:sp3d>
          </p:spPr>
          <p:txBody>
            <a:bodyPr wrap="square" rtlCol="0">
              <a:spAutoFit/>
            </a:bodyPr>
            <a:lstStyle/>
            <a:p>
              <a:pPr algn="ctr"/>
              <a:r>
                <a:rPr lang="en-US" sz="1800" dirty="0" smtClean="0"/>
                <a:t>All icons </a:t>
              </a:r>
              <a:r>
                <a:rPr lang="en-US" sz="1800" dirty="0"/>
                <a:t>are from: https://www.flaticon.com</a:t>
              </a:r>
              <a:endParaRPr lang="en-IN" sz="1800" dirty="0"/>
            </a:p>
          </p:txBody>
        </p:sp>
      </p:gr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3" name="Notched Right Arrow 2"/>
          <p:cNvSpPr/>
          <p:nvPr/>
        </p:nvSpPr>
        <p:spPr>
          <a:xfrm>
            <a:off x="176973" y="5451234"/>
            <a:ext cx="2634767" cy="676656"/>
          </a:xfrm>
          <a:prstGeom prst="notchedRightArrow">
            <a:avLst>
              <a:gd name="adj1" fmla="val 77027"/>
              <a:gd name="adj2" fmla="val 50000"/>
            </a:avLst>
          </a:prstGeom>
          <a:gradFill flip="none" rotWithShape="1">
            <a:gsLst>
              <a:gs pos="0">
                <a:schemeClr val="accent5">
                  <a:lumMod val="40000"/>
                  <a:lumOff val="60000"/>
                </a:schemeClr>
              </a:gs>
              <a:gs pos="33790">
                <a:schemeClr val="accent5">
                  <a:lumMod val="60000"/>
                  <a:lumOff val="40000"/>
                </a:schemeClr>
              </a:gs>
              <a:gs pos="62000">
                <a:schemeClr val="accent5">
                  <a:lumMod val="75000"/>
                  <a:alpha val="74000"/>
                </a:schemeClr>
              </a:gs>
              <a:gs pos="83000">
                <a:schemeClr val="accent5">
                  <a:lumMod val="75000"/>
                  <a:alpha val="95000"/>
                </a:schemeClr>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384048" y="5575223"/>
            <a:ext cx="2273429" cy="400110"/>
          </a:xfrm>
          <a:prstGeom prst="rect">
            <a:avLst/>
          </a:prstGeom>
          <a:noFill/>
        </p:spPr>
        <p:txBody>
          <a:bodyPr wrap="square" rtlCol="0">
            <a:spAutoFit/>
          </a:bodyPr>
          <a:lstStyle/>
          <a:p>
            <a:r>
              <a:rPr lang="en-US" sz="2000" b="1" dirty="0" smtClean="0">
                <a:solidFill>
                  <a:schemeClr val="bg1"/>
                </a:solidFill>
              </a:rPr>
              <a:t>Equity Holding %</a:t>
            </a:r>
            <a:endParaRPr lang="en-IN" sz="2000" b="1" dirty="0">
              <a:solidFill>
                <a:schemeClr val="bg1"/>
              </a:solidFill>
            </a:endParaRPr>
          </a:p>
        </p:txBody>
      </p:sp>
      <p:sp>
        <p:nvSpPr>
          <p:cNvPr id="66" name="Slide Number Placeholder 3"/>
          <p:cNvSpPr txBox="1">
            <a:spLocks/>
          </p:cNvSpPr>
          <p:nvPr/>
        </p:nvSpPr>
        <p:spPr>
          <a:xfrm>
            <a:off x="8041952" y="5293014"/>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fld id="{8439E6E2-5C11-479E-9BC0-3DC5AC1F9CDC}" type="slidenum">
              <a:rPr lang="en-US" smtClean="0"/>
              <a:pPr>
                <a:defRPr/>
              </a:pPr>
              <a:t>26</a:t>
            </a:fld>
            <a:endParaRPr lang="en-US" dirty="0"/>
          </a:p>
        </p:txBody>
      </p:sp>
      <p:sp>
        <p:nvSpPr>
          <p:cNvPr id="70" name="Rectangle 69"/>
          <p:cNvSpPr>
            <a:spLocks noChangeArrowheads="1"/>
          </p:cNvSpPr>
          <p:nvPr/>
        </p:nvSpPr>
        <p:spPr bwMode="auto">
          <a:xfrm>
            <a:off x="-3736" y="1678578"/>
            <a:ext cx="1567887" cy="523220"/>
          </a:xfrm>
          <a:prstGeom prst="rect">
            <a:avLst/>
          </a:prstGeom>
          <a:solidFill>
            <a:schemeClr val="bg1"/>
          </a:solidFill>
          <a:ln w="9525">
            <a:solidFill>
              <a:srgbClr val="000000"/>
            </a:solidFill>
            <a:miter lim="800000"/>
            <a:headEnd/>
            <a:tailEnd/>
          </a:ln>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smtClean="0">
                <a:solidFill>
                  <a:srgbClr val="002060"/>
                </a:solidFill>
              </a:rPr>
              <a:t>Develop the </a:t>
            </a:r>
            <a:r>
              <a:rPr lang="en-US" altLang="en-US" sz="1400" b="1" dirty="0">
                <a:solidFill>
                  <a:srgbClr val="002060"/>
                </a:solidFill>
              </a:rPr>
              <a:t>Idea</a:t>
            </a:r>
          </a:p>
          <a:p>
            <a:pPr eaLnBrk="1" hangingPunct="1">
              <a:spcBef>
                <a:spcPct val="0"/>
              </a:spcBef>
              <a:buFontTx/>
              <a:buNone/>
            </a:pPr>
            <a:r>
              <a:rPr lang="en-US" altLang="en-US" sz="1400" b="1" dirty="0">
                <a:solidFill>
                  <a:srgbClr val="002060"/>
                </a:solidFill>
              </a:rPr>
              <a:t>&amp; </a:t>
            </a:r>
            <a:r>
              <a:rPr lang="en-US" altLang="en-US" sz="1400" b="1" dirty="0" smtClean="0">
                <a:solidFill>
                  <a:srgbClr val="002060"/>
                </a:solidFill>
              </a:rPr>
              <a:t>Business model</a:t>
            </a:r>
            <a:endParaRPr lang="en-US" altLang="en-US" sz="1400" b="1" dirty="0">
              <a:solidFill>
                <a:srgbClr val="002060"/>
              </a:solidFill>
            </a:endParaRPr>
          </a:p>
        </p:txBody>
      </p:sp>
      <p:sp>
        <p:nvSpPr>
          <p:cNvPr id="71" name="Rectangle 70"/>
          <p:cNvSpPr>
            <a:spLocks noChangeArrowheads="1"/>
          </p:cNvSpPr>
          <p:nvPr/>
        </p:nvSpPr>
        <p:spPr bwMode="auto">
          <a:xfrm>
            <a:off x="1617594" y="1566826"/>
            <a:ext cx="856325" cy="523220"/>
          </a:xfrm>
          <a:prstGeom prst="rect">
            <a:avLst/>
          </a:prstGeom>
          <a:solidFill>
            <a:schemeClr val="bg1"/>
          </a:solidFill>
          <a:ln w="9525">
            <a:solidFill>
              <a:srgbClr val="000000"/>
            </a:solidFill>
            <a:miter lim="800000"/>
            <a:headEnd/>
            <a:tailEnd/>
          </a:ln>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a:solidFill>
                  <a:srgbClr val="002060"/>
                </a:solidFill>
              </a:rPr>
              <a:t>Build the</a:t>
            </a:r>
          </a:p>
          <a:p>
            <a:pPr eaLnBrk="1" hangingPunct="1">
              <a:spcBef>
                <a:spcPct val="0"/>
              </a:spcBef>
              <a:buFontTx/>
              <a:buNone/>
            </a:pPr>
            <a:r>
              <a:rPr lang="en-US" altLang="en-US" sz="1400" b="1" dirty="0">
                <a:solidFill>
                  <a:srgbClr val="002060"/>
                </a:solidFill>
              </a:rPr>
              <a:t>Product</a:t>
            </a:r>
          </a:p>
        </p:txBody>
      </p:sp>
      <p:sp>
        <p:nvSpPr>
          <p:cNvPr id="78" name="Rectangle 77"/>
          <p:cNvSpPr>
            <a:spLocks noChangeArrowheads="1"/>
          </p:cNvSpPr>
          <p:nvPr/>
        </p:nvSpPr>
        <p:spPr bwMode="auto">
          <a:xfrm>
            <a:off x="2867200" y="997890"/>
            <a:ext cx="1667174" cy="523220"/>
          </a:xfrm>
          <a:prstGeom prst="rect">
            <a:avLst/>
          </a:prstGeom>
          <a:solidFill>
            <a:schemeClr val="bg1"/>
          </a:solidFill>
          <a:ln w="9525">
            <a:solidFill>
              <a:srgbClr val="000000"/>
            </a:solidFill>
            <a:miter lim="800000"/>
            <a:headEnd/>
            <a:tailEnd/>
          </a:ln>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a:solidFill>
                  <a:srgbClr val="002060"/>
                </a:solidFill>
              </a:rPr>
              <a:t>Get the product</a:t>
            </a:r>
          </a:p>
          <a:p>
            <a:pPr eaLnBrk="1" hangingPunct="1">
              <a:spcBef>
                <a:spcPct val="0"/>
              </a:spcBef>
              <a:buFontTx/>
              <a:buNone/>
            </a:pPr>
            <a:r>
              <a:rPr lang="en-US" altLang="en-US" sz="1400" b="1" dirty="0" smtClean="0">
                <a:solidFill>
                  <a:srgbClr val="002060"/>
                </a:solidFill>
              </a:rPr>
              <a:t>Customer Validated</a:t>
            </a:r>
            <a:endParaRPr lang="en-US" altLang="en-US" sz="1400" b="1" dirty="0">
              <a:solidFill>
                <a:srgbClr val="002060"/>
              </a:solidFill>
            </a:endParaRPr>
          </a:p>
        </p:txBody>
      </p:sp>
      <p:sp>
        <p:nvSpPr>
          <p:cNvPr id="81" name="Rectangle 8"/>
          <p:cNvSpPr>
            <a:spLocks noChangeArrowheads="1"/>
          </p:cNvSpPr>
          <p:nvPr/>
        </p:nvSpPr>
        <p:spPr bwMode="auto">
          <a:xfrm>
            <a:off x="4710959" y="414885"/>
            <a:ext cx="1514724" cy="523220"/>
          </a:xfrm>
          <a:prstGeom prst="rect">
            <a:avLst/>
          </a:prstGeom>
          <a:solidFill>
            <a:schemeClr val="bg1"/>
          </a:solidFill>
          <a:ln w="9525">
            <a:solidFill>
              <a:srgbClr val="000000"/>
            </a:solidFill>
            <a:miter lim="800000"/>
            <a:headEnd/>
            <a:tailEnd/>
          </a:ln>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a:solidFill>
                  <a:srgbClr val="002060"/>
                </a:solidFill>
              </a:rPr>
              <a:t>Set strategy </a:t>
            </a:r>
            <a:r>
              <a:rPr lang="en-US" altLang="en-US" sz="1400" b="1" dirty="0" smtClean="0">
                <a:solidFill>
                  <a:srgbClr val="002060"/>
                </a:solidFill>
              </a:rPr>
              <a:t>for repeatable model</a:t>
            </a:r>
            <a:endParaRPr lang="en-US" altLang="en-US" sz="1400" b="1" dirty="0">
              <a:solidFill>
                <a:srgbClr val="002060"/>
              </a:solidFill>
            </a:endParaRPr>
          </a:p>
        </p:txBody>
      </p:sp>
      <p:sp>
        <p:nvSpPr>
          <p:cNvPr id="82" name="Rectangle 9"/>
          <p:cNvSpPr>
            <a:spLocks noChangeArrowheads="1"/>
          </p:cNvSpPr>
          <p:nvPr/>
        </p:nvSpPr>
        <p:spPr bwMode="auto">
          <a:xfrm>
            <a:off x="6322640" y="91916"/>
            <a:ext cx="1858341" cy="523220"/>
          </a:xfrm>
          <a:prstGeom prst="rect">
            <a:avLst/>
          </a:prstGeom>
          <a:solidFill>
            <a:schemeClr val="bg1"/>
          </a:solidFill>
          <a:ln w="9525">
            <a:solidFill>
              <a:srgbClr val="000000"/>
            </a:solidFill>
            <a:miter lim="800000"/>
            <a:headEnd/>
            <a:tailEnd/>
          </a:ln>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400" b="1" dirty="0">
                <a:solidFill>
                  <a:srgbClr val="002060"/>
                </a:solidFill>
              </a:rPr>
              <a:t>Scale </a:t>
            </a:r>
            <a:r>
              <a:rPr lang="en-US" altLang="en-US" sz="1400" b="1" dirty="0" smtClean="0">
                <a:solidFill>
                  <a:srgbClr val="002060"/>
                </a:solidFill>
              </a:rPr>
              <a:t>company     </a:t>
            </a:r>
            <a:r>
              <a:rPr lang="en-US" altLang="en-US" sz="1400" b="1" dirty="0">
                <a:solidFill>
                  <a:srgbClr val="002060"/>
                </a:solidFill>
              </a:rPr>
              <a:t>+  </a:t>
            </a:r>
          </a:p>
          <a:p>
            <a:pPr algn="ctr" eaLnBrk="1" hangingPunct="1">
              <a:spcBef>
                <a:spcPct val="0"/>
              </a:spcBef>
              <a:buFontTx/>
              <a:buNone/>
            </a:pPr>
            <a:r>
              <a:rPr lang="en-US" altLang="en-US" sz="1400" b="1" dirty="0">
                <a:solidFill>
                  <a:srgbClr val="002060"/>
                </a:solidFill>
              </a:rPr>
              <a:t>Seek  Profitability</a:t>
            </a:r>
          </a:p>
        </p:txBody>
      </p:sp>
      <p:sp>
        <p:nvSpPr>
          <p:cNvPr id="83" name="Rectangle 82"/>
          <p:cNvSpPr>
            <a:spLocks noChangeArrowheads="1"/>
          </p:cNvSpPr>
          <p:nvPr/>
        </p:nvSpPr>
        <p:spPr bwMode="auto">
          <a:xfrm>
            <a:off x="8524944" y="-40257"/>
            <a:ext cx="1468415" cy="584775"/>
          </a:xfrm>
          <a:prstGeom prst="rect">
            <a:avLst/>
          </a:prstGeom>
          <a:solidFill>
            <a:srgbClr val="C09200"/>
          </a:solidFill>
          <a:ln>
            <a:headEnd/>
            <a:tailEnd/>
          </a:ln>
          <a:extLst/>
        </p:spPr>
        <p:style>
          <a:lnRef idx="1">
            <a:schemeClr val="accent1"/>
          </a:lnRef>
          <a:fillRef idx="2">
            <a:schemeClr val="accent1"/>
          </a:fillRef>
          <a:effectRef idx="1">
            <a:schemeClr val="accent1"/>
          </a:effectRef>
          <a:fontRef idx="minor">
            <a:schemeClr val="dk1"/>
          </a:fontRef>
        </p:style>
        <p:txBody>
          <a:bodyPr wrap="none">
            <a:spAutoFit/>
          </a:bodyPr>
          <a:lstStyle/>
          <a:p>
            <a:pPr>
              <a:spcBef>
                <a:spcPct val="0"/>
              </a:spcBef>
            </a:pPr>
            <a:r>
              <a:rPr lang="en-US" altLang="en-US" sz="1600" b="1" dirty="0">
                <a:solidFill>
                  <a:schemeClr val="bg1"/>
                </a:solidFill>
                <a:latin typeface="Calibri" pitchFamily="34" charset="0"/>
              </a:rPr>
              <a:t>Provide Exit to </a:t>
            </a:r>
          </a:p>
          <a:p>
            <a:pPr>
              <a:spcBef>
                <a:spcPct val="0"/>
              </a:spcBef>
            </a:pPr>
            <a:r>
              <a:rPr lang="en-US" altLang="en-US" sz="1600" b="1" dirty="0">
                <a:solidFill>
                  <a:schemeClr val="bg1"/>
                </a:solidFill>
                <a:latin typeface="Calibri" pitchFamily="34" charset="0"/>
              </a:rPr>
              <a:t>Investors - IPO</a:t>
            </a:r>
          </a:p>
        </p:txBody>
      </p:sp>
    </p:spTree>
    <p:extLst>
      <p:ext uri="{BB962C8B-B14F-4D97-AF65-F5344CB8AC3E}">
        <p14:creationId xmlns:p14="http://schemas.microsoft.com/office/powerpoint/2010/main" val="11905776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75" y="448470"/>
            <a:ext cx="10515600" cy="410024"/>
          </a:xfrm>
          <a:scene3d>
            <a:camera prst="orthographicFront"/>
            <a:lightRig rig="threePt" dir="t">
              <a:rot lat="0" lon="0" rev="1800000"/>
            </a:lightRig>
          </a:scene3d>
          <a:sp3d extrusionH="25400" contourW="12700">
            <a:bevelT w="12700" prst="coolSlant"/>
            <a:bevelB w="12700"/>
          </a:sp3d>
        </p:spPr>
        <p:txBody>
          <a:bodyPr/>
          <a:lstStyle/>
          <a:p>
            <a:r>
              <a:rPr lang="en-IN" dirty="0"/>
              <a:t>Progress &amp; Valuation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01" y="2853813"/>
            <a:ext cx="848581" cy="8485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790" y="1361929"/>
            <a:ext cx="626686" cy="62668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395" y="3018730"/>
            <a:ext cx="518749" cy="51874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343" y="2821029"/>
            <a:ext cx="705118" cy="7051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3497" y="1999129"/>
            <a:ext cx="648047" cy="6480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970" y="2895107"/>
            <a:ext cx="798302" cy="79830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501" y="2581550"/>
            <a:ext cx="807782" cy="80778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656" y="2172586"/>
            <a:ext cx="385314" cy="38531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1" y="3535879"/>
            <a:ext cx="1062793" cy="1062793"/>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2604" y="3616583"/>
            <a:ext cx="793910" cy="79391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3796" y="3124969"/>
            <a:ext cx="1568281" cy="156828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2689" y="3037855"/>
            <a:ext cx="1322994" cy="1322994"/>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7419" y="2405781"/>
            <a:ext cx="1967102" cy="1967102"/>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98" y="1782163"/>
            <a:ext cx="636515" cy="63651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362" y="2156670"/>
            <a:ext cx="826462" cy="826462"/>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88" y="2470284"/>
            <a:ext cx="512848" cy="512848"/>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1448" y="2075798"/>
            <a:ext cx="2361662" cy="2361662"/>
          </a:xfrm>
          <a:prstGeom prst="rect">
            <a:avLst/>
          </a:prstGeom>
        </p:spPr>
      </p:pic>
      <p:sp>
        <p:nvSpPr>
          <p:cNvPr id="30" name="TextBox 29"/>
          <p:cNvSpPr txBox="1"/>
          <p:nvPr/>
        </p:nvSpPr>
        <p:spPr>
          <a:xfrm>
            <a:off x="8731918" y="2949515"/>
            <a:ext cx="885217" cy="523220"/>
          </a:xfrm>
          <a:prstGeom prst="rect">
            <a:avLst/>
          </a:prstGeom>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b="1" dirty="0" smtClean="0"/>
              <a:t>IPO</a:t>
            </a:r>
            <a:endParaRPr lang="en-IN" sz="2800" b="1" dirty="0"/>
          </a:p>
        </p:txBody>
      </p:sp>
      <p:sp>
        <p:nvSpPr>
          <p:cNvPr id="31" name="Double Bracket 30"/>
          <p:cNvSpPr/>
          <p:nvPr/>
        </p:nvSpPr>
        <p:spPr>
          <a:xfrm>
            <a:off x="-32445" y="3266636"/>
            <a:ext cx="1137876" cy="1133896"/>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Double Bracket 31"/>
          <p:cNvSpPr/>
          <p:nvPr/>
        </p:nvSpPr>
        <p:spPr>
          <a:xfrm>
            <a:off x="1396627" y="2827226"/>
            <a:ext cx="1137876" cy="157330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Double Bracket 32"/>
          <p:cNvSpPr/>
          <p:nvPr/>
        </p:nvSpPr>
        <p:spPr>
          <a:xfrm>
            <a:off x="3107224" y="2277118"/>
            <a:ext cx="1439285" cy="239123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Double Bracket 33"/>
          <p:cNvSpPr/>
          <p:nvPr/>
        </p:nvSpPr>
        <p:spPr>
          <a:xfrm>
            <a:off x="4819693" y="1521110"/>
            <a:ext cx="1439285" cy="2851931"/>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Double Bracket 34"/>
          <p:cNvSpPr/>
          <p:nvPr/>
        </p:nvSpPr>
        <p:spPr>
          <a:xfrm>
            <a:off x="6298140" y="975687"/>
            <a:ext cx="1833542" cy="341337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6" name="Double Bracket 35"/>
          <p:cNvSpPr/>
          <p:nvPr/>
        </p:nvSpPr>
        <p:spPr>
          <a:xfrm>
            <a:off x="8273355" y="429737"/>
            <a:ext cx="1990301" cy="4056119"/>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729" y="961431"/>
            <a:ext cx="489100" cy="48910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3758" y="1241443"/>
            <a:ext cx="549187" cy="54918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990" y="1301973"/>
            <a:ext cx="473196" cy="473196"/>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405" y="1468552"/>
            <a:ext cx="284134" cy="284134"/>
          </a:xfrm>
          <a:prstGeom prst="rect">
            <a:avLst/>
          </a:prstGeom>
        </p:spPr>
      </p:pic>
      <p:sp>
        <p:nvSpPr>
          <p:cNvPr id="43" name="Rectangle 42"/>
          <p:cNvSpPr/>
          <p:nvPr/>
        </p:nvSpPr>
        <p:spPr>
          <a:xfrm>
            <a:off x="-87551" y="4389061"/>
            <a:ext cx="10916914" cy="193591"/>
          </a:xfrm>
          <a:prstGeom prst="rect">
            <a:avLst/>
          </a:prstGeom>
          <a:blipFill>
            <a:blip r:embed="rId14"/>
            <a:tile tx="0" ty="0" sx="100000" sy="100000" flip="none" algn="tl"/>
          </a:blipFill>
          <a:ln>
            <a:solidFill>
              <a:srgbClr val="C1C0C5"/>
            </a:solidFill>
          </a:ln>
          <a:scene3d>
            <a:camera prst="orthographicFront">
              <a:rot lat="0" lon="600002" rev="0"/>
            </a:camera>
            <a:lightRig rig="threePt" dir="t"/>
          </a:scene3d>
          <a:sp3d>
            <a:bevel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83"/>
          <p:cNvSpPr/>
          <p:nvPr/>
        </p:nvSpPr>
        <p:spPr>
          <a:xfrm>
            <a:off x="1477305" y="4676593"/>
            <a:ext cx="898630" cy="898630"/>
          </a:xfrm>
          <a:custGeom>
            <a:avLst/>
            <a:gdLst>
              <a:gd name="connsiteX0" fmla="*/ 449315 w 898630"/>
              <a:gd name="connsiteY0" fmla="*/ 0 h 898630"/>
              <a:gd name="connsiteX1" fmla="*/ 898630 w 898630"/>
              <a:gd name="connsiteY1" fmla="*/ 449315 h 898630"/>
              <a:gd name="connsiteX2" fmla="*/ 449315 w 898630"/>
              <a:gd name="connsiteY2" fmla="*/ 898630 h 898630"/>
              <a:gd name="connsiteX3" fmla="*/ 449315 w 898630"/>
              <a:gd name="connsiteY3" fmla="*/ 449315 h 898630"/>
              <a:gd name="connsiteX4" fmla="*/ 449315 w 898630"/>
              <a:gd name="connsiteY4" fmla="*/ 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0"/>
                </a:moveTo>
                <a:cubicBezTo>
                  <a:pt x="697465" y="0"/>
                  <a:pt x="898630" y="201165"/>
                  <a:pt x="898630" y="449315"/>
                </a:cubicBezTo>
                <a:cubicBezTo>
                  <a:pt x="898630" y="697465"/>
                  <a:pt x="697465" y="898630"/>
                  <a:pt x="449315" y="898630"/>
                </a:cubicBezTo>
                <a:lnTo>
                  <a:pt x="449315" y="449315"/>
                </a:lnTo>
                <a:lnTo>
                  <a:pt x="449315" y="0"/>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175" tIns="156585" rIns="156585"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sp>
        <p:nvSpPr>
          <p:cNvPr id="85" name="Freeform 84"/>
          <p:cNvSpPr/>
          <p:nvPr/>
        </p:nvSpPr>
        <p:spPr>
          <a:xfrm>
            <a:off x="1455909" y="4676593"/>
            <a:ext cx="898630" cy="898630"/>
          </a:xfrm>
          <a:custGeom>
            <a:avLst/>
            <a:gdLst>
              <a:gd name="connsiteX0" fmla="*/ 449315 w 898630"/>
              <a:gd name="connsiteY0" fmla="*/ 898630 h 898630"/>
              <a:gd name="connsiteX1" fmla="*/ 0 w 898630"/>
              <a:gd name="connsiteY1" fmla="*/ 449315 h 898630"/>
              <a:gd name="connsiteX2" fmla="*/ 449315 w 898630"/>
              <a:gd name="connsiteY2" fmla="*/ 0 h 898630"/>
              <a:gd name="connsiteX3" fmla="*/ 449315 w 898630"/>
              <a:gd name="connsiteY3" fmla="*/ 449315 h 898630"/>
              <a:gd name="connsiteX4" fmla="*/ 449315 w 898630"/>
              <a:gd name="connsiteY4" fmla="*/ 89863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898630"/>
                </a:moveTo>
                <a:cubicBezTo>
                  <a:pt x="201165" y="898630"/>
                  <a:pt x="0" y="697465"/>
                  <a:pt x="0" y="449315"/>
                </a:cubicBezTo>
                <a:cubicBezTo>
                  <a:pt x="0" y="201165"/>
                  <a:pt x="201165" y="0"/>
                  <a:pt x="449315" y="0"/>
                </a:cubicBezTo>
                <a:lnTo>
                  <a:pt x="449315" y="449315"/>
                </a:lnTo>
                <a:lnTo>
                  <a:pt x="449315" y="898630"/>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236" tIns="156585" rIns="477524"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graphicFrame>
        <p:nvGraphicFramePr>
          <p:cNvPr id="46" name="Diagram 45"/>
          <p:cNvGraphicFramePr/>
          <p:nvPr>
            <p:extLst>
              <p:ext uri="{D42A27DB-BD31-4B8C-83A1-F6EECF244321}">
                <p14:modId xmlns:p14="http://schemas.microsoft.com/office/powerpoint/2010/main" val="3752185395"/>
              </p:ext>
            </p:extLst>
          </p:nvPr>
        </p:nvGraphicFramePr>
        <p:xfrm>
          <a:off x="-59249" y="4637102"/>
          <a:ext cx="1191483" cy="10052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1" name="Chart 60">
            <a:extLst>
              <a:ext uri="{FF2B5EF4-FFF2-40B4-BE49-F238E27FC236}">
                <a16:creationId xmlns:a16="http://schemas.microsoft.com/office/drawing/2014/main" id="{41F0003B-AF5D-442F-81B5-34FDE810A4CC}"/>
              </a:ext>
            </a:extLst>
          </p:cNvPr>
          <p:cNvGraphicFramePr>
            <a:graphicFrameLocks/>
          </p:cNvGraphicFramePr>
          <p:nvPr>
            <p:extLst/>
          </p:nvPr>
        </p:nvGraphicFramePr>
        <p:xfrm>
          <a:off x="7183125" y="3389332"/>
          <a:ext cx="4762500" cy="3112770"/>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63" name="Chart 62">
            <a:extLst>
              <a:ext uri="{FF2B5EF4-FFF2-40B4-BE49-F238E27FC236}">
                <a16:creationId xmlns:a16="http://schemas.microsoft.com/office/drawing/2014/main" id="{FC088C1A-26F8-432E-839F-5C30F97E0841}"/>
              </a:ext>
            </a:extLst>
          </p:cNvPr>
          <p:cNvGraphicFramePr>
            <a:graphicFrameLocks/>
          </p:cNvGraphicFramePr>
          <p:nvPr>
            <p:extLst/>
          </p:nvPr>
        </p:nvGraphicFramePr>
        <p:xfrm>
          <a:off x="5015551" y="3670618"/>
          <a:ext cx="4572000" cy="274320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64">
            <a:extLst>
              <a:ext uri="{FF2B5EF4-FFF2-40B4-BE49-F238E27FC236}">
                <a16:creationId xmlns:a16="http://schemas.microsoft.com/office/drawing/2014/main" id="{093C0380-6707-4DBF-9D22-853F580A82D9}"/>
              </a:ext>
            </a:extLst>
          </p:cNvPr>
          <p:cNvGraphicFramePr>
            <a:graphicFrameLocks/>
          </p:cNvGraphicFramePr>
          <p:nvPr>
            <p:extLst/>
          </p:nvPr>
        </p:nvGraphicFramePr>
        <p:xfrm>
          <a:off x="2355210" y="4426884"/>
          <a:ext cx="2788920" cy="1798320"/>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67" name="Chart 66">
            <a:extLst>
              <a:ext uri="{FF2B5EF4-FFF2-40B4-BE49-F238E27FC236}">
                <a16:creationId xmlns:a16="http://schemas.microsoft.com/office/drawing/2014/main" id="{0B6BAB9F-CE54-4D11-8C26-81AA34CE2FEE}"/>
              </a:ext>
            </a:extLst>
          </p:cNvPr>
          <p:cNvGraphicFramePr>
            <a:graphicFrameLocks/>
          </p:cNvGraphicFramePr>
          <p:nvPr>
            <p:extLst/>
          </p:nvPr>
        </p:nvGraphicFramePr>
        <p:xfrm>
          <a:off x="3597022" y="4170918"/>
          <a:ext cx="3723573" cy="2108032"/>
        </p:xfrm>
        <a:graphic>
          <a:graphicData uri="http://schemas.openxmlformats.org/drawingml/2006/chart">
            <c:chart xmlns:c="http://schemas.openxmlformats.org/drawingml/2006/chart" xmlns:r="http://schemas.openxmlformats.org/officeDocument/2006/relationships" r:id="rId23"/>
          </a:graphicData>
        </a:graphic>
      </p:graphicFrame>
      <p:sp>
        <p:nvSpPr>
          <p:cNvPr id="69" name="Line Callout 2 (Border and Accent Bar) 68"/>
          <p:cNvSpPr/>
          <p:nvPr/>
        </p:nvSpPr>
        <p:spPr>
          <a:xfrm>
            <a:off x="10607675" y="1021038"/>
            <a:ext cx="1503261" cy="733222"/>
          </a:xfrm>
          <a:prstGeom prst="accentBorderCallout2">
            <a:avLst>
              <a:gd name="adj1" fmla="val 18750"/>
              <a:gd name="adj2" fmla="val -8333"/>
              <a:gd name="adj3" fmla="val 18750"/>
              <a:gd name="adj4" fmla="val -16667"/>
              <a:gd name="adj5" fmla="val 35551"/>
              <a:gd name="adj6" fmla="val -47440"/>
            </a:avLst>
          </a:prstGeom>
          <a:solidFill>
            <a:schemeClr val="accent5">
              <a:lumMod val="7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Value of the startup</a:t>
            </a:r>
            <a:endParaRPr lang="en-IN" sz="2000" dirty="0"/>
          </a:p>
        </p:txBody>
      </p:sp>
      <p:sp>
        <p:nvSpPr>
          <p:cNvPr id="72" name="Plaque 71"/>
          <p:cNvSpPr/>
          <p:nvPr/>
        </p:nvSpPr>
        <p:spPr>
          <a:xfrm>
            <a:off x="117501" y="2339680"/>
            <a:ext cx="1014733"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Idea </a:t>
            </a:r>
            <a:r>
              <a:rPr lang="en-US" sz="1800" dirty="0" smtClean="0"/>
              <a:t>stage</a:t>
            </a:r>
            <a:endParaRPr lang="en-IN" sz="1800" dirty="0"/>
          </a:p>
        </p:txBody>
      </p:sp>
      <p:sp>
        <p:nvSpPr>
          <p:cNvPr id="73" name="Plaque 72"/>
          <p:cNvSpPr/>
          <p:nvPr/>
        </p:nvSpPr>
        <p:spPr>
          <a:xfrm>
            <a:off x="1209432" y="217315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Cofounder stage</a:t>
            </a:r>
            <a:endParaRPr lang="en-IN" sz="1800" dirty="0"/>
          </a:p>
        </p:txBody>
      </p:sp>
      <p:sp>
        <p:nvSpPr>
          <p:cNvPr id="74" name="Plaque 73"/>
          <p:cNvSpPr/>
          <p:nvPr/>
        </p:nvSpPr>
        <p:spPr>
          <a:xfrm>
            <a:off x="3027655" y="158942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Friends &amp; Family</a:t>
            </a:r>
            <a:endParaRPr lang="en-IN" sz="1800" dirty="0"/>
          </a:p>
        </p:txBody>
      </p:sp>
      <p:sp>
        <p:nvSpPr>
          <p:cNvPr id="75" name="Plaque 74"/>
          <p:cNvSpPr/>
          <p:nvPr/>
        </p:nvSpPr>
        <p:spPr>
          <a:xfrm>
            <a:off x="4731729" y="985074"/>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Angel round</a:t>
            </a:r>
            <a:endParaRPr lang="en-IN" sz="1800" dirty="0"/>
          </a:p>
        </p:txBody>
      </p:sp>
      <p:sp>
        <p:nvSpPr>
          <p:cNvPr id="76" name="Plaque 75"/>
          <p:cNvSpPr/>
          <p:nvPr/>
        </p:nvSpPr>
        <p:spPr>
          <a:xfrm>
            <a:off x="6373496" y="577775"/>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Series-A round</a:t>
            </a:r>
            <a:endParaRPr lang="en-IN" sz="1800" dirty="0"/>
          </a:p>
        </p:txBody>
      </p:sp>
      <p:sp>
        <p:nvSpPr>
          <p:cNvPr id="77" name="Plaque 76"/>
          <p:cNvSpPr/>
          <p:nvPr/>
        </p:nvSpPr>
        <p:spPr>
          <a:xfrm>
            <a:off x="8353992" y="392773"/>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Public issue</a:t>
            </a:r>
            <a:endParaRPr lang="en-IN" sz="1800" dirty="0"/>
          </a:p>
        </p:txBody>
      </p:sp>
      <p:cxnSp>
        <p:nvCxnSpPr>
          <p:cNvPr id="79" name="Straight Connector 78"/>
          <p:cNvCxnSpPr/>
          <p:nvPr/>
        </p:nvCxnSpPr>
        <p:spPr>
          <a:xfrm flipV="1">
            <a:off x="33361" y="4416895"/>
            <a:ext cx="6225617" cy="110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4084" y="4530088"/>
            <a:ext cx="6274056" cy="136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70006" y="1822381"/>
            <a:ext cx="2035184" cy="551360"/>
            <a:chOff x="5181178" y="1802656"/>
            <a:chExt cx="3863984" cy="1072421"/>
          </a:xfrm>
        </p:grpSpPr>
        <p:pic>
          <p:nvPicPr>
            <p:cNvPr id="87" name="Picture 86"/>
            <p:cNvPicPr>
              <a:picLocks noChangeAspect="1"/>
            </p:cNvPicPr>
            <p:nvPr/>
          </p:nvPicPr>
          <p:blipFill rotWithShape="1">
            <a:blip r:embed="rId24">
              <a:duotone>
                <a:schemeClr val="accent1">
                  <a:shade val="45000"/>
                  <a:satMod val="135000"/>
                </a:schemeClr>
                <a:prstClr val="white"/>
              </a:duotone>
            </a:blip>
            <a:srcRect l="41671" t="24734" r="40977" b="33823"/>
            <a:stretch/>
          </p:blipFill>
          <p:spPr>
            <a:xfrm>
              <a:off x="5181178" y="1808476"/>
              <a:ext cx="466531" cy="1063691"/>
            </a:xfrm>
            <a:prstGeom prst="rect">
              <a:avLst/>
            </a:prstGeom>
          </p:spPr>
        </p:pic>
        <p:pic>
          <p:nvPicPr>
            <p:cNvPr id="88" name="Picture 87"/>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5561045" y="1802656"/>
              <a:ext cx="466531" cy="1063691"/>
            </a:xfrm>
            <a:prstGeom prst="rect">
              <a:avLst/>
            </a:prstGeom>
          </p:spPr>
        </p:pic>
        <p:pic>
          <p:nvPicPr>
            <p:cNvPr id="89" name="Picture 88"/>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5940912" y="1802656"/>
              <a:ext cx="466531" cy="1063691"/>
            </a:xfrm>
            <a:prstGeom prst="rect">
              <a:avLst/>
            </a:prstGeom>
          </p:spPr>
        </p:pic>
        <p:pic>
          <p:nvPicPr>
            <p:cNvPr id="90" name="Picture 89"/>
            <p:cNvPicPr>
              <a:picLocks noChangeAspect="1"/>
            </p:cNvPicPr>
            <p:nvPr/>
          </p:nvPicPr>
          <p:blipFill rotWithShape="1">
            <a:blip r:embed="rId24">
              <a:duotone>
                <a:schemeClr val="accent2">
                  <a:shade val="45000"/>
                  <a:satMod val="135000"/>
                </a:schemeClr>
                <a:prstClr val="white"/>
              </a:duotone>
            </a:blip>
            <a:srcRect l="41671" t="24734" r="40977" b="33823"/>
            <a:stretch/>
          </p:blipFill>
          <p:spPr>
            <a:xfrm>
              <a:off x="6299429" y="1811386"/>
              <a:ext cx="466531" cy="1063691"/>
            </a:xfrm>
            <a:prstGeom prst="rect">
              <a:avLst/>
            </a:prstGeom>
          </p:spPr>
        </p:pic>
        <p:pic>
          <p:nvPicPr>
            <p:cNvPr id="91" name="Picture 90"/>
            <p:cNvPicPr>
              <a:picLocks noChangeAspect="1"/>
            </p:cNvPicPr>
            <p:nvPr/>
          </p:nvPicPr>
          <p:blipFill rotWithShape="1">
            <a:blip r:embed="rId24">
              <a:duotone>
                <a:prstClr val="black"/>
                <a:srgbClr val="FF0000">
                  <a:tint val="45000"/>
                  <a:satMod val="400000"/>
                </a:srgbClr>
              </a:duotone>
            </a:blip>
            <a:srcRect l="41671" t="24734" r="40977" b="33823"/>
            <a:stretch/>
          </p:blipFill>
          <p:spPr>
            <a:xfrm>
              <a:off x="6679296" y="1805566"/>
              <a:ext cx="466531" cy="1063691"/>
            </a:xfrm>
            <a:prstGeom prst="rect">
              <a:avLst/>
            </a:prstGeom>
          </p:spPr>
        </p:pic>
        <p:pic>
          <p:nvPicPr>
            <p:cNvPr id="92" name="Picture 91"/>
            <p:cNvPicPr>
              <a:picLocks noChangeAspect="1"/>
            </p:cNvPicPr>
            <p:nvPr/>
          </p:nvPicPr>
          <p:blipFill rotWithShape="1">
            <a:blip r:embed="rId24">
              <a:duotone>
                <a:schemeClr val="bg2">
                  <a:shade val="45000"/>
                  <a:satMod val="135000"/>
                </a:schemeClr>
                <a:prstClr val="white"/>
              </a:duotone>
            </a:blip>
            <a:srcRect l="41671" t="24734" r="40977" b="33823"/>
            <a:stretch/>
          </p:blipFill>
          <p:spPr>
            <a:xfrm>
              <a:off x="7059163" y="1805566"/>
              <a:ext cx="466531" cy="1063691"/>
            </a:xfrm>
            <a:prstGeom prst="rect">
              <a:avLst/>
            </a:prstGeom>
          </p:spPr>
        </p:pic>
        <p:pic>
          <p:nvPicPr>
            <p:cNvPr id="93" name="Picture 92"/>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7439030" y="1811386"/>
              <a:ext cx="466531" cy="1063691"/>
            </a:xfrm>
            <a:prstGeom prst="rect">
              <a:avLst/>
            </a:prstGeom>
          </p:spPr>
        </p:pic>
        <p:pic>
          <p:nvPicPr>
            <p:cNvPr id="94" name="Picture 93"/>
            <p:cNvPicPr>
              <a:picLocks noChangeAspect="1"/>
            </p:cNvPicPr>
            <p:nvPr/>
          </p:nvPicPr>
          <p:blipFill rotWithShape="1">
            <a:blip r:embed="rId24">
              <a:duotone>
                <a:prstClr val="black"/>
                <a:schemeClr val="accent5">
                  <a:tint val="45000"/>
                  <a:satMod val="400000"/>
                </a:schemeClr>
              </a:duotone>
            </a:blip>
            <a:srcRect l="41671" t="24734" r="40977" b="33823"/>
            <a:stretch/>
          </p:blipFill>
          <p:spPr>
            <a:xfrm>
              <a:off x="7818897" y="1811386"/>
              <a:ext cx="466531" cy="1063691"/>
            </a:xfrm>
            <a:prstGeom prst="rect">
              <a:avLst/>
            </a:prstGeom>
          </p:spPr>
        </p:pic>
        <p:pic>
          <p:nvPicPr>
            <p:cNvPr id="95" name="Picture 94"/>
            <p:cNvPicPr>
              <a:picLocks noChangeAspect="1"/>
            </p:cNvPicPr>
            <p:nvPr/>
          </p:nvPicPr>
          <p:blipFill rotWithShape="1">
            <a:blip r:embed="rId24">
              <a:duotone>
                <a:schemeClr val="accent3">
                  <a:shade val="45000"/>
                  <a:satMod val="135000"/>
                </a:schemeClr>
                <a:prstClr val="white"/>
              </a:duotone>
            </a:blip>
            <a:srcRect l="41671" t="24734" r="40977" b="33823"/>
            <a:stretch/>
          </p:blipFill>
          <p:spPr>
            <a:xfrm>
              <a:off x="8198764" y="1802656"/>
              <a:ext cx="466531" cy="1063691"/>
            </a:xfrm>
            <a:prstGeom prst="rect">
              <a:avLst/>
            </a:prstGeom>
          </p:spPr>
        </p:pic>
        <p:pic>
          <p:nvPicPr>
            <p:cNvPr id="96" name="Picture 95"/>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8578631" y="1802656"/>
              <a:ext cx="466531" cy="1063691"/>
            </a:xfrm>
            <a:prstGeom prst="rect">
              <a:avLst/>
            </a:prstGeom>
          </p:spPr>
        </p:pic>
      </p:grpSp>
      <p:sp>
        <p:nvSpPr>
          <p:cNvPr id="68" name="Freeform 67"/>
          <p:cNvSpPr/>
          <p:nvPr/>
        </p:nvSpPr>
        <p:spPr>
          <a:xfrm>
            <a:off x="0" y="680935"/>
            <a:ext cx="10116767" cy="3647874"/>
          </a:xfrm>
          <a:custGeom>
            <a:avLst/>
            <a:gdLst>
              <a:gd name="connsiteX0" fmla="*/ 0 w 10262681"/>
              <a:gd name="connsiteY0" fmla="*/ 3365771 h 3365771"/>
              <a:gd name="connsiteX1" fmla="*/ 2996119 w 10262681"/>
              <a:gd name="connsiteY1" fmla="*/ 3180945 h 3365771"/>
              <a:gd name="connsiteX2" fmla="*/ 6274340 w 10262681"/>
              <a:gd name="connsiteY2" fmla="*/ 2441643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9659566 w 10262681"/>
              <a:gd name="connsiteY4" fmla="*/ 593388 h 3365771"/>
              <a:gd name="connsiteX5" fmla="*/ 10262681 w 10262681"/>
              <a:gd name="connsiteY5" fmla="*/ 0 h 3365771"/>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767" h="3647874">
                <a:moveTo>
                  <a:pt x="0" y="3647874"/>
                </a:moveTo>
                <a:cubicBezTo>
                  <a:pt x="975198" y="3632471"/>
                  <a:pt x="1940668" y="3583023"/>
                  <a:pt x="2996119" y="3463048"/>
                </a:cubicBezTo>
                <a:cubicBezTo>
                  <a:pt x="4051570" y="3343074"/>
                  <a:pt x="5350212" y="3224720"/>
                  <a:pt x="6332706" y="2928027"/>
                </a:cubicBezTo>
                <a:cubicBezTo>
                  <a:pt x="7315200" y="2631334"/>
                  <a:pt x="8380379" y="2080099"/>
                  <a:pt x="8891081" y="1682887"/>
                </a:cubicBezTo>
                <a:cubicBezTo>
                  <a:pt x="9401783" y="1285675"/>
                  <a:pt x="9484468" y="1175427"/>
                  <a:pt x="9688749" y="894946"/>
                </a:cubicBezTo>
                <a:cubicBezTo>
                  <a:pt x="9893030" y="614465"/>
                  <a:pt x="10092448" y="168613"/>
                  <a:pt x="10116767" y="0"/>
                </a:cubicBezTo>
              </a:path>
            </a:pathLst>
          </a:custGeom>
          <a:noFill/>
          <a:ln w="66675" cmpd="dbl">
            <a:solidFill>
              <a:srgbClr val="00B05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16-Point Star 96"/>
          <p:cNvSpPr/>
          <p:nvPr/>
        </p:nvSpPr>
        <p:spPr>
          <a:xfrm>
            <a:off x="-274659" y="795009"/>
            <a:ext cx="4107694" cy="1139867"/>
          </a:xfrm>
          <a:prstGeom prst="star16">
            <a:avLst/>
          </a:prstGeom>
          <a:scene3d>
            <a:camera prst="orthographicFront"/>
            <a:lightRig rig="threePt" dir="t"/>
          </a:scene3d>
          <a:sp3d extrusionH="6350">
            <a:bevelT/>
            <a:bevelB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p:cNvSpPr txBox="1"/>
          <p:nvPr/>
        </p:nvSpPr>
        <p:spPr>
          <a:xfrm>
            <a:off x="229696" y="1023224"/>
            <a:ext cx="3078395" cy="646331"/>
          </a:xfrm>
          <a:prstGeom prst="rect">
            <a:avLst/>
          </a:prstGeom>
          <a:noFill/>
          <a:scene3d>
            <a:camera prst="orthographicFront"/>
            <a:lightRig rig="threePt" dir="t"/>
          </a:scene3d>
          <a:sp3d extrusionH="6350">
            <a:bevelT/>
            <a:bevelB w="6350"/>
          </a:sp3d>
        </p:spPr>
        <p:txBody>
          <a:bodyPr wrap="square" rtlCol="0">
            <a:spAutoFit/>
          </a:bodyPr>
          <a:lstStyle/>
          <a:p>
            <a:pPr algn="ctr"/>
            <a:r>
              <a:rPr lang="en-US" sz="1800" dirty="0" smtClean="0"/>
              <a:t>All icons </a:t>
            </a:r>
            <a:r>
              <a:rPr lang="en-US" sz="1800" dirty="0"/>
              <a:t>are from: https://www.flaticon.com</a:t>
            </a:r>
            <a:endParaRPr lang="en-IN" sz="1800" dirty="0"/>
          </a:p>
        </p:txBody>
      </p:sp>
      <p:sp>
        <p:nvSpPr>
          <p:cNvPr id="3" name="Rounded Rectangle 2"/>
          <p:cNvSpPr/>
          <p:nvPr/>
        </p:nvSpPr>
        <p:spPr>
          <a:xfrm>
            <a:off x="0" y="389736"/>
            <a:ext cx="11714348" cy="5776734"/>
          </a:xfrm>
          <a:prstGeom prst="roundRect">
            <a:avLst>
              <a:gd name="adj" fmla="val 7069"/>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39097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7.40741E-7 L 0.11315 0.00069 " pathEditMode="relative" rAng="0" ptsTypes="AA">
                                      <p:cBhvr>
                                        <p:cTn id="6" dur="2000" fill="hold"/>
                                        <p:tgtEl>
                                          <p:spTgt spid="3"/>
                                        </p:tgtEl>
                                        <p:attrNameLst>
                                          <p:attrName>ppt_x</p:attrName>
                                          <p:attrName>ppt_y</p:attrName>
                                        </p:attrNameLst>
                                      </p:cBhvr>
                                      <p:rCtr x="565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75" y="448470"/>
            <a:ext cx="10515600" cy="410024"/>
          </a:xfrm>
          <a:scene3d>
            <a:camera prst="orthographicFront"/>
            <a:lightRig rig="threePt" dir="t">
              <a:rot lat="0" lon="0" rev="1800000"/>
            </a:lightRig>
          </a:scene3d>
          <a:sp3d extrusionH="25400" contourW="12700">
            <a:bevelT w="12700" prst="coolSlant"/>
            <a:bevelB w="12700"/>
          </a:sp3d>
        </p:spPr>
        <p:txBody>
          <a:bodyPr/>
          <a:lstStyle/>
          <a:p>
            <a:r>
              <a:rPr lang="en-IN" dirty="0"/>
              <a:t>Progress &amp; Valuation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1" y="2832338"/>
            <a:ext cx="848581" cy="8485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790" y="1361929"/>
            <a:ext cx="626686" cy="62668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395" y="3018730"/>
            <a:ext cx="518749" cy="51874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343" y="2821029"/>
            <a:ext cx="705118" cy="7051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3497" y="1999129"/>
            <a:ext cx="648047" cy="6480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970" y="2895107"/>
            <a:ext cx="798302" cy="79830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501" y="2581550"/>
            <a:ext cx="807782" cy="80778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656" y="2172586"/>
            <a:ext cx="385314" cy="38531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1" y="3535879"/>
            <a:ext cx="1062793" cy="1062793"/>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2604" y="3616583"/>
            <a:ext cx="793910" cy="79391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3796" y="3124969"/>
            <a:ext cx="1568281" cy="156828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2689" y="3037855"/>
            <a:ext cx="1322994" cy="1322994"/>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7419" y="2405781"/>
            <a:ext cx="1967102" cy="1967102"/>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98" y="1782163"/>
            <a:ext cx="636515" cy="63651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362" y="2156670"/>
            <a:ext cx="826462" cy="826462"/>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88" y="2470284"/>
            <a:ext cx="512848" cy="512848"/>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1448" y="2075798"/>
            <a:ext cx="2361662" cy="2361662"/>
          </a:xfrm>
          <a:prstGeom prst="rect">
            <a:avLst/>
          </a:prstGeom>
        </p:spPr>
      </p:pic>
      <p:sp>
        <p:nvSpPr>
          <p:cNvPr id="30" name="TextBox 29"/>
          <p:cNvSpPr txBox="1"/>
          <p:nvPr/>
        </p:nvSpPr>
        <p:spPr>
          <a:xfrm>
            <a:off x="8731918" y="2949515"/>
            <a:ext cx="885217" cy="523220"/>
          </a:xfrm>
          <a:prstGeom prst="rect">
            <a:avLst/>
          </a:prstGeom>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b="1" dirty="0" smtClean="0"/>
              <a:t>IPO</a:t>
            </a:r>
            <a:endParaRPr lang="en-IN" sz="2800" b="1" dirty="0"/>
          </a:p>
        </p:txBody>
      </p:sp>
      <p:sp>
        <p:nvSpPr>
          <p:cNvPr id="31" name="Double Bracket 30"/>
          <p:cNvSpPr/>
          <p:nvPr/>
        </p:nvSpPr>
        <p:spPr>
          <a:xfrm>
            <a:off x="-32445" y="3266636"/>
            <a:ext cx="1137876" cy="1133896"/>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Double Bracket 31"/>
          <p:cNvSpPr/>
          <p:nvPr/>
        </p:nvSpPr>
        <p:spPr>
          <a:xfrm>
            <a:off x="1396627" y="2827226"/>
            <a:ext cx="1137876" cy="157330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Double Bracket 32"/>
          <p:cNvSpPr/>
          <p:nvPr/>
        </p:nvSpPr>
        <p:spPr>
          <a:xfrm>
            <a:off x="3107224" y="2277118"/>
            <a:ext cx="1439285" cy="239123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Double Bracket 33"/>
          <p:cNvSpPr/>
          <p:nvPr/>
        </p:nvSpPr>
        <p:spPr>
          <a:xfrm>
            <a:off x="4819693" y="1521110"/>
            <a:ext cx="1439285" cy="2851931"/>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Double Bracket 34"/>
          <p:cNvSpPr/>
          <p:nvPr/>
        </p:nvSpPr>
        <p:spPr>
          <a:xfrm>
            <a:off x="6298140" y="975687"/>
            <a:ext cx="1833542" cy="341337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6" name="Double Bracket 35"/>
          <p:cNvSpPr/>
          <p:nvPr/>
        </p:nvSpPr>
        <p:spPr>
          <a:xfrm>
            <a:off x="8273355" y="429737"/>
            <a:ext cx="1990301" cy="4056119"/>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729" y="961431"/>
            <a:ext cx="489100" cy="48910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3758" y="1241443"/>
            <a:ext cx="549187" cy="54918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990" y="1301973"/>
            <a:ext cx="473196" cy="473196"/>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405" y="1468552"/>
            <a:ext cx="284134" cy="284134"/>
          </a:xfrm>
          <a:prstGeom prst="rect">
            <a:avLst/>
          </a:prstGeom>
        </p:spPr>
      </p:pic>
      <p:sp>
        <p:nvSpPr>
          <p:cNvPr id="43" name="Rectangle 42"/>
          <p:cNvSpPr/>
          <p:nvPr/>
        </p:nvSpPr>
        <p:spPr>
          <a:xfrm>
            <a:off x="-87551" y="4389061"/>
            <a:ext cx="10916914" cy="193591"/>
          </a:xfrm>
          <a:prstGeom prst="rect">
            <a:avLst/>
          </a:prstGeom>
          <a:blipFill>
            <a:blip r:embed="rId14"/>
            <a:tile tx="0" ty="0" sx="100000" sy="100000" flip="none" algn="tl"/>
          </a:blipFill>
          <a:ln>
            <a:solidFill>
              <a:srgbClr val="C1C0C5"/>
            </a:solidFill>
          </a:ln>
          <a:scene3d>
            <a:camera prst="orthographicFront">
              <a:rot lat="0" lon="600002" rev="0"/>
            </a:camera>
            <a:lightRig rig="threePt" dir="t"/>
          </a:scene3d>
          <a:sp3d>
            <a:bevel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83"/>
          <p:cNvSpPr/>
          <p:nvPr/>
        </p:nvSpPr>
        <p:spPr>
          <a:xfrm>
            <a:off x="1477305" y="4676593"/>
            <a:ext cx="898630" cy="898630"/>
          </a:xfrm>
          <a:custGeom>
            <a:avLst/>
            <a:gdLst>
              <a:gd name="connsiteX0" fmla="*/ 449315 w 898630"/>
              <a:gd name="connsiteY0" fmla="*/ 0 h 898630"/>
              <a:gd name="connsiteX1" fmla="*/ 898630 w 898630"/>
              <a:gd name="connsiteY1" fmla="*/ 449315 h 898630"/>
              <a:gd name="connsiteX2" fmla="*/ 449315 w 898630"/>
              <a:gd name="connsiteY2" fmla="*/ 898630 h 898630"/>
              <a:gd name="connsiteX3" fmla="*/ 449315 w 898630"/>
              <a:gd name="connsiteY3" fmla="*/ 449315 h 898630"/>
              <a:gd name="connsiteX4" fmla="*/ 449315 w 898630"/>
              <a:gd name="connsiteY4" fmla="*/ 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0"/>
                </a:moveTo>
                <a:cubicBezTo>
                  <a:pt x="697465" y="0"/>
                  <a:pt x="898630" y="201165"/>
                  <a:pt x="898630" y="449315"/>
                </a:cubicBezTo>
                <a:cubicBezTo>
                  <a:pt x="898630" y="697465"/>
                  <a:pt x="697465" y="898630"/>
                  <a:pt x="449315" y="898630"/>
                </a:cubicBezTo>
                <a:lnTo>
                  <a:pt x="449315" y="449315"/>
                </a:lnTo>
                <a:lnTo>
                  <a:pt x="449315" y="0"/>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175" tIns="156585" rIns="156585"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sp>
        <p:nvSpPr>
          <p:cNvPr id="85" name="Freeform 84"/>
          <p:cNvSpPr/>
          <p:nvPr/>
        </p:nvSpPr>
        <p:spPr>
          <a:xfrm>
            <a:off x="1455909" y="4676593"/>
            <a:ext cx="898630" cy="898630"/>
          </a:xfrm>
          <a:custGeom>
            <a:avLst/>
            <a:gdLst>
              <a:gd name="connsiteX0" fmla="*/ 449315 w 898630"/>
              <a:gd name="connsiteY0" fmla="*/ 898630 h 898630"/>
              <a:gd name="connsiteX1" fmla="*/ 0 w 898630"/>
              <a:gd name="connsiteY1" fmla="*/ 449315 h 898630"/>
              <a:gd name="connsiteX2" fmla="*/ 449315 w 898630"/>
              <a:gd name="connsiteY2" fmla="*/ 0 h 898630"/>
              <a:gd name="connsiteX3" fmla="*/ 449315 w 898630"/>
              <a:gd name="connsiteY3" fmla="*/ 449315 h 898630"/>
              <a:gd name="connsiteX4" fmla="*/ 449315 w 898630"/>
              <a:gd name="connsiteY4" fmla="*/ 89863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898630"/>
                </a:moveTo>
                <a:cubicBezTo>
                  <a:pt x="201165" y="898630"/>
                  <a:pt x="0" y="697465"/>
                  <a:pt x="0" y="449315"/>
                </a:cubicBezTo>
                <a:cubicBezTo>
                  <a:pt x="0" y="201165"/>
                  <a:pt x="201165" y="0"/>
                  <a:pt x="449315" y="0"/>
                </a:cubicBezTo>
                <a:lnTo>
                  <a:pt x="449315" y="449315"/>
                </a:lnTo>
                <a:lnTo>
                  <a:pt x="449315" y="898630"/>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236" tIns="156585" rIns="477524"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graphicFrame>
        <p:nvGraphicFramePr>
          <p:cNvPr id="46" name="Diagram 45"/>
          <p:cNvGraphicFramePr/>
          <p:nvPr>
            <p:extLst>
              <p:ext uri="{D42A27DB-BD31-4B8C-83A1-F6EECF244321}">
                <p14:modId xmlns:p14="http://schemas.microsoft.com/office/powerpoint/2010/main" val="3752185395"/>
              </p:ext>
            </p:extLst>
          </p:nvPr>
        </p:nvGraphicFramePr>
        <p:xfrm>
          <a:off x="-59249" y="4637102"/>
          <a:ext cx="1191483" cy="10052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1" name="Chart 60">
            <a:extLst>
              <a:ext uri="{FF2B5EF4-FFF2-40B4-BE49-F238E27FC236}">
                <a16:creationId xmlns:a16="http://schemas.microsoft.com/office/drawing/2014/main" id="{41F0003B-AF5D-442F-81B5-34FDE810A4CC}"/>
              </a:ext>
            </a:extLst>
          </p:cNvPr>
          <p:cNvGraphicFramePr>
            <a:graphicFrameLocks/>
          </p:cNvGraphicFramePr>
          <p:nvPr>
            <p:extLst/>
          </p:nvPr>
        </p:nvGraphicFramePr>
        <p:xfrm>
          <a:off x="7183125" y="3389332"/>
          <a:ext cx="4762500" cy="3112770"/>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63" name="Chart 62">
            <a:extLst>
              <a:ext uri="{FF2B5EF4-FFF2-40B4-BE49-F238E27FC236}">
                <a16:creationId xmlns:a16="http://schemas.microsoft.com/office/drawing/2014/main" id="{FC088C1A-26F8-432E-839F-5C30F97E0841}"/>
              </a:ext>
            </a:extLst>
          </p:cNvPr>
          <p:cNvGraphicFramePr>
            <a:graphicFrameLocks/>
          </p:cNvGraphicFramePr>
          <p:nvPr>
            <p:extLst/>
          </p:nvPr>
        </p:nvGraphicFramePr>
        <p:xfrm>
          <a:off x="5015551" y="3670618"/>
          <a:ext cx="4572000" cy="274320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64">
            <a:extLst>
              <a:ext uri="{FF2B5EF4-FFF2-40B4-BE49-F238E27FC236}">
                <a16:creationId xmlns:a16="http://schemas.microsoft.com/office/drawing/2014/main" id="{093C0380-6707-4DBF-9D22-853F580A82D9}"/>
              </a:ext>
            </a:extLst>
          </p:cNvPr>
          <p:cNvGraphicFramePr>
            <a:graphicFrameLocks/>
          </p:cNvGraphicFramePr>
          <p:nvPr>
            <p:extLst/>
          </p:nvPr>
        </p:nvGraphicFramePr>
        <p:xfrm>
          <a:off x="2355210" y="4426884"/>
          <a:ext cx="2788920" cy="1798320"/>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67" name="Chart 66">
            <a:extLst>
              <a:ext uri="{FF2B5EF4-FFF2-40B4-BE49-F238E27FC236}">
                <a16:creationId xmlns:a16="http://schemas.microsoft.com/office/drawing/2014/main" id="{0B6BAB9F-CE54-4D11-8C26-81AA34CE2FEE}"/>
              </a:ext>
            </a:extLst>
          </p:cNvPr>
          <p:cNvGraphicFramePr>
            <a:graphicFrameLocks/>
          </p:cNvGraphicFramePr>
          <p:nvPr>
            <p:extLst/>
          </p:nvPr>
        </p:nvGraphicFramePr>
        <p:xfrm>
          <a:off x="3597022" y="4170918"/>
          <a:ext cx="3723573" cy="2108032"/>
        </p:xfrm>
        <a:graphic>
          <a:graphicData uri="http://schemas.openxmlformats.org/drawingml/2006/chart">
            <c:chart xmlns:c="http://schemas.openxmlformats.org/drawingml/2006/chart" xmlns:r="http://schemas.openxmlformats.org/officeDocument/2006/relationships" r:id="rId23"/>
          </a:graphicData>
        </a:graphic>
      </p:graphicFrame>
      <p:sp>
        <p:nvSpPr>
          <p:cNvPr id="69" name="Line Callout 2 (Border and Accent Bar) 68"/>
          <p:cNvSpPr/>
          <p:nvPr/>
        </p:nvSpPr>
        <p:spPr>
          <a:xfrm>
            <a:off x="10607675" y="1021038"/>
            <a:ext cx="1503261" cy="733222"/>
          </a:xfrm>
          <a:prstGeom prst="accentBorderCallout2">
            <a:avLst>
              <a:gd name="adj1" fmla="val 18750"/>
              <a:gd name="adj2" fmla="val -8333"/>
              <a:gd name="adj3" fmla="val 18750"/>
              <a:gd name="adj4" fmla="val -16667"/>
              <a:gd name="adj5" fmla="val 35551"/>
              <a:gd name="adj6" fmla="val -47440"/>
            </a:avLst>
          </a:prstGeom>
          <a:solidFill>
            <a:schemeClr val="accent5">
              <a:lumMod val="7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Value of the startup</a:t>
            </a:r>
            <a:endParaRPr lang="en-IN" sz="2000" dirty="0"/>
          </a:p>
        </p:txBody>
      </p:sp>
      <p:sp>
        <p:nvSpPr>
          <p:cNvPr id="72" name="Plaque 71"/>
          <p:cNvSpPr/>
          <p:nvPr/>
        </p:nvSpPr>
        <p:spPr>
          <a:xfrm>
            <a:off x="117501" y="2339680"/>
            <a:ext cx="1014733"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Idea </a:t>
            </a:r>
            <a:r>
              <a:rPr lang="en-US" sz="1800" dirty="0" smtClean="0"/>
              <a:t>stage</a:t>
            </a:r>
            <a:endParaRPr lang="en-IN" sz="1800" dirty="0"/>
          </a:p>
        </p:txBody>
      </p:sp>
      <p:sp>
        <p:nvSpPr>
          <p:cNvPr id="73" name="Plaque 72"/>
          <p:cNvSpPr/>
          <p:nvPr/>
        </p:nvSpPr>
        <p:spPr>
          <a:xfrm>
            <a:off x="1209432" y="217315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Cofounder stage</a:t>
            </a:r>
            <a:endParaRPr lang="en-IN" sz="1800" dirty="0"/>
          </a:p>
        </p:txBody>
      </p:sp>
      <p:sp>
        <p:nvSpPr>
          <p:cNvPr id="74" name="Plaque 73"/>
          <p:cNvSpPr/>
          <p:nvPr/>
        </p:nvSpPr>
        <p:spPr>
          <a:xfrm>
            <a:off x="3027655" y="158942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Friends &amp; Family</a:t>
            </a:r>
            <a:endParaRPr lang="en-IN" sz="1800" dirty="0"/>
          </a:p>
        </p:txBody>
      </p:sp>
      <p:sp>
        <p:nvSpPr>
          <p:cNvPr id="75" name="Plaque 74"/>
          <p:cNvSpPr/>
          <p:nvPr/>
        </p:nvSpPr>
        <p:spPr>
          <a:xfrm>
            <a:off x="4731729" y="985074"/>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Angel round</a:t>
            </a:r>
            <a:endParaRPr lang="en-IN" sz="1800" dirty="0"/>
          </a:p>
        </p:txBody>
      </p:sp>
      <p:sp>
        <p:nvSpPr>
          <p:cNvPr id="76" name="Plaque 75"/>
          <p:cNvSpPr/>
          <p:nvPr/>
        </p:nvSpPr>
        <p:spPr>
          <a:xfrm>
            <a:off x="6373496" y="577775"/>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Series-A round</a:t>
            </a:r>
            <a:endParaRPr lang="en-IN" sz="1800" dirty="0"/>
          </a:p>
        </p:txBody>
      </p:sp>
      <p:sp>
        <p:nvSpPr>
          <p:cNvPr id="77" name="Plaque 76"/>
          <p:cNvSpPr/>
          <p:nvPr/>
        </p:nvSpPr>
        <p:spPr>
          <a:xfrm>
            <a:off x="8353992" y="392773"/>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Public issue</a:t>
            </a:r>
            <a:endParaRPr lang="en-IN" sz="1800" dirty="0"/>
          </a:p>
        </p:txBody>
      </p:sp>
      <p:cxnSp>
        <p:nvCxnSpPr>
          <p:cNvPr id="79" name="Straight Connector 78"/>
          <p:cNvCxnSpPr/>
          <p:nvPr/>
        </p:nvCxnSpPr>
        <p:spPr>
          <a:xfrm flipV="1">
            <a:off x="33361" y="4416895"/>
            <a:ext cx="6225617" cy="110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4084" y="4530088"/>
            <a:ext cx="6274056" cy="136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70006" y="1822381"/>
            <a:ext cx="2035184" cy="551360"/>
            <a:chOff x="5181178" y="1802656"/>
            <a:chExt cx="3863984" cy="1072421"/>
          </a:xfrm>
        </p:grpSpPr>
        <p:pic>
          <p:nvPicPr>
            <p:cNvPr id="87" name="Picture 86"/>
            <p:cNvPicPr>
              <a:picLocks noChangeAspect="1"/>
            </p:cNvPicPr>
            <p:nvPr/>
          </p:nvPicPr>
          <p:blipFill rotWithShape="1">
            <a:blip r:embed="rId24">
              <a:duotone>
                <a:schemeClr val="accent1">
                  <a:shade val="45000"/>
                  <a:satMod val="135000"/>
                </a:schemeClr>
                <a:prstClr val="white"/>
              </a:duotone>
            </a:blip>
            <a:srcRect l="41671" t="24734" r="40977" b="33823"/>
            <a:stretch/>
          </p:blipFill>
          <p:spPr>
            <a:xfrm>
              <a:off x="5181178" y="1808476"/>
              <a:ext cx="466531" cy="1063691"/>
            </a:xfrm>
            <a:prstGeom prst="rect">
              <a:avLst/>
            </a:prstGeom>
          </p:spPr>
        </p:pic>
        <p:pic>
          <p:nvPicPr>
            <p:cNvPr id="88" name="Picture 87"/>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5561045" y="1802656"/>
              <a:ext cx="466531" cy="1063691"/>
            </a:xfrm>
            <a:prstGeom prst="rect">
              <a:avLst/>
            </a:prstGeom>
          </p:spPr>
        </p:pic>
        <p:pic>
          <p:nvPicPr>
            <p:cNvPr id="89" name="Picture 88"/>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5940912" y="1802656"/>
              <a:ext cx="466531" cy="1063691"/>
            </a:xfrm>
            <a:prstGeom prst="rect">
              <a:avLst/>
            </a:prstGeom>
          </p:spPr>
        </p:pic>
        <p:pic>
          <p:nvPicPr>
            <p:cNvPr id="90" name="Picture 89"/>
            <p:cNvPicPr>
              <a:picLocks noChangeAspect="1"/>
            </p:cNvPicPr>
            <p:nvPr/>
          </p:nvPicPr>
          <p:blipFill rotWithShape="1">
            <a:blip r:embed="rId24">
              <a:duotone>
                <a:schemeClr val="accent2">
                  <a:shade val="45000"/>
                  <a:satMod val="135000"/>
                </a:schemeClr>
                <a:prstClr val="white"/>
              </a:duotone>
            </a:blip>
            <a:srcRect l="41671" t="24734" r="40977" b="33823"/>
            <a:stretch/>
          </p:blipFill>
          <p:spPr>
            <a:xfrm>
              <a:off x="6299429" y="1811386"/>
              <a:ext cx="466531" cy="1063691"/>
            </a:xfrm>
            <a:prstGeom prst="rect">
              <a:avLst/>
            </a:prstGeom>
          </p:spPr>
        </p:pic>
        <p:pic>
          <p:nvPicPr>
            <p:cNvPr id="91" name="Picture 90"/>
            <p:cNvPicPr>
              <a:picLocks noChangeAspect="1"/>
            </p:cNvPicPr>
            <p:nvPr/>
          </p:nvPicPr>
          <p:blipFill rotWithShape="1">
            <a:blip r:embed="rId24">
              <a:duotone>
                <a:prstClr val="black"/>
                <a:srgbClr val="FF0000">
                  <a:tint val="45000"/>
                  <a:satMod val="400000"/>
                </a:srgbClr>
              </a:duotone>
            </a:blip>
            <a:srcRect l="41671" t="24734" r="40977" b="33823"/>
            <a:stretch/>
          </p:blipFill>
          <p:spPr>
            <a:xfrm>
              <a:off x="6679296" y="1805566"/>
              <a:ext cx="466531" cy="1063691"/>
            </a:xfrm>
            <a:prstGeom prst="rect">
              <a:avLst/>
            </a:prstGeom>
          </p:spPr>
        </p:pic>
        <p:pic>
          <p:nvPicPr>
            <p:cNvPr id="92" name="Picture 91"/>
            <p:cNvPicPr>
              <a:picLocks noChangeAspect="1"/>
            </p:cNvPicPr>
            <p:nvPr/>
          </p:nvPicPr>
          <p:blipFill rotWithShape="1">
            <a:blip r:embed="rId24">
              <a:duotone>
                <a:schemeClr val="bg2">
                  <a:shade val="45000"/>
                  <a:satMod val="135000"/>
                </a:schemeClr>
                <a:prstClr val="white"/>
              </a:duotone>
            </a:blip>
            <a:srcRect l="41671" t="24734" r="40977" b="33823"/>
            <a:stretch/>
          </p:blipFill>
          <p:spPr>
            <a:xfrm>
              <a:off x="7059163" y="1805566"/>
              <a:ext cx="466531" cy="1063691"/>
            </a:xfrm>
            <a:prstGeom prst="rect">
              <a:avLst/>
            </a:prstGeom>
          </p:spPr>
        </p:pic>
        <p:pic>
          <p:nvPicPr>
            <p:cNvPr id="93" name="Picture 92"/>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7439030" y="1811386"/>
              <a:ext cx="466531" cy="1063691"/>
            </a:xfrm>
            <a:prstGeom prst="rect">
              <a:avLst/>
            </a:prstGeom>
          </p:spPr>
        </p:pic>
        <p:pic>
          <p:nvPicPr>
            <p:cNvPr id="94" name="Picture 93"/>
            <p:cNvPicPr>
              <a:picLocks noChangeAspect="1"/>
            </p:cNvPicPr>
            <p:nvPr/>
          </p:nvPicPr>
          <p:blipFill rotWithShape="1">
            <a:blip r:embed="rId24">
              <a:duotone>
                <a:prstClr val="black"/>
                <a:schemeClr val="accent5">
                  <a:tint val="45000"/>
                  <a:satMod val="400000"/>
                </a:schemeClr>
              </a:duotone>
            </a:blip>
            <a:srcRect l="41671" t="24734" r="40977" b="33823"/>
            <a:stretch/>
          </p:blipFill>
          <p:spPr>
            <a:xfrm>
              <a:off x="7818897" y="1811386"/>
              <a:ext cx="466531" cy="1063691"/>
            </a:xfrm>
            <a:prstGeom prst="rect">
              <a:avLst/>
            </a:prstGeom>
          </p:spPr>
        </p:pic>
        <p:pic>
          <p:nvPicPr>
            <p:cNvPr id="95" name="Picture 94"/>
            <p:cNvPicPr>
              <a:picLocks noChangeAspect="1"/>
            </p:cNvPicPr>
            <p:nvPr/>
          </p:nvPicPr>
          <p:blipFill rotWithShape="1">
            <a:blip r:embed="rId24">
              <a:duotone>
                <a:schemeClr val="accent3">
                  <a:shade val="45000"/>
                  <a:satMod val="135000"/>
                </a:schemeClr>
                <a:prstClr val="white"/>
              </a:duotone>
            </a:blip>
            <a:srcRect l="41671" t="24734" r="40977" b="33823"/>
            <a:stretch/>
          </p:blipFill>
          <p:spPr>
            <a:xfrm>
              <a:off x="8198764" y="1802656"/>
              <a:ext cx="466531" cy="1063691"/>
            </a:xfrm>
            <a:prstGeom prst="rect">
              <a:avLst/>
            </a:prstGeom>
          </p:spPr>
        </p:pic>
        <p:pic>
          <p:nvPicPr>
            <p:cNvPr id="96" name="Picture 95"/>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8578631" y="1802656"/>
              <a:ext cx="466531" cy="1063691"/>
            </a:xfrm>
            <a:prstGeom prst="rect">
              <a:avLst/>
            </a:prstGeom>
          </p:spPr>
        </p:pic>
      </p:grpSp>
      <p:sp>
        <p:nvSpPr>
          <p:cNvPr id="68" name="Freeform 67"/>
          <p:cNvSpPr/>
          <p:nvPr/>
        </p:nvSpPr>
        <p:spPr>
          <a:xfrm>
            <a:off x="0" y="680935"/>
            <a:ext cx="10116767" cy="3647874"/>
          </a:xfrm>
          <a:custGeom>
            <a:avLst/>
            <a:gdLst>
              <a:gd name="connsiteX0" fmla="*/ 0 w 10262681"/>
              <a:gd name="connsiteY0" fmla="*/ 3365771 h 3365771"/>
              <a:gd name="connsiteX1" fmla="*/ 2996119 w 10262681"/>
              <a:gd name="connsiteY1" fmla="*/ 3180945 h 3365771"/>
              <a:gd name="connsiteX2" fmla="*/ 6274340 w 10262681"/>
              <a:gd name="connsiteY2" fmla="*/ 2441643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9659566 w 10262681"/>
              <a:gd name="connsiteY4" fmla="*/ 593388 h 3365771"/>
              <a:gd name="connsiteX5" fmla="*/ 10262681 w 10262681"/>
              <a:gd name="connsiteY5" fmla="*/ 0 h 3365771"/>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767" h="3647874">
                <a:moveTo>
                  <a:pt x="0" y="3647874"/>
                </a:moveTo>
                <a:cubicBezTo>
                  <a:pt x="975198" y="3632471"/>
                  <a:pt x="1940668" y="3583023"/>
                  <a:pt x="2996119" y="3463048"/>
                </a:cubicBezTo>
                <a:cubicBezTo>
                  <a:pt x="4051570" y="3343074"/>
                  <a:pt x="5350212" y="3224720"/>
                  <a:pt x="6332706" y="2928027"/>
                </a:cubicBezTo>
                <a:cubicBezTo>
                  <a:pt x="7315200" y="2631334"/>
                  <a:pt x="8380379" y="2080099"/>
                  <a:pt x="8891081" y="1682887"/>
                </a:cubicBezTo>
                <a:cubicBezTo>
                  <a:pt x="9401783" y="1285675"/>
                  <a:pt x="9484468" y="1175427"/>
                  <a:pt x="9688749" y="894946"/>
                </a:cubicBezTo>
                <a:cubicBezTo>
                  <a:pt x="9893030" y="614465"/>
                  <a:pt x="10092448" y="168613"/>
                  <a:pt x="10116767" y="0"/>
                </a:cubicBezTo>
              </a:path>
            </a:pathLst>
          </a:custGeom>
          <a:noFill/>
          <a:ln w="66675" cmpd="dbl">
            <a:solidFill>
              <a:srgbClr val="00B05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16-Point Star 96"/>
          <p:cNvSpPr/>
          <p:nvPr/>
        </p:nvSpPr>
        <p:spPr>
          <a:xfrm>
            <a:off x="-274659" y="795009"/>
            <a:ext cx="4107694" cy="1139867"/>
          </a:xfrm>
          <a:prstGeom prst="star16">
            <a:avLst/>
          </a:prstGeom>
          <a:scene3d>
            <a:camera prst="orthographicFront"/>
            <a:lightRig rig="threePt" dir="t"/>
          </a:scene3d>
          <a:sp3d extrusionH="6350">
            <a:bevelT/>
            <a:bevelB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p:cNvSpPr txBox="1"/>
          <p:nvPr/>
        </p:nvSpPr>
        <p:spPr>
          <a:xfrm>
            <a:off x="229696" y="1023224"/>
            <a:ext cx="3078395" cy="646331"/>
          </a:xfrm>
          <a:prstGeom prst="rect">
            <a:avLst/>
          </a:prstGeom>
          <a:noFill/>
          <a:scene3d>
            <a:camera prst="orthographicFront"/>
            <a:lightRig rig="threePt" dir="t"/>
          </a:scene3d>
          <a:sp3d extrusionH="6350">
            <a:bevelT/>
            <a:bevelB w="6350"/>
          </a:sp3d>
        </p:spPr>
        <p:txBody>
          <a:bodyPr wrap="square" rtlCol="0">
            <a:spAutoFit/>
          </a:bodyPr>
          <a:lstStyle/>
          <a:p>
            <a:pPr algn="ctr"/>
            <a:r>
              <a:rPr lang="en-US" sz="1800" dirty="0" smtClean="0"/>
              <a:t>All icons </a:t>
            </a:r>
            <a:r>
              <a:rPr lang="en-US" sz="1800" dirty="0"/>
              <a:t>are from: https://www.flaticon.com</a:t>
            </a:r>
            <a:endParaRPr lang="en-IN" sz="1800" dirty="0"/>
          </a:p>
        </p:txBody>
      </p:sp>
      <p:sp>
        <p:nvSpPr>
          <p:cNvPr id="3" name="Rounded Rectangle 2"/>
          <p:cNvSpPr/>
          <p:nvPr/>
        </p:nvSpPr>
        <p:spPr>
          <a:xfrm>
            <a:off x="1222932" y="413247"/>
            <a:ext cx="9881090" cy="5776734"/>
          </a:xfrm>
          <a:prstGeom prst="roundRect">
            <a:avLst>
              <a:gd name="adj" fmla="val 5587"/>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5" name="Rounded Rectangle 4"/>
          <p:cNvSpPr/>
          <p:nvPr/>
        </p:nvSpPr>
        <p:spPr>
          <a:xfrm>
            <a:off x="-87551" y="1934876"/>
            <a:ext cx="1296983" cy="2733477"/>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670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0 L 0.1168 -0.00069 " pathEditMode="relative" rAng="0" ptsTypes="AA">
                                      <p:cBhvr>
                                        <p:cTn id="6" dur="2000" fill="hold"/>
                                        <p:tgtEl>
                                          <p:spTgt spid="3"/>
                                        </p:tgtEl>
                                        <p:attrNameLst>
                                          <p:attrName>ppt_x</p:attrName>
                                          <p:attrName>ppt_y</p:attrName>
                                        </p:attrNameLst>
                                      </p:cBhvr>
                                      <p:rCtr x="5833" y="-46"/>
                                    </p:animMotion>
                                  </p:childTnLst>
                                </p:cTn>
                              </p:par>
                              <p:par>
                                <p:cTn id="7" presetID="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75" y="448470"/>
            <a:ext cx="10515600" cy="410024"/>
          </a:xfrm>
          <a:scene3d>
            <a:camera prst="orthographicFront"/>
            <a:lightRig rig="threePt" dir="t">
              <a:rot lat="0" lon="0" rev="1800000"/>
            </a:lightRig>
          </a:scene3d>
          <a:sp3d extrusionH="25400" contourW="12700">
            <a:bevelT w="12700" prst="coolSlant"/>
            <a:bevelB w="12700"/>
          </a:sp3d>
        </p:spPr>
        <p:txBody>
          <a:bodyPr/>
          <a:lstStyle/>
          <a:p>
            <a:r>
              <a:rPr lang="en-IN" dirty="0"/>
              <a:t>Progress &amp; Valuation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1" y="2832338"/>
            <a:ext cx="848581" cy="8485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790" y="1361929"/>
            <a:ext cx="626686" cy="62668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395" y="3018730"/>
            <a:ext cx="518749" cy="51874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343" y="2821029"/>
            <a:ext cx="705118" cy="7051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3497" y="1999129"/>
            <a:ext cx="648047" cy="6480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970" y="2895107"/>
            <a:ext cx="798302" cy="79830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501" y="2581550"/>
            <a:ext cx="807782" cy="80778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656" y="2172586"/>
            <a:ext cx="385314" cy="38531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1" y="3535879"/>
            <a:ext cx="1062793" cy="1062793"/>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2604" y="3616583"/>
            <a:ext cx="793910" cy="79391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3796" y="3124969"/>
            <a:ext cx="1568281" cy="156828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2689" y="3037855"/>
            <a:ext cx="1322994" cy="1322994"/>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7419" y="2405781"/>
            <a:ext cx="1967102" cy="1967102"/>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98" y="1782163"/>
            <a:ext cx="636515" cy="63651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362" y="2156670"/>
            <a:ext cx="826462" cy="826462"/>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88" y="2470284"/>
            <a:ext cx="512848" cy="512848"/>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1448" y="2075798"/>
            <a:ext cx="2361662" cy="2361662"/>
          </a:xfrm>
          <a:prstGeom prst="rect">
            <a:avLst/>
          </a:prstGeom>
        </p:spPr>
      </p:pic>
      <p:sp>
        <p:nvSpPr>
          <p:cNvPr id="30" name="TextBox 29"/>
          <p:cNvSpPr txBox="1"/>
          <p:nvPr/>
        </p:nvSpPr>
        <p:spPr>
          <a:xfrm>
            <a:off x="8731918" y="2949515"/>
            <a:ext cx="885217" cy="523220"/>
          </a:xfrm>
          <a:prstGeom prst="rect">
            <a:avLst/>
          </a:prstGeom>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b="1" dirty="0" smtClean="0"/>
              <a:t>IPO</a:t>
            </a:r>
            <a:endParaRPr lang="en-IN" sz="2800" b="1" dirty="0"/>
          </a:p>
        </p:txBody>
      </p:sp>
      <p:sp>
        <p:nvSpPr>
          <p:cNvPr id="31" name="Double Bracket 30"/>
          <p:cNvSpPr/>
          <p:nvPr/>
        </p:nvSpPr>
        <p:spPr>
          <a:xfrm>
            <a:off x="-32445" y="3266636"/>
            <a:ext cx="1137876" cy="1133896"/>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Double Bracket 31"/>
          <p:cNvSpPr/>
          <p:nvPr/>
        </p:nvSpPr>
        <p:spPr>
          <a:xfrm>
            <a:off x="1396627" y="2827226"/>
            <a:ext cx="1137876" cy="157330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Double Bracket 32"/>
          <p:cNvSpPr/>
          <p:nvPr/>
        </p:nvSpPr>
        <p:spPr>
          <a:xfrm>
            <a:off x="3107224" y="2277118"/>
            <a:ext cx="1439285" cy="239123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Double Bracket 33"/>
          <p:cNvSpPr/>
          <p:nvPr/>
        </p:nvSpPr>
        <p:spPr>
          <a:xfrm>
            <a:off x="4819693" y="1521110"/>
            <a:ext cx="1439285" cy="2851931"/>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Double Bracket 34"/>
          <p:cNvSpPr/>
          <p:nvPr/>
        </p:nvSpPr>
        <p:spPr>
          <a:xfrm>
            <a:off x="6298140" y="975687"/>
            <a:ext cx="1833542" cy="341337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6" name="Double Bracket 35"/>
          <p:cNvSpPr/>
          <p:nvPr/>
        </p:nvSpPr>
        <p:spPr>
          <a:xfrm>
            <a:off x="8273355" y="429737"/>
            <a:ext cx="1990301" cy="4056119"/>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729" y="961431"/>
            <a:ext cx="489100" cy="48910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3758" y="1241443"/>
            <a:ext cx="549187" cy="54918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990" y="1301973"/>
            <a:ext cx="473196" cy="473196"/>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405" y="1468552"/>
            <a:ext cx="284134" cy="284134"/>
          </a:xfrm>
          <a:prstGeom prst="rect">
            <a:avLst/>
          </a:prstGeom>
        </p:spPr>
      </p:pic>
      <p:sp>
        <p:nvSpPr>
          <p:cNvPr id="43" name="Rectangle 42"/>
          <p:cNvSpPr/>
          <p:nvPr/>
        </p:nvSpPr>
        <p:spPr>
          <a:xfrm>
            <a:off x="-87551" y="4389061"/>
            <a:ext cx="10916914" cy="193591"/>
          </a:xfrm>
          <a:prstGeom prst="rect">
            <a:avLst/>
          </a:prstGeom>
          <a:blipFill>
            <a:blip r:embed="rId14"/>
            <a:tile tx="0" ty="0" sx="100000" sy="100000" flip="none" algn="tl"/>
          </a:blipFill>
          <a:ln>
            <a:solidFill>
              <a:srgbClr val="C1C0C5"/>
            </a:solidFill>
          </a:ln>
          <a:scene3d>
            <a:camera prst="orthographicFront">
              <a:rot lat="0" lon="600002" rev="0"/>
            </a:camera>
            <a:lightRig rig="threePt" dir="t"/>
          </a:scene3d>
          <a:sp3d>
            <a:bevel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83"/>
          <p:cNvSpPr/>
          <p:nvPr/>
        </p:nvSpPr>
        <p:spPr>
          <a:xfrm>
            <a:off x="1477305" y="4676593"/>
            <a:ext cx="898630" cy="898630"/>
          </a:xfrm>
          <a:custGeom>
            <a:avLst/>
            <a:gdLst>
              <a:gd name="connsiteX0" fmla="*/ 449315 w 898630"/>
              <a:gd name="connsiteY0" fmla="*/ 0 h 898630"/>
              <a:gd name="connsiteX1" fmla="*/ 898630 w 898630"/>
              <a:gd name="connsiteY1" fmla="*/ 449315 h 898630"/>
              <a:gd name="connsiteX2" fmla="*/ 449315 w 898630"/>
              <a:gd name="connsiteY2" fmla="*/ 898630 h 898630"/>
              <a:gd name="connsiteX3" fmla="*/ 449315 w 898630"/>
              <a:gd name="connsiteY3" fmla="*/ 449315 h 898630"/>
              <a:gd name="connsiteX4" fmla="*/ 449315 w 898630"/>
              <a:gd name="connsiteY4" fmla="*/ 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0"/>
                </a:moveTo>
                <a:cubicBezTo>
                  <a:pt x="697465" y="0"/>
                  <a:pt x="898630" y="201165"/>
                  <a:pt x="898630" y="449315"/>
                </a:cubicBezTo>
                <a:cubicBezTo>
                  <a:pt x="898630" y="697465"/>
                  <a:pt x="697465" y="898630"/>
                  <a:pt x="449315" y="898630"/>
                </a:cubicBezTo>
                <a:lnTo>
                  <a:pt x="449315" y="449315"/>
                </a:lnTo>
                <a:lnTo>
                  <a:pt x="449315" y="0"/>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175" tIns="156585" rIns="156585"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sp>
        <p:nvSpPr>
          <p:cNvPr id="85" name="Freeform 84"/>
          <p:cNvSpPr/>
          <p:nvPr/>
        </p:nvSpPr>
        <p:spPr>
          <a:xfrm>
            <a:off x="1455909" y="4676593"/>
            <a:ext cx="898630" cy="898630"/>
          </a:xfrm>
          <a:custGeom>
            <a:avLst/>
            <a:gdLst>
              <a:gd name="connsiteX0" fmla="*/ 449315 w 898630"/>
              <a:gd name="connsiteY0" fmla="*/ 898630 h 898630"/>
              <a:gd name="connsiteX1" fmla="*/ 0 w 898630"/>
              <a:gd name="connsiteY1" fmla="*/ 449315 h 898630"/>
              <a:gd name="connsiteX2" fmla="*/ 449315 w 898630"/>
              <a:gd name="connsiteY2" fmla="*/ 0 h 898630"/>
              <a:gd name="connsiteX3" fmla="*/ 449315 w 898630"/>
              <a:gd name="connsiteY3" fmla="*/ 449315 h 898630"/>
              <a:gd name="connsiteX4" fmla="*/ 449315 w 898630"/>
              <a:gd name="connsiteY4" fmla="*/ 89863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898630"/>
                </a:moveTo>
                <a:cubicBezTo>
                  <a:pt x="201165" y="898630"/>
                  <a:pt x="0" y="697465"/>
                  <a:pt x="0" y="449315"/>
                </a:cubicBezTo>
                <a:cubicBezTo>
                  <a:pt x="0" y="201165"/>
                  <a:pt x="201165" y="0"/>
                  <a:pt x="449315" y="0"/>
                </a:cubicBezTo>
                <a:lnTo>
                  <a:pt x="449315" y="449315"/>
                </a:lnTo>
                <a:lnTo>
                  <a:pt x="449315" y="898630"/>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236" tIns="156585" rIns="477524"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graphicFrame>
        <p:nvGraphicFramePr>
          <p:cNvPr id="46" name="Diagram 45"/>
          <p:cNvGraphicFramePr/>
          <p:nvPr>
            <p:extLst>
              <p:ext uri="{D42A27DB-BD31-4B8C-83A1-F6EECF244321}">
                <p14:modId xmlns:p14="http://schemas.microsoft.com/office/powerpoint/2010/main" val="3752185395"/>
              </p:ext>
            </p:extLst>
          </p:nvPr>
        </p:nvGraphicFramePr>
        <p:xfrm>
          <a:off x="-59249" y="4637102"/>
          <a:ext cx="1191483" cy="10052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1" name="Chart 60">
            <a:extLst>
              <a:ext uri="{FF2B5EF4-FFF2-40B4-BE49-F238E27FC236}">
                <a16:creationId xmlns:a16="http://schemas.microsoft.com/office/drawing/2014/main" id="{41F0003B-AF5D-442F-81B5-34FDE810A4CC}"/>
              </a:ext>
            </a:extLst>
          </p:cNvPr>
          <p:cNvGraphicFramePr>
            <a:graphicFrameLocks/>
          </p:cNvGraphicFramePr>
          <p:nvPr>
            <p:extLst/>
          </p:nvPr>
        </p:nvGraphicFramePr>
        <p:xfrm>
          <a:off x="7183125" y="3389332"/>
          <a:ext cx="4762500" cy="3112770"/>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63" name="Chart 62">
            <a:extLst>
              <a:ext uri="{FF2B5EF4-FFF2-40B4-BE49-F238E27FC236}">
                <a16:creationId xmlns:a16="http://schemas.microsoft.com/office/drawing/2014/main" id="{FC088C1A-26F8-432E-839F-5C30F97E0841}"/>
              </a:ext>
            </a:extLst>
          </p:cNvPr>
          <p:cNvGraphicFramePr>
            <a:graphicFrameLocks/>
          </p:cNvGraphicFramePr>
          <p:nvPr>
            <p:extLst/>
          </p:nvPr>
        </p:nvGraphicFramePr>
        <p:xfrm>
          <a:off x="5015551" y="3670618"/>
          <a:ext cx="4572000" cy="274320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64">
            <a:extLst>
              <a:ext uri="{FF2B5EF4-FFF2-40B4-BE49-F238E27FC236}">
                <a16:creationId xmlns:a16="http://schemas.microsoft.com/office/drawing/2014/main" id="{093C0380-6707-4DBF-9D22-853F580A82D9}"/>
              </a:ext>
            </a:extLst>
          </p:cNvPr>
          <p:cNvGraphicFramePr>
            <a:graphicFrameLocks/>
          </p:cNvGraphicFramePr>
          <p:nvPr>
            <p:extLst>
              <p:ext uri="{D42A27DB-BD31-4B8C-83A1-F6EECF244321}">
                <p14:modId xmlns:p14="http://schemas.microsoft.com/office/powerpoint/2010/main" val="2030615537"/>
              </p:ext>
            </p:extLst>
          </p:nvPr>
        </p:nvGraphicFramePr>
        <p:xfrm>
          <a:off x="2355210" y="4426884"/>
          <a:ext cx="2788920" cy="1798320"/>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67" name="Chart 66">
            <a:extLst>
              <a:ext uri="{FF2B5EF4-FFF2-40B4-BE49-F238E27FC236}">
                <a16:creationId xmlns:a16="http://schemas.microsoft.com/office/drawing/2014/main" id="{0B6BAB9F-CE54-4D11-8C26-81AA34CE2FEE}"/>
              </a:ext>
            </a:extLst>
          </p:cNvPr>
          <p:cNvGraphicFramePr>
            <a:graphicFrameLocks/>
          </p:cNvGraphicFramePr>
          <p:nvPr>
            <p:extLst/>
          </p:nvPr>
        </p:nvGraphicFramePr>
        <p:xfrm>
          <a:off x="3597022" y="4170918"/>
          <a:ext cx="3723573" cy="2108032"/>
        </p:xfrm>
        <a:graphic>
          <a:graphicData uri="http://schemas.openxmlformats.org/drawingml/2006/chart">
            <c:chart xmlns:c="http://schemas.openxmlformats.org/drawingml/2006/chart" xmlns:r="http://schemas.openxmlformats.org/officeDocument/2006/relationships" r:id="rId23"/>
          </a:graphicData>
        </a:graphic>
      </p:graphicFrame>
      <p:sp>
        <p:nvSpPr>
          <p:cNvPr id="69" name="Line Callout 2 (Border and Accent Bar) 68"/>
          <p:cNvSpPr/>
          <p:nvPr/>
        </p:nvSpPr>
        <p:spPr>
          <a:xfrm>
            <a:off x="10607675" y="1021038"/>
            <a:ext cx="1503261" cy="733222"/>
          </a:xfrm>
          <a:prstGeom prst="accentBorderCallout2">
            <a:avLst>
              <a:gd name="adj1" fmla="val 18750"/>
              <a:gd name="adj2" fmla="val -8333"/>
              <a:gd name="adj3" fmla="val 18750"/>
              <a:gd name="adj4" fmla="val -16667"/>
              <a:gd name="adj5" fmla="val 35551"/>
              <a:gd name="adj6" fmla="val -47440"/>
            </a:avLst>
          </a:prstGeom>
          <a:solidFill>
            <a:schemeClr val="accent5">
              <a:lumMod val="7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Value of the startup</a:t>
            </a:r>
            <a:endParaRPr lang="en-IN" sz="2000" dirty="0"/>
          </a:p>
        </p:txBody>
      </p:sp>
      <p:sp>
        <p:nvSpPr>
          <p:cNvPr id="72" name="Plaque 71"/>
          <p:cNvSpPr/>
          <p:nvPr/>
        </p:nvSpPr>
        <p:spPr>
          <a:xfrm>
            <a:off x="117501" y="2339680"/>
            <a:ext cx="1014733"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Idea </a:t>
            </a:r>
            <a:r>
              <a:rPr lang="en-US" sz="1800" dirty="0" smtClean="0"/>
              <a:t>stage</a:t>
            </a:r>
            <a:endParaRPr lang="en-IN" sz="1800" dirty="0"/>
          </a:p>
        </p:txBody>
      </p:sp>
      <p:sp>
        <p:nvSpPr>
          <p:cNvPr id="73" name="Plaque 72"/>
          <p:cNvSpPr/>
          <p:nvPr/>
        </p:nvSpPr>
        <p:spPr>
          <a:xfrm>
            <a:off x="1209432" y="217315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Cofounder stage</a:t>
            </a:r>
            <a:endParaRPr lang="en-IN" sz="1800" dirty="0"/>
          </a:p>
        </p:txBody>
      </p:sp>
      <p:sp>
        <p:nvSpPr>
          <p:cNvPr id="74" name="Plaque 73"/>
          <p:cNvSpPr/>
          <p:nvPr/>
        </p:nvSpPr>
        <p:spPr>
          <a:xfrm>
            <a:off x="3027655" y="158942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Friends &amp; Family</a:t>
            </a:r>
            <a:endParaRPr lang="en-IN" sz="1800" dirty="0"/>
          </a:p>
        </p:txBody>
      </p:sp>
      <p:sp>
        <p:nvSpPr>
          <p:cNvPr id="75" name="Plaque 74"/>
          <p:cNvSpPr/>
          <p:nvPr/>
        </p:nvSpPr>
        <p:spPr>
          <a:xfrm>
            <a:off x="4731729" y="985074"/>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Angel round</a:t>
            </a:r>
            <a:endParaRPr lang="en-IN" sz="1800" dirty="0"/>
          </a:p>
        </p:txBody>
      </p:sp>
      <p:sp>
        <p:nvSpPr>
          <p:cNvPr id="76" name="Plaque 75"/>
          <p:cNvSpPr/>
          <p:nvPr/>
        </p:nvSpPr>
        <p:spPr>
          <a:xfrm>
            <a:off x="6373496" y="577775"/>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Series-A round</a:t>
            </a:r>
            <a:endParaRPr lang="en-IN" sz="1800" dirty="0"/>
          </a:p>
        </p:txBody>
      </p:sp>
      <p:sp>
        <p:nvSpPr>
          <p:cNvPr id="77" name="Plaque 76"/>
          <p:cNvSpPr/>
          <p:nvPr/>
        </p:nvSpPr>
        <p:spPr>
          <a:xfrm>
            <a:off x="8353992" y="392773"/>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Public issue</a:t>
            </a:r>
            <a:endParaRPr lang="en-IN" sz="1800" dirty="0"/>
          </a:p>
        </p:txBody>
      </p:sp>
      <p:cxnSp>
        <p:nvCxnSpPr>
          <p:cNvPr id="79" name="Straight Connector 78"/>
          <p:cNvCxnSpPr/>
          <p:nvPr/>
        </p:nvCxnSpPr>
        <p:spPr>
          <a:xfrm flipV="1">
            <a:off x="33361" y="4416895"/>
            <a:ext cx="6225617" cy="110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4084" y="4530088"/>
            <a:ext cx="6274056" cy="136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70006" y="1822381"/>
            <a:ext cx="2035184" cy="551360"/>
            <a:chOff x="5181178" y="1802656"/>
            <a:chExt cx="3863984" cy="1072421"/>
          </a:xfrm>
        </p:grpSpPr>
        <p:pic>
          <p:nvPicPr>
            <p:cNvPr id="87" name="Picture 86"/>
            <p:cNvPicPr>
              <a:picLocks noChangeAspect="1"/>
            </p:cNvPicPr>
            <p:nvPr/>
          </p:nvPicPr>
          <p:blipFill rotWithShape="1">
            <a:blip r:embed="rId24">
              <a:duotone>
                <a:schemeClr val="accent1">
                  <a:shade val="45000"/>
                  <a:satMod val="135000"/>
                </a:schemeClr>
                <a:prstClr val="white"/>
              </a:duotone>
            </a:blip>
            <a:srcRect l="41671" t="24734" r="40977" b="33823"/>
            <a:stretch/>
          </p:blipFill>
          <p:spPr>
            <a:xfrm>
              <a:off x="5181178" y="1808476"/>
              <a:ext cx="466531" cy="1063691"/>
            </a:xfrm>
            <a:prstGeom prst="rect">
              <a:avLst/>
            </a:prstGeom>
          </p:spPr>
        </p:pic>
        <p:pic>
          <p:nvPicPr>
            <p:cNvPr id="88" name="Picture 87"/>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5561045" y="1802656"/>
              <a:ext cx="466531" cy="1063691"/>
            </a:xfrm>
            <a:prstGeom prst="rect">
              <a:avLst/>
            </a:prstGeom>
          </p:spPr>
        </p:pic>
        <p:pic>
          <p:nvPicPr>
            <p:cNvPr id="89" name="Picture 88"/>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5940912" y="1802656"/>
              <a:ext cx="466531" cy="1063691"/>
            </a:xfrm>
            <a:prstGeom prst="rect">
              <a:avLst/>
            </a:prstGeom>
          </p:spPr>
        </p:pic>
        <p:pic>
          <p:nvPicPr>
            <p:cNvPr id="90" name="Picture 89"/>
            <p:cNvPicPr>
              <a:picLocks noChangeAspect="1"/>
            </p:cNvPicPr>
            <p:nvPr/>
          </p:nvPicPr>
          <p:blipFill rotWithShape="1">
            <a:blip r:embed="rId24">
              <a:duotone>
                <a:schemeClr val="accent2">
                  <a:shade val="45000"/>
                  <a:satMod val="135000"/>
                </a:schemeClr>
                <a:prstClr val="white"/>
              </a:duotone>
            </a:blip>
            <a:srcRect l="41671" t="24734" r="40977" b="33823"/>
            <a:stretch/>
          </p:blipFill>
          <p:spPr>
            <a:xfrm>
              <a:off x="6299429" y="1811386"/>
              <a:ext cx="466531" cy="1063691"/>
            </a:xfrm>
            <a:prstGeom prst="rect">
              <a:avLst/>
            </a:prstGeom>
          </p:spPr>
        </p:pic>
        <p:pic>
          <p:nvPicPr>
            <p:cNvPr id="91" name="Picture 90"/>
            <p:cNvPicPr>
              <a:picLocks noChangeAspect="1"/>
            </p:cNvPicPr>
            <p:nvPr/>
          </p:nvPicPr>
          <p:blipFill rotWithShape="1">
            <a:blip r:embed="rId24">
              <a:duotone>
                <a:prstClr val="black"/>
                <a:srgbClr val="FF0000">
                  <a:tint val="45000"/>
                  <a:satMod val="400000"/>
                </a:srgbClr>
              </a:duotone>
            </a:blip>
            <a:srcRect l="41671" t="24734" r="40977" b="33823"/>
            <a:stretch/>
          </p:blipFill>
          <p:spPr>
            <a:xfrm>
              <a:off x="6679296" y="1805566"/>
              <a:ext cx="466531" cy="1063691"/>
            </a:xfrm>
            <a:prstGeom prst="rect">
              <a:avLst/>
            </a:prstGeom>
          </p:spPr>
        </p:pic>
        <p:pic>
          <p:nvPicPr>
            <p:cNvPr id="92" name="Picture 91"/>
            <p:cNvPicPr>
              <a:picLocks noChangeAspect="1"/>
            </p:cNvPicPr>
            <p:nvPr/>
          </p:nvPicPr>
          <p:blipFill rotWithShape="1">
            <a:blip r:embed="rId24">
              <a:duotone>
                <a:schemeClr val="bg2">
                  <a:shade val="45000"/>
                  <a:satMod val="135000"/>
                </a:schemeClr>
                <a:prstClr val="white"/>
              </a:duotone>
            </a:blip>
            <a:srcRect l="41671" t="24734" r="40977" b="33823"/>
            <a:stretch/>
          </p:blipFill>
          <p:spPr>
            <a:xfrm>
              <a:off x="7059163" y="1805566"/>
              <a:ext cx="466531" cy="1063691"/>
            </a:xfrm>
            <a:prstGeom prst="rect">
              <a:avLst/>
            </a:prstGeom>
          </p:spPr>
        </p:pic>
        <p:pic>
          <p:nvPicPr>
            <p:cNvPr id="93" name="Picture 92"/>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7439030" y="1811386"/>
              <a:ext cx="466531" cy="1063691"/>
            </a:xfrm>
            <a:prstGeom prst="rect">
              <a:avLst/>
            </a:prstGeom>
          </p:spPr>
        </p:pic>
        <p:pic>
          <p:nvPicPr>
            <p:cNvPr id="94" name="Picture 93"/>
            <p:cNvPicPr>
              <a:picLocks noChangeAspect="1"/>
            </p:cNvPicPr>
            <p:nvPr/>
          </p:nvPicPr>
          <p:blipFill rotWithShape="1">
            <a:blip r:embed="rId24">
              <a:duotone>
                <a:prstClr val="black"/>
                <a:schemeClr val="accent5">
                  <a:tint val="45000"/>
                  <a:satMod val="400000"/>
                </a:schemeClr>
              </a:duotone>
            </a:blip>
            <a:srcRect l="41671" t="24734" r="40977" b="33823"/>
            <a:stretch/>
          </p:blipFill>
          <p:spPr>
            <a:xfrm>
              <a:off x="7818897" y="1811386"/>
              <a:ext cx="466531" cy="1063691"/>
            </a:xfrm>
            <a:prstGeom prst="rect">
              <a:avLst/>
            </a:prstGeom>
          </p:spPr>
        </p:pic>
        <p:pic>
          <p:nvPicPr>
            <p:cNvPr id="95" name="Picture 94"/>
            <p:cNvPicPr>
              <a:picLocks noChangeAspect="1"/>
            </p:cNvPicPr>
            <p:nvPr/>
          </p:nvPicPr>
          <p:blipFill rotWithShape="1">
            <a:blip r:embed="rId24">
              <a:duotone>
                <a:schemeClr val="accent3">
                  <a:shade val="45000"/>
                  <a:satMod val="135000"/>
                </a:schemeClr>
                <a:prstClr val="white"/>
              </a:duotone>
            </a:blip>
            <a:srcRect l="41671" t="24734" r="40977" b="33823"/>
            <a:stretch/>
          </p:blipFill>
          <p:spPr>
            <a:xfrm>
              <a:off x="8198764" y="1802656"/>
              <a:ext cx="466531" cy="1063691"/>
            </a:xfrm>
            <a:prstGeom prst="rect">
              <a:avLst/>
            </a:prstGeom>
          </p:spPr>
        </p:pic>
        <p:pic>
          <p:nvPicPr>
            <p:cNvPr id="96" name="Picture 95"/>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8578631" y="1802656"/>
              <a:ext cx="466531" cy="1063691"/>
            </a:xfrm>
            <a:prstGeom prst="rect">
              <a:avLst/>
            </a:prstGeom>
          </p:spPr>
        </p:pic>
      </p:grpSp>
      <p:sp>
        <p:nvSpPr>
          <p:cNvPr id="68" name="Freeform 67"/>
          <p:cNvSpPr/>
          <p:nvPr/>
        </p:nvSpPr>
        <p:spPr>
          <a:xfrm>
            <a:off x="0" y="680935"/>
            <a:ext cx="10116767" cy="3647874"/>
          </a:xfrm>
          <a:custGeom>
            <a:avLst/>
            <a:gdLst>
              <a:gd name="connsiteX0" fmla="*/ 0 w 10262681"/>
              <a:gd name="connsiteY0" fmla="*/ 3365771 h 3365771"/>
              <a:gd name="connsiteX1" fmla="*/ 2996119 w 10262681"/>
              <a:gd name="connsiteY1" fmla="*/ 3180945 h 3365771"/>
              <a:gd name="connsiteX2" fmla="*/ 6274340 w 10262681"/>
              <a:gd name="connsiteY2" fmla="*/ 2441643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9659566 w 10262681"/>
              <a:gd name="connsiteY4" fmla="*/ 593388 h 3365771"/>
              <a:gd name="connsiteX5" fmla="*/ 10262681 w 10262681"/>
              <a:gd name="connsiteY5" fmla="*/ 0 h 3365771"/>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767" h="3647874">
                <a:moveTo>
                  <a:pt x="0" y="3647874"/>
                </a:moveTo>
                <a:cubicBezTo>
                  <a:pt x="975198" y="3632471"/>
                  <a:pt x="1940668" y="3583023"/>
                  <a:pt x="2996119" y="3463048"/>
                </a:cubicBezTo>
                <a:cubicBezTo>
                  <a:pt x="4051570" y="3343074"/>
                  <a:pt x="5350212" y="3224720"/>
                  <a:pt x="6332706" y="2928027"/>
                </a:cubicBezTo>
                <a:cubicBezTo>
                  <a:pt x="7315200" y="2631334"/>
                  <a:pt x="8380379" y="2080099"/>
                  <a:pt x="8891081" y="1682887"/>
                </a:cubicBezTo>
                <a:cubicBezTo>
                  <a:pt x="9401783" y="1285675"/>
                  <a:pt x="9484468" y="1175427"/>
                  <a:pt x="9688749" y="894946"/>
                </a:cubicBezTo>
                <a:cubicBezTo>
                  <a:pt x="9893030" y="614465"/>
                  <a:pt x="10092448" y="168613"/>
                  <a:pt x="10116767" y="0"/>
                </a:cubicBezTo>
              </a:path>
            </a:pathLst>
          </a:custGeom>
          <a:noFill/>
          <a:ln w="66675" cmpd="dbl">
            <a:solidFill>
              <a:srgbClr val="00B05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16-Point Star 96"/>
          <p:cNvSpPr/>
          <p:nvPr/>
        </p:nvSpPr>
        <p:spPr>
          <a:xfrm>
            <a:off x="-274659" y="795009"/>
            <a:ext cx="4107694" cy="1139867"/>
          </a:xfrm>
          <a:prstGeom prst="star16">
            <a:avLst/>
          </a:prstGeom>
          <a:scene3d>
            <a:camera prst="orthographicFront"/>
            <a:lightRig rig="threePt" dir="t"/>
          </a:scene3d>
          <a:sp3d extrusionH="6350">
            <a:bevelT/>
            <a:bevelB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p:cNvSpPr txBox="1"/>
          <p:nvPr/>
        </p:nvSpPr>
        <p:spPr>
          <a:xfrm>
            <a:off x="229696" y="1023224"/>
            <a:ext cx="3078395" cy="646331"/>
          </a:xfrm>
          <a:prstGeom prst="rect">
            <a:avLst/>
          </a:prstGeom>
          <a:noFill/>
          <a:scene3d>
            <a:camera prst="orthographicFront"/>
            <a:lightRig rig="threePt" dir="t"/>
          </a:scene3d>
          <a:sp3d extrusionH="6350">
            <a:bevelT/>
            <a:bevelB w="6350"/>
          </a:sp3d>
        </p:spPr>
        <p:txBody>
          <a:bodyPr wrap="square" rtlCol="0">
            <a:spAutoFit/>
          </a:bodyPr>
          <a:lstStyle/>
          <a:p>
            <a:pPr algn="ctr"/>
            <a:r>
              <a:rPr lang="en-US" sz="1800" dirty="0" smtClean="0"/>
              <a:t>All icons </a:t>
            </a:r>
            <a:r>
              <a:rPr lang="en-US" sz="1800" dirty="0"/>
              <a:t>are from: https://www.flaticon.com</a:t>
            </a:r>
            <a:endParaRPr lang="en-IN" sz="1800" dirty="0"/>
          </a:p>
        </p:txBody>
      </p:sp>
      <p:sp>
        <p:nvSpPr>
          <p:cNvPr id="3" name="Rounded Rectangle 2"/>
          <p:cNvSpPr/>
          <p:nvPr/>
        </p:nvSpPr>
        <p:spPr>
          <a:xfrm>
            <a:off x="2960801" y="374361"/>
            <a:ext cx="7971178" cy="5784549"/>
          </a:xfrm>
          <a:prstGeom prst="roundRect">
            <a:avLst>
              <a:gd name="adj" fmla="val 4682"/>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64" name="Rounded Rectangle 63"/>
          <p:cNvSpPr/>
          <p:nvPr/>
        </p:nvSpPr>
        <p:spPr>
          <a:xfrm>
            <a:off x="-87551" y="1934876"/>
            <a:ext cx="3011542" cy="3996367"/>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706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1.11111E-6 L 0.14128 -0.00185 " pathEditMode="relative" rAng="0" ptsTypes="AA">
                                      <p:cBhvr>
                                        <p:cTn id="6" dur="2000" fill="hold"/>
                                        <p:tgtEl>
                                          <p:spTgt spid="3"/>
                                        </p:tgtEl>
                                        <p:attrNameLst>
                                          <p:attrName>ppt_x</p:attrName>
                                          <p:attrName>ppt_y</p:attrName>
                                        </p:attrNameLst>
                                      </p:cBhvr>
                                      <p:rCtr x="7057" y="-93"/>
                                    </p:animMotion>
                                  </p:childTnLst>
                                </p:cTn>
                              </p:par>
                              <p:par>
                                <p:cTn id="7" presetID="2" presetClass="entr" presetSubtype="8"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fill="hold"/>
                                        <p:tgtEl>
                                          <p:spTgt spid="64"/>
                                        </p:tgtEl>
                                        <p:attrNameLst>
                                          <p:attrName>ppt_x</p:attrName>
                                        </p:attrNameLst>
                                      </p:cBhvr>
                                      <p:tavLst>
                                        <p:tav tm="0">
                                          <p:val>
                                            <p:strVal val="0-#ppt_w/2"/>
                                          </p:val>
                                        </p:tav>
                                        <p:tav tm="100000">
                                          <p:val>
                                            <p:strVal val="#ppt_x"/>
                                          </p:val>
                                        </p:tav>
                                      </p:tavLst>
                                    </p:anim>
                                    <p:anim calcmode="lin" valueType="num">
                                      <p:cBhvr additive="base">
                                        <p:cTn id="10"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2"/>
                                        </p:tgtEl>
                                      </p:cBhvr>
                                      <p:by x="250000" y="2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1225926" y="1700364"/>
            <a:ext cx="9080939" cy="2862322"/>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2400"/>
              <a:buFont typeface="Noto Sans Symbols"/>
              <a:buChar char="⮚"/>
            </a:pPr>
            <a:r>
              <a:rPr lang="en-US" sz="2400" b="1" dirty="0" smtClean="0">
                <a:solidFill>
                  <a:schemeClr val="dk1"/>
                </a:solidFill>
                <a:latin typeface="Calibri"/>
                <a:ea typeface="Calibri"/>
                <a:cs typeface="Calibri"/>
                <a:sym typeface="Calibri"/>
              </a:rPr>
              <a:t>  Introduction</a:t>
            </a:r>
          </a:p>
          <a:p>
            <a:pPr marL="342900" lvl="0" indent="-342900">
              <a:lnSpc>
                <a:spcPct val="150000"/>
              </a:lnSpc>
              <a:buClr>
                <a:schemeClr val="dk1"/>
              </a:buClr>
              <a:buSzPts val="2400"/>
              <a:buFont typeface="Noto Sans Symbols"/>
              <a:buChar char="⮚"/>
            </a:pPr>
            <a:r>
              <a:rPr lang="en-US" sz="2400" b="1" dirty="0" smtClean="0">
                <a:solidFill>
                  <a:schemeClr val="dk1"/>
                </a:solidFill>
                <a:latin typeface="Calibri"/>
                <a:ea typeface="Calibri"/>
                <a:cs typeface="Calibri"/>
                <a:sym typeface="Calibri"/>
              </a:rPr>
              <a:t>  Requirement of fund  </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a:t>
            </a:r>
            <a:r>
              <a:rPr lang="en-US" sz="2400" b="1" dirty="0" smtClean="0">
                <a:solidFill>
                  <a:schemeClr val="dk1"/>
                </a:solidFill>
                <a:latin typeface="Calibri"/>
                <a:ea typeface="Calibri"/>
                <a:cs typeface="Calibri"/>
                <a:sym typeface="Calibri"/>
              </a:rPr>
              <a:t> Types of sources of fund</a:t>
            </a:r>
            <a:endParaRPr lang="en-US" sz="2400" b="1" dirty="0">
              <a:solidFill>
                <a:schemeClr val="dk1"/>
              </a:solidFill>
              <a:latin typeface="Calibri"/>
              <a:ea typeface="Calibri"/>
              <a:cs typeface="Calibri"/>
              <a:sym typeface="Calibri"/>
            </a:endParaRPr>
          </a:p>
          <a:p>
            <a:pPr marL="342900" lvl="0" indent="-342900">
              <a:lnSpc>
                <a:spcPct val="150000"/>
              </a:lnSpc>
              <a:buClr>
                <a:schemeClr val="dk1"/>
              </a:buClr>
              <a:buSzPts val="2400"/>
              <a:buFont typeface="Noto Sans Symbols"/>
              <a:buChar char="⮚"/>
            </a:pPr>
            <a:r>
              <a:rPr lang="en-US" sz="2400" b="1" dirty="0" smtClean="0">
                <a:solidFill>
                  <a:schemeClr val="dk1"/>
                </a:solidFill>
                <a:latin typeface="Calibri"/>
                <a:ea typeface="Calibri"/>
                <a:cs typeface="Calibri"/>
                <a:sym typeface="Calibri"/>
              </a:rPr>
              <a:t>  Pros and Cons of various funding</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75" y="448470"/>
            <a:ext cx="10515600" cy="410024"/>
          </a:xfrm>
          <a:scene3d>
            <a:camera prst="orthographicFront"/>
            <a:lightRig rig="threePt" dir="t">
              <a:rot lat="0" lon="0" rev="1800000"/>
            </a:lightRig>
          </a:scene3d>
          <a:sp3d extrusionH="25400" contourW="12700">
            <a:bevelT w="12700" prst="coolSlant"/>
            <a:bevelB w="12700"/>
          </a:sp3d>
        </p:spPr>
        <p:txBody>
          <a:bodyPr/>
          <a:lstStyle/>
          <a:p>
            <a:r>
              <a:rPr lang="en-IN" dirty="0"/>
              <a:t>Progress &amp; Valuation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1" y="2832338"/>
            <a:ext cx="848581" cy="8485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790" y="1361929"/>
            <a:ext cx="626686" cy="62668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395" y="3018730"/>
            <a:ext cx="518749" cy="51874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343" y="2821029"/>
            <a:ext cx="705118" cy="7051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3497" y="1999129"/>
            <a:ext cx="648047" cy="6480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970" y="2895107"/>
            <a:ext cx="798302" cy="79830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501" y="2581550"/>
            <a:ext cx="807782" cy="80778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656" y="2172586"/>
            <a:ext cx="385314" cy="38531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1" y="3535879"/>
            <a:ext cx="1062793" cy="1062793"/>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2604" y="3616583"/>
            <a:ext cx="793910" cy="79391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3796" y="3124969"/>
            <a:ext cx="1568281" cy="156828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2689" y="3037855"/>
            <a:ext cx="1322994" cy="1322994"/>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7419" y="2405781"/>
            <a:ext cx="1967102" cy="1967102"/>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98" y="1782163"/>
            <a:ext cx="636515" cy="63651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362" y="2156670"/>
            <a:ext cx="826462" cy="826462"/>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88" y="2470284"/>
            <a:ext cx="512848" cy="512848"/>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1448" y="2075798"/>
            <a:ext cx="2361662" cy="2361662"/>
          </a:xfrm>
          <a:prstGeom prst="rect">
            <a:avLst/>
          </a:prstGeom>
        </p:spPr>
      </p:pic>
      <p:sp>
        <p:nvSpPr>
          <p:cNvPr id="30" name="TextBox 29"/>
          <p:cNvSpPr txBox="1"/>
          <p:nvPr/>
        </p:nvSpPr>
        <p:spPr>
          <a:xfrm>
            <a:off x="8731918" y="2949515"/>
            <a:ext cx="885217" cy="523220"/>
          </a:xfrm>
          <a:prstGeom prst="rect">
            <a:avLst/>
          </a:prstGeom>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b="1" dirty="0" smtClean="0"/>
              <a:t>IPO</a:t>
            </a:r>
            <a:endParaRPr lang="en-IN" sz="2800" b="1" dirty="0"/>
          </a:p>
        </p:txBody>
      </p:sp>
      <p:sp>
        <p:nvSpPr>
          <p:cNvPr id="31" name="Double Bracket 30"/>
          <p:cNvSpPr/>
          <p:nvPr/>
        </p:nvSpPr>
        <p:spPr>
          <a:xfrm>
            <a:off x="-32445" y="3266636"/>
            <a:ext cx="1137876" cy="1133896"/>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Double Bracket 31"/>
          <p:cNvSpPr/>
          <p:nvPr/>
        </p:nvSpPr>
        <p:spPr>
          <a:xfrm>
            <a:off x="1396627" y="2827226"/>
            <a:ext cx="1137876" cy="157330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Double Bracket 32"/>
          <p:cNvSpPr/>
          <p:nvPr/>
        </p:nvSpPr>
        <p:spPr>
          <a:xfrm>
            <a:off x="3107224" y="2277118"/>
            <a:ext cx="1439285" cy="239123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Double Bracket 33"/>
          <p:cNvSpPr/>
          <p:nvPr/>
        </p:nvSpPr>
        <p:spPr>
          <a:xfrm>
            <a:off x="4819693" y="1521110"/>
            <a:ext cx="1439285" cy="2851931"/>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Double Bracket 34"/>
          <p:cNvSpPr/>
          <p:nvPr/>
        </p:nvSpPr>
        <p:spPr>
          <a:xfrm>
            <a:off x="6298140" y="975687"/>
            <a:ext cx="1833542" cy="341337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6" name="Double Bracket 35"/>
          <p:cNvSpPr/>
          <p:nvPr/>
        </p:nvSpPr>
        <p:spPr>
          <a:xfrm>
            <a:off x="8273355" y="429737"/>
            <a:ext cx="1990301" cy="4056119"/>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729" y="961431"/>
            <a:ext cx="489100" cy="48910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3758" y="1241443"/>
            <a:ext cx="549187" cy="54918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990" y="1301973"/>
            <a:ext cx="473196" cy="473196"/>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405" y="1468552"/>
            <a:ext cx="284134" cy="284134"/>
          </a:xfrm>
          <a:prstGeom prst="rect">
            <a:avLst/>
          </a:prstGeom>
        </p:spPr>
      </p:pic>
      <p:sp>
        <p:nvSpPr>
          <p:cNvPr id="43" name="Rectangle 42"/>
          <p:cNvSpPr/>
          <p:nvPr/>
        </p:nvSpPr>
        <p:spPr>
          <a:xfrm>
            <a:off x="-87551" y="4389061"/>
            <a:ext cx="10916914" cy="193591"/>
          </a:xfrm>
          <a:prstGeom prst="rect">
            <a:avLst/>
          </a:prstGeom>
          <a:blipFill>
            <a:blip r:embed="rId14"/>
            <a:tile tx="0" ty="0" sx="100000" sy="100000" flip="none" algn="tl"/>
          </a:blipFill>
          <a:ln>
            <a:solidFill>
              <a:srgbClr val="C1C0C5"/>
            </a:solidFill>
          </a:ln>
          <a:scene3d>
            <a:camera prst="orthographicFront">
              <a:rot lat="0" lon="600002" rev="0"/>
            </a:camera>
            <a:lightRig rig="threePt" dir="t"/>
          </a:scene3d>
          <a:sp3d>
            <a:bevel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83"/>
          <p:cNvSpPr/>
          <p:nvPr/>
        </p:nvSpPr>
        <p:spPr>
          <a:xfrm>
            <a:off x="1477305" y="4676593"/>
            <a:ext cx="898630" cy="898630"/>
          </a:xfrm>
          <a:custGeom>
            <a:avLst/>
            <a:gdLst>
              <a:gd name="connsiteX0" fmla="*/ 449315 w 898630"/>
              <a:gd name="connsiteY0" fmla="*/ 0 h 898630"/>
              <a:gd name="connsiteX1" fmla="*/ 898630 w 898630"/>
              <a:gd name="connsiteY1" fmla="*/ 449315 h 898630"/>
              <a:gd name="connsiteX2" fmla="*/ 449315 w 898630"/>
              <a:gd name="connsiteY2" fmla="*/ 898630 h 898630"/>
              <a:gd name="connsiteX3" fmla="*/ 449315 w 898630"/>
              <a:gd name="connsiteY3" fmla="*/ 449315 h 898630"/>
              <a:gd name="connsiteX4" fmla="*/ 449315 w 898630"/>
              <a:gd name="connsiteY4" fmla="*/ 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0"/>
                </a:moveTo>
                <a:cubicBezTo>
                  <a:pt x="697465" y="0"/>
                  <a:pt x="898630" y="201165"/>
                  <a:pt x="898630" y="449315"/>
                </a:cubicBezTo>
                <a:cubicBezTo>
                  <a:pt x="898630" y="697465"/>
                  <a:pt x="697465" y="898630"/>
                  <a:pt x="449315" y="898630"/>
                </a:cubicBezTo>
                <a:lnTo>
                  <a:pt x="449315" y="449315"/>
                </a:lnTo>
                <a:lnTo>
                  <a:pt x="449315" y="0"/>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175" tIns="156585" rIns="156585"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sp>
        <p:nvSpPr>
          <p:cNvPr id="85" name="Freeform 84"/>
          <p:cNvSpPr/>
          <p:nvPr/>
        </p:nvSpPr>
        <p:spPr>
          <a:xfrm>
            <a:off x="1455909" y="4676593"/>
            <a:ext cx="898630" cy="898630"/>
          </a:xfrm>
          <a:custGeom>
            <a:avLst/>
            <a:gdLst>
              <a:gd name="connsiteX0" fmla="*/ 449315 w 898630"/>
              <a:gd name="connsiteY0" fmla="*/ 898630 h 898630"/>
              <a:gd name="connsiteX1" fmla="*/ 0 w 898630"/>
              <a:gd name="connsiteY1" fmla="*/ 449315 h 898630"/>
              <a:gd name="connsiteX2" fmla="*/ 449315 w 898630"/>
              <a:gd name="connsiteY2" fmla="*/ 0 h 898630"/>
              <a:gd name="connsiteX3" fmla="*/ 449315 w 898630"/>
              <a:gd name="connsiteY3" fmla="*/ 449315 h 898630"/>
              <a:gd name="connsiteX4" fmla="*/ 449315 w 898630"/>
              <a:gd name="connsiteY4" fmla="*/ 89863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898630"/>
                </a:moveTo>
                <a:cubicBezTo>
                  <a:pt x="201165" y="898630"/>
                  <a:pt x="0" y="697465"/>
                  <a:pt x="0" y="449315"/>
                </a:cubicBezTo>
                <a:cubicBezTo>
                  <a:pt x="0" y="201165"/>
                  <a:pt x="201165" y="0"/>
                  <a:pt x="449315" y="0"/>
                </a:cubicBezTo>
                <a:lnTo>
                  <a:pt x="449315" y="449315"/>
                </a:lnTo>
                <a:lnTo>
                  <a:pt x="449315" y="898630"/>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236" tIns="156585" rIns="477524"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graphicFrame>
        <p:nvGraphicFramePr>
          <p:cNvPr id="46" name="Diagram 45"/>
          <p:cNvGraphicFramePr/>
          <p:nvPr>
            <p:extLst>
              <p:ext uri="{D42A27DB-BD31-4B8C-83A1-F6EECF244321}">
                <p14:modId xmlns:p14="http://schemas.microsoft.com/office/powerpoint/2010/main" val="3752185395"/>
              </p:ext>
            </p:extLst>
          </p:nvPr>
        </p:nvGraphicFramePr>
        <p:xfrm>
          <a:off x="-59249" y="4637102"/>
          <a:ext cx="1191483" cy="10052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1" name="Chart 60">
            <a:extLst>
              <a:ext uri="{FF2B5EF4-FFF2-40B4-BE49-F238E27FC236}">
                <a16:creationId xmlns:a16="http://schemas.microsoft.com/office/drawing/2014/main" id="{41F0003B-AF5D-442F-81B5-34FDE810A4CC}"/>
              </a:ext>
            </a:extLst>
          </p:cNvPr>
          <p:cNvGraphicFramePr>
            <a:graphicFrameLocks/>
          </p:cNvGraphicFramePr>
          <p:nvPr>
            <p:extLst/>
          </p:nvPr>
        </p:nvGraphicFramePr>
        <p:xfrm>
          <a:off x="7183125" y="3389332"/>
          <a:ext cx="4762500" cy="3112770"/>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63" name="Chart 62">
            <a:extLst>
              <a:ext uri="{FF2B5EF4-FFF2-40B4-BE49-F238E27FC236}">
                <a16:creationId xmlns:a16="http://schemas.microsoft.com/office/drawing/2014/main" id="{FC088C1A-26F8-432E-839F-5C30F97E0841}"/>
              </a:ext>
            </a:extLst>
          </p:cNvPr>
          <p:cNvGraphicFramePr>
            <a:graphicFrameLocks/>
          </p:cNvGraphicFramePr>
          <p:nvPr>
            <p:extLst/>
          </p:nvPr>
        </p:nvGraphicFramePr>
        <p:xfrm>
          <a:off x="5015551" y="3670618"/>
          <a:ext cx="4572000" cy="274320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64">
            <a:extLst>
              <a:ext uri="{FF2B5EF4-FFF2-40B4-BE49-F238E27FC236}">
                <a16:creationId xmlns:a16="http://schemas.microsoft.com/office/drawing/2014/main" id="{093C0380-6707-4DBF-9D22-853F580A82D9}"/>
              </a:ext>
            </a:extLst>
          </p:cNvPr>
          <p:cNvGraphicFramePr>
            <a:graphicFrameLocks/>
          </p:cNvGraphicFramePr>
          <p:nvPr>
            <p:extLst>
              <p:ext uri="{D42A27DB-BD31-4B8C-83A1-F6EECF244321}">
                <p14:modId xmlns:p14="http://schemas.microsoft.com/office/powerpoint/2010/main" val="2030615537"/>
              </p:ext>
            </p:extLst>
          </p:nvPr>
        </p:nvGraphicFramePr>
        <p:xfrm>
          <a:off x="2355210" y="4426884"/>
          <a:ext cx="2788920" cy="1798320"/>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67" name="Chart 66">
            <a:extLst>
              <a:ext uri="{FF2B5EF4-FFF2-40B4-BE49-F238E27FC236}">
                <a16:creationId xmlns:a16="http://schemas.microsoft.com/office/drawing/2014/main" id="{0B6BAB9F-CE54-4D11-8C26-81AA34CE2FEE}"/>
              </a:ext>
            </a:extLst>
          </p:cNvPr>
          <p:cNvGraphicFramePr>
            <a:graphicFrameLocks/>
          </p:cNvGraphicFramePr>
          <p:nvPr>
            <p:extLst/>
          </p:nvPr>
        </p:nvGraphicFramePr>
        <p:xfrm>
          <a:off x="3597022" y="4170918"/>
          <a:ext cx="3723573" cy="2108032"/>
        </p:xfrm>
        <a:graphic>
          <a:graphicData uri="http://schemas.openxmlformats.org/drawingml/2006/chart">
            <c:chart xmlns:c="http://schemas.openxmlformats.org/drawingml/2006/chart" xmlns:r="http://schemas.openxmlformats.org/officeDocument/2006/relationships" r:id="rId23"/>
          </a:graphicData>
        </a:graphic>
      </p:graphicFrame>
      <p:sp>
        <p:nvSpPr>
          <p:cNvPr id="69" name="Line Callout 2 (Border and Accent Bar) 68"/>
          <p:cNvSpPr/>
          <p:nvPr/>
        </p:nvSpPr>
        <p:spPr>
          <a:xfrm>
            <a:off x="10607675" y="1021038"/>
            <a:ext cx="1503261" cy="733222"/>
          </a:xfrm>
          <a:prstGeom prst="accentBorderCallout2">
            <a:avLst>
              <a:gd name="adj1" fmla="val 18750"/>
              <a:gd name="adj2" fmla="val -8333"/>
              <a:gd name="adj3" fmla="val 18750"/>
              <a:gd name="adj4" fmla="val -16667"/>
              <a:gd name="adj5" fmla="val 35551"/>
              <a:gd name="adj6" fmla="val -47440"/>
            </a:avLst>
          </a:prstGeom>
          <a:solidFill>
            <a:schemeClr val="accent5">
              <a:lumMod val="7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Value of the startup</a:t>
            </a:r>
            <a:endParaRPr lang="en-IN" sz="2000" dirty="0"/>
          </a:p>
        </p:txBody>
      </p:sp>
      <p:sp>
        <p:nvSpPr>
          <p:cNvPr id="72" name="Plaque 71"/>
          <p:cNvSpPr/>
          <p:nvPr/>
        </p:nvSpPr>
        <p:spPr>
          <a:xfrm>
            <a:off x="117501" y="2339680"/>
            <a:ext cx="1014733"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Idea </a:t>
            </a:r>
            <a:r>
              <a:rPr lang="en-US" sz="1800" dirty="0" smtClean="0"/>
              <a:t>stage</a:t>
            </a:r>
            <a:endParaRPr lang="en-IN" sz="1800" dirty="0"/>
          </a:p>
        </p:txBody>
      </p:sp>
      <p:sp>
        <p:nvSpPr>
          <p:cNvPr id="73" name="Plaque 72"/>
          <p:cNvSpPr/>
          <p:nvPr/>
        </p:nvSpPr>
        <p:spPr>
          <a:xfrm>
            <a:off x="1209432" y="217315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Cofounder stage</a:t>
            </a:r>
            <a:endParaRPr lang="en-IN" sz="1800" dirty="0"/>
          </a:p>
        </p:txBody>
      </p:sp>
      <p:sp>
        <p:nvSpPr>
          <p:cNvPr id="74" name="Plaque 73"/>
          <p:cNvSpPr/>
          <p:nvPr/>
        </p:nvSpPr>
        <p:spPr>
          <a:xfrm>
            <a:off x="3027655" y="158942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Friends &amp; Family</a:t>
            </a:r>
            <a:endParaRPr lang="en-IN" sz="1800" dirty="0"/>
          </a:p>
        </p:txBody>
      </p:sp>
      <p:sp>
        <p:nvSpPr>
          <p:cNvPr id="75" name="Plaque 74"/>
          <p:cNvSpPr/>
          <p:nvPr/>
        </p:nvSpPr>
        <p:spPr>
          <a:xfrm>
            <a:off x="4731729" y="985074"/>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Angel round</a:t>
            </a:r>
            <a:endParaRPr lang="en-IN" sz="1800" dirty="0"/>
          </a:p>
        </p:txBody>
      </p:sp>
      <p:sp>
        <p:nvSpPr>
          <p:cNvPr id="76" name="Plaque 75"/>
          <p:cNvSpPr/>
          <p:nvPr/>
        </p:nvSpPr>
        <p:spPr>
          <a:xfrm>
            <a:off x="6373496" y="577775"/>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Series-A round</a:t>
            </a:r>
            <a:endParaRPr lang="en-IN" sz="1800" dirty="0"/>
          </a:p>
        </p:txBody>
      </p:sp>
      <p:sp>
        <p:nvSpPr>
          <p:cNvPr id="77" name="Plaque 76"/>
          <p:cNvSpPr/>
          <p:nvPr/>
        </p:nvSpPr>
        <p:spPr>
          <a:xfrm>
            <a:off x="8353992" y="392773"/>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Public issue</a:t>
            </a:r>
            <a:endParaRPr lang="en-IN" sz="1800" dirty="0"/>
          </a:p>
        </p:txBody>
      </p:sp>
      <p:cxnSp>
        <p:nvCxnSpPr>
          <p:cNvPr id="79" name="Straight Connector 78"/>
          <p:cNvCxnSpPr/>
          <p:nvPr/>
        </p:nvCxnSpPr>
        <p:spPr>
          <a:xfrm flipV="1">
            <a:off x="33361" y="4416895"/>
            <a:ext cx="6225617" cy="110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4084" y="4530088"/>
            <a:ext cx="6274056" cy="136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70006" y="1822381"/>
            <a:ext cx="2035184" cy="551360"/>
            <a:chOff x="5181178" y="1802656"/>
            <a:chExt cx="3863984" cy="1072421"/>
          </a:xfrm>
        </p:grpSpPr>
        <p:pic>
          <p:nvPicPr>
            <p:cNvPr id="87" name="Picture 86"/>
            <p:cNvPicPr>
              <a:picLocks noChangeAspect="1"/>
            </p:cNvPicPr>
            <p:nvPr/>
          </p:nvPicPr>
          <p:blipFill rotWithShape="1">
            <a:blip r:embed="rId24">
              <a:duotone>
                <a:schemeClr val="accent1">
                  <a:shade val="45000"/>
                  <a:satMod val="135000"/>
                </a:schemeClr>
                <a:prstClr val="white"/>
              </a:duotone>
            </a:blip>
            <a:srcRect l="41671" t="24734" r="40977" b="33823"/>
            <a:stretch/>
          </p:blipFill>
          <p:spPr>
            <a:xfrm>
              <a:off x="5181178" y="1808476"/>
              <a:ext cx="466531" cy="1063691"/>
            </a:xfrm>
            <a:prstGeom prst="rect">
              <a:avLst/>
            </a:prstGeom>
          </p:spPr>
        </p:pic>
        <p:pic>
          <p:nvPicPr>
            <p:cNvPr id="88" name="Picture 87"/>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5561045" y="1802656"/>
              <a:ext cx="466531" cy="1063691"/>
            </a:xfrm>
            <a:prstGeom prst="rect">
              <a:avLst/>
            </a:prstGeom>
          </p:spPr>
        </p:pic>
        <p:pic>
          <p:nvPicPr>
            <p:cNvPr id="89" name="Picture 88"/>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5940912" y="1802656"/>
              <a:ext cx="466531" cy="1063691"/>
            </a:xfrm>
            <a:prstGeom prst="rect">
              <a:avLst/>
            </a:prstGeom>
          </p:spPr>
        </p:pic>
        <p:pic>
          <p:nvPicPr>
            <p:cNvPr id="90" name="Picture 89"/>
            <p:cNvPicPr>
              <a:picLocks noChangeAspect="1"/>
            </p:cNvPicPr>
            <p:nvPr/>
          </p:nvPicPr>
          <p:blipFill rotWithShape="1">
            <a:blip r:embed="rId24">
              <a:duotone>
                <a:schemeClr val="accent2">
                  <a:shade val="45000"/>
                  <a:satMod val="135000"/>
                </a:schemeClr>
                <a:prstClr val="white"/>
              </a:duotone>
            </a:blip>
            <a:srcRect l="41671" t="24734" r="40977" b="33823"/>
            <a:stretch/>
          </p:blipFill>
          <p:spPr>
            <a:xfrm>
              <a:off x="6299429" y="1811386"/>
              <a:ext cx="466531" cy="1063691"/>
            </a:xfrm>
            <a:prstGeom prst="rect">
              <a:avLst/>
            </a:prstGeom>
          </p:spPr>
        </p:pic>
        <p:pic>
          <p:nvPicPr>
            <p:cNvPr id="91" name="Picture 90"/>
            <p:cNvPicPr>
              <a:picLocks noChangeAspect="1"/>
            </p:cNvPicPr>
            <p:nvPr/>
          </p:nvPicPr>
          <p:blipFill rotWithShape="1">
            <a:blip r:embed="rId24">
              <a:duotone>
                <a:prstClr val="black"/>
                <a:srgbClr val="FF0000">
                  <a:tint val="45000"/>
                  <a:satMod val="400000"/>
                </a:srgbClr>
              </a:duotone>
            </a:blip>
            <a:srcRect l="41671" t="24734" r="40977" b="33823"/>
            <a:stretch/>
          </p:blipFill>
          <p:spPr>
            <a:xfrm>
              <a:off x="6679296" y="1805566"/>
              <a:ext cx="466531" cy="1063691"/>
            </a:xfrm>
            <a:prstGeom prst="rect">
              <a:avLst/>
            </a:prstGeom>
          </p:spPr>
        </p:pic>
        <p:pic>
          <p:nvPicPr>
            <p:cNvPr id="92" name="Picture 91"/>
            <p:cNvPicPr>
              <a:picLocks noChangeAspect="1"/>
            </p:cNvPicPr>
            <p:nvPr/>
          </p:nvPicPr>
          <p:blipFill rotWithShape="1">
            <a:blip r:embed="rId24">
              <a:duotone>
                <a:schemeClr val="bg2">
                  <a:shade val="45000"/>
                  <a:satMod val="135000"/>
                </a:schemeClr>
                <a:prstClr val="white"/>
              </a:duotone>
            </a:blip>
            <a:srcRect l="41671" t="24734" r="40977" b="33823"/>
            <a:stretch/>
          </p:blipFill>
          <p:spPr>
            <a:xfrm>
              <a:off x="7059163" y="1805566"/>
              <a:ext cx="466531" cy="1063691"/>
            </a:xfrm>
            <a:prstGeom prst="rect">
              <a:avLst/>
            </a:prstGeom>
          </p:spPr>
        </p:pic>
        <p:pic>
          <p:nvPicPr>
            <p:cNvPr id="93" name="Picture 92"/>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7439030" y="1811386"/>
              <a:ext cx="466531" cy="1063691"/>
            </a:xfrm>
            <a:prstGeom prst="rect">
              <a:avLst/>
            </a:prstGeom>
          </p:spPr>
        </p:pic>
        <p:pic>
          <p:nvPicPr>
            <p:cNvPr id="94" name="Picture 93"/>
            <p:cNvPicPr>
              <a:picLocks noChangeAspect="1"/>
            </p:cNvPicPr>
            <p:nvPr/>
          </p:nvPicPr>
          <p:blipFill rotWithShape="1">
            <a:blip r:embed="rId24">
              <a:duotone>
                <a:prstClr val="black"/>
                <a:schemeClr val="accent5">
                  <a:tint val="45000"/>
                  <a:satMod val="400000"/>
                </a:schemeClr>
              </a:duotone>
            </a:blip>
            <a:srcRect l="41671" t="24734" r="40977" b="33823"/>
            <a:stretch/>
          </p:blipFill>
          <p:spPr>
            <a:xfrm>
              <a:off x="7818897" y="1811386"/>
              <a:ext cx="466531" cy="1063691"/>
            </a:xfrm>
            <a:prstGeom prst="rect">
              <a:avLst/>
            </a:prstGeom>
          </p:spPr>
        </p:pic>
        <p:pic>
          <p:nvPicPr>
            <p:cNvPr id="95" name="Picture 94"/>
            <p:cNvPicPr>
              <a:picLocks noChangeAspect="1"/>
            </p:cNvPicPr>
            <p:nvPr/>
          </p:nvPicPr>
          <p:blipFill rotWithShape="1">
            <a:blip r:embed="rId24">
              <a:duotone>
                <a:schemeClr val="accent3">
                  <a:shade val="45000"/>
                  <a:satMod val="135000"/>
                </a:schemeClr>
                <a:prstClr val="white"/>
              </a:duotone>
            </a:blip>
            <a:srcRect l="41671" t="24734" r="40977" b="33823"/>
            <a:stretch/>
          </p:blipFill>
          <p:spPr>
            <a:xfrm>
              <a:off x="8198764" y="1802656"/>
              <a:ext cx="466531" cy="1063691"/>
            </a:xfrm>
            <a:prstGeom prst="rect">
              <a:avLst/>
            </a:prstGeom>
          </p:spPr>
        </p:pic>
        <p:pic>
          <p:nvPicPr>
            <p:cNvPr id="96" name="Picture 95"/>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8578631" y="1802656"/>
              <a:ext cx="466531" cy="1063691"/>
            </a:xfrm>
            <a:prstGeom prst="rect">
              <a:avLst/>
            </a:prstGeom>
          </p:spPr>
        </p:pic>
      </p:grpSp>
      <p:sp>
        <p:nvSpPr>
          <p:cNvPr id="97" name="16-Point Star 96"/>
          <p:cNvSpPr/>
          <p:nvPr/>
        </p:nvSpPr>
        <p:spPr>
          <a:xfrm>
            <a:off x="-274659" y="795009"/>
            <a:ext cx="4107694" cy="1139867"/>
          </a:xfrm>
          <a:prstGeom prst="star16">
            <a:avLst/>
          </a:prstGeom>
          <a:scene3d>
            <a:camera prst="orthographicFront"/>
            <a:lightRig rig="threePt" dir="t"/>
          </a:scene3d>
          <a:sp3d extrusionH="6350">
            <a:bevelT/>
            <a:bevelB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p:cNvSpPr txBox="1"/>
          <p:nvPr/>
        </p:nvSpPr>
        <p:spPr>
          <a:xfrm>
            <a:off x="229696" y="1023224"/>
            <a:ext cx="3078395" cy="646331"/>
          </a:xfrm>
          <a:prstGeom prst="rect">
            <a:avLst/>
          </a:prstGeom>
          <a:noFill/>
          <a:scene3d>
            <a:camera prst="orthographicFront"/>
            <a:lightRig rig="threePt" dir="t"/>
          </a:scene3d>
          <a:sp3d extrusionH="6350">
            <a:bevelT/>
            <a:bevelB w="6350"/>
          </a:sp3d>
        </p:spPr>
        <p:txBody>
          <a:bodyPr wrap="square" rtlCol="0">
            <a:spAutoFit/>
          </a:bodyPr>
          <a:lstStyle/>
          <a:p>
            <a:pPr algn="ctr"/>
            <a:r>
              <a:rPr lang="en-US" sz="1800" dirty="0" smtClean="0"/>
              <a:t>All icons </a:t>
            </a:r>
            <a:r>
              <a:rPr lang="en-US" sz="1800" dirty="0"/>
              <a:t>are from: https://www.flaticon.com</a:t>
            </a:r>
            <a:endParaRPr lang="en-IN" sz="1800" dirty="0"/>
          </a:p>
        </p:txBody>
      </p:sp>
      <p:sp>
        <p:nvSpPr>
          <p:cNvPr id="3" name="Rounded Rectangle 2"/>
          <p:cNvSpPr/>
          <p:nvPr/>
        </p:nvSpPr>
        <p:spPr>
          <a:xfrm>
            <a:off x="4578356" y="429737"/>
            <a:ext cx="6217742" cy="5776734"/>
          </a:xfrm>
          <a:prstGeom prst="roundRect">
            <a:avLst>
              <a:gd name="adj" fmla="val 4682"/>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64" name="Rounded Rectangle 63"/>
          <p:cNvSpPr/>
          <p:nvPr/>
        </p:nvSpPr>
        <p:spPr>
          <a:xfrm>
            <a:off x="-146225" y="1869614"/>
            <a:ext cx="4662860" cy="4095221"/>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67"/>
          <p:cNvSpPr/>
          <p:nvPr/>
        </p:nvSpPr>
        <p:spPr>
          <a:xfrm>
            <a:off x="0" y="680935"/>
            <a:ext cx="10116767" cy="3647874"/>
          </a:xfrm>
          <a:custGeom>
            <a:avLst/>
            <a:gdLst>
              <a:gd name="connsiteX0" fmla="*/ 0 w 10262681"/>
              <a:gd name="connsiteY0" fmla="*/ 3365771 h 3365771"/>
              <a:gd name="connsiteX1" fmla="*/ 2996119 w 10262681"/>
              <a:gd name="connsiteY1" fmla="*/ 3180945 h 3365771"/>
              <a:gd name="connsiteX2" fmla="*/ 6274340 w 10262681"/>
              <a:gd name="connsiteY2" fmla="*/ 2441643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9659566 w 10262681"/>
              <a:gd name="connsiteY4" fmla="*/ 593388 h 3365771"/>
              <a:gd name="connsiteX5" fmla="*/ 10262681 w 10262681"/>
              <a:gd name="connsiteY5" fmla="*/ 0 h 3365771"/>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767" h="3647874">
                <a:moveTo>
                  <a:pt x="0" y="3647874"/>
                </a:moveTo>
                <a:cubicBezTo>
                  <a:pt x="975198" y="3632471"/>
                  <a:pt x="1940668" y="3583023"/>
                  <a:pt x="2996119" y="3463048"/>
                </a:cubicBezTo>
                <a:cubicBezTo>
                  <a:pt x="4051570" y="3343074"/>
                  <a:pt x="5350212" y="3224720"/>
                  <a:pt x="6332706" y="2928027"/>
                </a:cubicBezTo>
                <a:cubicBezTo>
                  <a:pt x="7315200" y="2631334"/>
                  <a:pt x="8380379" y="2080099"/>
                  <a:pt x="8891081" y="1682887"/>
                </a:cubicBezTo>
                <a:cubicBezTo>
                  <a:pt x="9401783" y="1285675"/>
                  <a:pt x="9484468" y="1175427"/>
                  <a:pt x="9688749" y="894946"/>
                </a:cubicBezTo>
                <a:cubicBezTo>
                  <a:pt x="9893030" y="614465"/>
                  <a:pt x="10092448" y="168613"/>
                  <a:pt x="10116767" y="0"/>
                </a:cubicBezTo>
              </a:path>
            </a:pathLst>
          </a:custGeom>
          <a:noFill/>
          <a:ln w="66675" cmpd="dbl">
            <a:solidFill>
              <a:srgbClr val="FFC000"/>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2130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3.7037E-6 L 0.15299 -0.00024 " pathEditMode="relative" rAng="0" ptsTypes="AA">
                                      <p:cBhvr>
                                        <p:cTn id="6" dur="2000" fill="hold"/>
                                        <p:tgtEl>
                                          <p:spTgt spid="3"/>
                                        </p:tgtEl>
                                        <p:attrNameLst>
                                          <p:attrName>ppt_x</p:attrName>
                                          <p:attrName>ppt_y</p:attrName>
                                        </p:attrNameLst>
                                      </p:cBhvr>
                                      <p:rCtr x="7643" y="-23"/>
                                    </p:animMotion>
                                  </p:childTnLst>
                                </p:cTn>
                              </p:par>
                              <p:par>
                                <p:cTn id="7" presetID="2" presetClass="entr" presetSubtype="8"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fill="hold"/>
                                        <p:tgtEl>
                                          <p:spTgt spid="64"/>
                                        </p:tgtEl>
                                        <p:attrNameLst>
                                          <p:attrName>ppt_x</p:attrName>
                                        </p:attrNameLst>
                                      </p:cBhvr>
                                      <p:tavLst>
                                        <p:tav tm="0">
                                          <p:val>
                                            <p:strVal val="0-#ppt_w/2"/>
                                          </p:val>
                                        </p:tav>
                                        <p:tav tm="100000">
                                          <p:val>
                                            <p:strVal val="#ppt_x"/>
                                          </p:val>
                                        </p:tav>
                                      </p:tavLst>
                                    </p:anim>
                                    <p:anim calcmode="lin" valueType="num">
                                      <p:cBhvr additive="base">
                                        <p:cTn id="10"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27"/>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anim calcmode="lin" valueType="num">
                                      <p:cBhvr>
                                        <p:cTn id="20" dur="1000" fill="hold"/>
                                        <p:tgtEl>
                                          <p:spTgt spid="68"/>
                                        </p:tgtEl>
                                        <p:attrNameLst>
                                          <p:attrName>ppt_x</p:attrName>
                                        </p:attrNameLst>
                                      </p:cBhvr>
                                      <p:tavLst>
                                        <p:tav tm="0">
                                          <p:val>
                                            <p:strVal val="#ppt_x"/>
                                          </p:val>
                                        </p:tav>
                                        <p:tav tm="100000">
                                          <p:val>
                                            <p:strVal val="#ppt_x"/>
                                          </p:val>
                                        </p:tav>
                                      </p:tavLst>
                                    </p:anim>
                                    <p:anim calcmode="lin" valueType="num">
                                      <p:cBhvr>
                                        <p:cTn id="21"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repeatCount="3000" fill="hold" grpId="1" nodeType="clickEffect">
                                  <p:stCondLst>
                                    <p:cond delay="0"/>
                                  </p:stCondLst>
                                  <p:childTnLst>
                                    <p:anim calcmode="discrete" valueType="str">
                                      <p:cBhvr>
                                        <p:cTn id="25"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4" grpId="0" animBg="1"/>
      <p:bldP spid="68" grpId="0" animBg="1"/>
      <p:bldP spid="6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75" y="448470"/>
            <a:ext cx="10515600" cy="410024"/>
          </a:xfrm>
          <a:scene3d>
            <a:camera prst="orthographicFront"/>
            <a:lightRig rig="threePt" dir="t">
              <a:rot lat="0" lon="0" rev="1800000"/>
            </a:lightRig>
          </a:scene3d>
          <a:sp3d extrusionH="25400" contourW="12700">
            <a:bevelT w="12700" prst="coolSlant"/>
            <a:bevelB w="12700"/>
          </a:sp3d>
        </p:spPr>
        <p:txBody>
          <a:bodyPr/>
          <a:lstStyle/>
          <a:p>
            <a:r>
              <a:rPr lang="en-IN" dirty="0"/>
              <a:t>Progress &amp; Valuation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1" y="2832338"/>
            <a:ext cx="848581" cy="8485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790" y="1361929"/>
            <a:ext cx="626686" cy="62668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395" y="3018730"/>
            <a:ext cx="518749" cy="51874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343" y="2821029"/>
            <a:ext cx="705118" cy="7051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3497" y="1999129"/>
            <a:ext cx="648047" cy="6480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970" y="2895107"/>
            <a:ext cx="798302" cy="79830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501" y="2581550"/>
            <a:ext cx="807782" cy="80778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656" y="2172586"/>
            <a:ext cx="385314" cy="38531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1" y="3535879"/>
            <a:ext cx="1062793" cy="1062793"/>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2604" y="3616583"/>
            <a:ext cx="793910" cy="79391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3796" y="3124969"/>
            <a:ext cx="1568281" cy="156828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2689" y="3037855"/>
            <a:ext cx="1322994" cy="1322994"/>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7419" y="2405781"/>
            <a:ext cx="1967102" cy="1967102"/>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98" y="1782163"/>
            <a:ext cx="636515" cy="63651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362" y="2156670"/>
            <a:ext cx="826462" cy="826462"/>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88" y="2470284"/>
            <a:ext cx="512848" cy="512848"/>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1448" y="2075798"/>
            <a:ext cx="2361662" cy="2361662"/>
          </a:xfrm>
          <a:prstGeom prst="rect">
            <a:avLst/>
          </a:prstGeom>
        </p:spPr>
      </p:pic>
      <p:sp>
        <p:nvSpPr>
          <p:cNvPr id="30" name="TextBox 29"/>
          <p:cNvSpPr txBox="1"/>
          <p:nvPr/>
        </p:nvSpPr>
        <p:spPr>
          <a:xfrm>
            <a:off x="8731918" y="2949515"/>
            <a:ext cx="885217" cy="523220"/>
          </a:xfrm>
          <a:prstGeom prst="rect">
            <a:avLst/>
          </a:prstGeom>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b="1" dirty="0" smtClean="0"/>
              <a:t>IPO</a:t>
            </a:r>
            <a:endParaRPr lang="en-IN" sz="2800" b="1" dirty="0"/>
          </a:p>
        </p:txBody>
      </p:sp>
      <p:sp>
        <p:nvSpPr>
          <p:cNvPr id="31" name="Double Bracket 30"/>
          <p:cNvSpPr/>
          <p:nvPr/>
        </p:nvSpPr>
        <p:spPr>
          <a:xfrm>
            <a:off x="-32445" y="3266636"/>
            <a:ext cx="1137876" cy="1133896"/>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Double Bracket 31"/>
          <p:cNvSpPr/>
          <p:nvPr/>
        </p:nvSpPr>
        <p:spPr>
          <a:xfrm>
            <a:off x="1396627" y="2827226"/>
            <a:ext cx="1137876" cy="157330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Double Bracket 32"/>
          <p:cNvSpPr/>
          <p:nvPr/>
        </p:nvSpPr>
        <p:spPr>
          <a:xfrm>
            <a:off x="3107224" y="2277118"/>
            <a:ext cx="1439285" cy="239123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Double Bracket 33"/>
          <p:cNvSpPr/>
          <p:nvPr/>
        </p:nvSpPr>
        <p:spPr>
          <a:xfrm>
            <a:off x="4819693" y="1521110"/>
            <a:ext cx="1439285" cy="2851931"/>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Double Bracket 34"/>
          <p:cNvSpPr/>
          <p:nvPr/>
        </p:nvSpPr>
        <p:spPr>
          <a:xfrm>
            <a:off x="6298140" y="975687"/>
            <a:ext cx="1833542" cy="341337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6" name="Double Bracket 35"/>
          <p:cNvSpPr/>
          <p:nvPr/>
        </p:nvSpPr>
        <p:spPr>
          <a:xfrm>
            <a:off x="8273355" y="429737"/>
            <a:ext cx="1990301" cy="4056119"/>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729" y="961431"/>
            <a:ext cx="489100" cy="48910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3758" y="1241443"/>
            <a:ext cx="549187" cy="54918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990" y="1301973"/>
            <a:ext cx="473196" cy="473196"/>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405" y="1468552"/>
            <a:ext cx="284134" cy="284134"/>
          </a:xfrm>
          <a:prstGeom prst="rect">
            <a:avLst/>
          </a:prstGeom>
        </p:spPr>
      </p:pic>
      <p:sp>
        <p:nvSpPr>
          <p:cNvPr id="43" name="Rectangle 42"/>
          <p:cNvSpPr/>
          <p:nvPr/>
        </p:nvSpPr>
        <p:spPr>
          <a:xfrm>
            <a:off x="-87551" y="4389061"/>
            <a:ext cx="10916914" cy="193591"/>
          </a:xfrm>
          <a:prstGeom prst="rect">
            <a:avLst/>
          </a:prstGeom>
          <a:blipFill>
            <a:blip r:embed="rId14"/>
            <a:tile tx="0" ty="0" sx="100000" sy="100000" flip="none" algn="tl"/>
          </a:blipFill>
          <a:ln>
            <a:solidFill>
              <a:srgbClr val="C1C0C5"/>
            </a:solidFill>
          </a:ln>
          <a:scene3d>
            <a:camera prst="orthographicFront">
              <a:rot lat="0" lon="600002" rev="0"/>
            </a:camera>
            <a:lightRig rig="threePt" dir="t"/>
          </a:scene3d>
          <a:sp3d>
            <a:bevel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83"/>
          <p:cNvSpPr/>
          <p:nvPr/>
        </p:nvSpPr>
        <p:spPr>
          <a:xfrm>
            <a:off x="1477305" y="4676593"/>
            <a:ext cx="898630" cy="898630"/>
          </a:xfrm>
          <a:custGeom>
            <a:avLst/>
            <a:gdLst>
              <a:gd name="connsiteX0" fmla="*/ 449315 w 898630"/>
              <a:gd name="connsiteY0" fmla="*/ 0 h 898630"/>
              <a:gd name="connsiteX1" fmla="*/ 898630 w 898630"/>
              <a:gd name="connsiteY1" fmla="*/ 449315 h 898630"/>
              <a:gd name="connsiteX2" fmla="*/ 449315 w 898630"/>
              <a:gd name="connsiteY2" fmla="*/ 898630 h 898630"/>
              <a:gd name="connsiteX3" fmla="*/ 449315 w 898630"/>
              <a:gd name="connsiteY3" fmla="*/ 449315 h 898630"/>
              <a:gd name="connsiteX4" fmla="*/ 449315 w 898630"/>
              <a:gd name="connsiteY4" fmla="*/ 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0"/>
                </a:moveTo>
                <a:cubicBezTo>
                  <a:pt x="697465" y="0"/>
                  <a:pt x="898630" y="201165"/>
                  <a:pt x="898630" y="449315"/>
                </a:cubicBezTo>
                <a:cubicBezTo>
                  <a:pt x="898630" y="697465"/>
                  <a:pt x="697465" y="898630"/>
                  <a:pt x="449315" y="898630"/>
                </a:cubicBezTo>
                <a:lnTo>
                  <a:pt x="449315" y="449315"/>
                </a:lnTo>
                <a:lnTo>
                  <a:pt x="449315" y="0"/>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175" tIns="156585" rIns="156585"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sp>
        <p:nvSpPr>
          <p:cNvPr id="85" name="Freeform 84"/>
          <p:cNvSpPr/>
          <p:nvPr/>
        </p:nvSpPr>
        <p:spPr>
          <a:xfrm>
            <a:off x="1455909" y="4676593"/>
            <a:ext cx="898630" cy="898630"/>
          </a:xfrm>
          <a:custGeom>
            <a:avLst/>
            <a:gdLst>
              <a:gd name="connsiteX0" fmla="*/ 449315 w 898630"/>
              <a:gd name="connsiteY0" fmla="*/ 898630 h 898630"/>
              <a:gd name="connsiteX1" fmla="*/ 0 w 898630"/>
              <a:gd name="connsiteY1" fmla="*/ 449315 h 898630"/>
              <a:gd name="connsiteX2" fmla="*/ 449315 w 898630"/>
              <a:gd name="connsiteY2" fmla="*/ 0 h 898630"/>
              <a:gd name="connsiteX3" fmla="*/ 449315 w 898630"/>
              <a:gd name="connsiteY3" fmla="*/ 449315 h 898630"/>
              <a:gd name="connsiteX4" fmla="*/ 449315 w 898630"/>
              <a:gd name="connsiteY4" fmla="*/ 89863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898630"/>
                </a:moveTo>
                <a:cubicBezTo>
                  <a:pt x="201165" y="898630"/>
                  <a:pt x="0" y="697465"/>
                  <a:pt x="0" y="449315"/>
                </a:cubicBezTo>
                <a:cubicBezTo>
                  <a:pt x="0" y="201165"/>
                  <a:pt x="201165" y="0"/>
                  <a:pt x="449315" y="0"/>
                </a:cubicBezTo>
                <a:lnTo>
                  <a:pt x="449315" y="449315"/>
                </a:lnTo>
                <a:lnTo>
                  <a:pt x="449315" y="898630"/>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236" tIns="156585" rIns="477524"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graphicFrame>
        <p:nvGraphicFramePr>
          <p:cNvPr id="46" name="Diagram 45"/>
          <p:cNvGraphicFramePr/>
          <p:nvPr>
            <p:extLst>
              <p:ext uri="{D42A27DB-BD31-4B8C-83A1-F6EECF244321}">
                <p14:modId xmlns:p14="http://schemas.microsoft.com/office/powerpoint/2010/main" val="3752185395"/>
              </p:ext>
            </p:extLst>
          </p:nvPr>
        </p:nvGraphicFramePr>
        <p:xfrm>
          <a:off x="-59249" y="4637102"/>
          <a:ext cx="1191483" cy="10052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1" name="Chart 60">
            <a:extLst>
              <a:ext uri="{FF2B5EF4-FFF2-40B4-BE49-F238E27FC236}">
                <a16:creationId xmlns:a16="http://schemas.microsoft.com/office/drawing/2014/main" id="{41F0003B-AF5D-442F-81B5-34FDE810A4CC}"/>
              </a:ext>
            </a:extLst>
          </p:cNvPr>
          <p:cNvGraphicFramePr>
            <a:graphicFrameLocks/>
          </p:cNvGraphicFramePr>
          <p:nvPr>
            <p:extLst/>
          </p:nvPr>
        </p:nvGraphicFramePr>
        <p:xfrm>
          <a:off x="7183125" y="3389332"/>
          <a:ext cx="4762500" cy="3112770"/>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63" name="Chart 62">
            <a:extLst>
              <a:ext uri="{FF2B5EF4-FFF2-40B4-BE49-F238E27FC236}">
                <a16:creationId xmlns:a16="http://schemas.microsoft.com/office/drawing/2014/main" id="{FC088C1A-26F8-432E-839F-5C30F97E0841}"/>
              </a:ext>
            </a:extLst>
          </p:cNvPr>
          <p:cNvGraphicFramePr>
            <a:graphicFrameLocks/>
          </p:cNvGraphicFramePr>
          <p:nvPr>
            <p:extLst/>
          </p:nvPr>
        </p:nvGraphicFramePr>
        <p:xfrm>
          <a:off x="5015551" y="3670618"/>
          <a:ext cx="4572000" cy="274320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64">
            <a:extLst>
              <a:ext uri="{FF2B5EF4-FFF2-40B4-BE49-F238E27FC236}">
                <a16:creationId xmlns:a16="http://schemas.microsoft.com/office/drawing/2014/main" id="{093C0380-6707-4DBF-9D22-853F580A82D9}"/>
              </a:ext>
            </a:extLst>
          </p:cNvPr>
          <p:cNvGraphicFramePr>
            <a:graphicFrameLocks/>
          </p:cNvGraphicFramePr>
          <p:nvPr>
            <p:extLst>
              <p:ext uri="{D42A27DB-BD31-4B8C-83A1-F6EECF244321}">
                <p14:modId xmlns:p14="http://schemas.microsoft.com/office/powerpoint/2010/main" val="2030615537"/>
              </p:ext>
            </p:extLst>
          </p:nvPr>
        </p:nvGraphicFramePr>
        <p:xfrm>
          <a:off x="2355210" y="4426884"/>
          <a:ext cx="2788920" cy="1798320"/>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67" name="Chart 66">
            <a:extLst>
              <a:ext uri="{FF2B5EF4-FFF2-40B4-BE49-F238E27FC236}">
                <a16:creationId xmlns:a16="http://schemas.microsoft.com/office/drawing/2014/main" id="{0B6BAB9F-CE54-4D11-8C26-81AA34CE2FEE}"/>
              </a:ext>
            </a:extLst>
          </p:cNvPr>
          <p:cNvGraphicFramePr>
            <a:graphicFrameLocks/>
          </p:cNvGraphicFramePr>
          <p:nvPr>
            <p:extLst/>
          </p:nvPr>
        </p:nvGraphicFramePr>
        <p:xfrm>
          <a:off x="3597022" y="4170918"/>
          <a:ext cx="3723573" cy="2108032"/>
        </p:xfrm>
        <a:graphic>
          <a:graphicData uri="http://schemas.openxmlformats.org/drawingml/2006/chart">
            <c:chart xmlns:c="http://schemas.openxmlformats.org/drawingml/2006/chart" xmlns:r="http://schemas.openxmlformats.org/officeDocument/2006/relationships" r:id="rId23"/>
          </a:graphicData>
        </a:graphic>
      </p:graphicFrame>
      <p:sp>
        <p:nvSpPr>
          <p:cNvPr id="69" name="Line Callout 2 (Border and Accent Bar) 68"/>
          <p:cNvSpPr/>
          <p:nvPr/>
        </p:nvSpPr>
        <p:spPr>
          <a:xfrm>
            <a:off x="10607675" y="1021038"/>
            <a:ext cx="1503261" cy="733222"/>
          </a:xfrm>
          <a:prstGeom prst="accentBorderCallout2">
            <a:avLst>
              <a:gd name="adj1" fmla="val 18750"/>
              <a:gd name="adj2" fmla="val -8333"/>
              <a:gd name="adj3" fmla="val 18750"/>
              <a:gd name="adj4" fmla="val -16667"/>
              <a:gd name="adj5" fmla="val 35551"/>
              <a:gd name="adj6" fmla="val -47440"/>
            </a:avLst>
          </a:prstGeom>
          <a:solidFill>
            <a:schemeClr val="accent5">
              <a:lumMod val="7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Value of the startup</a:t>
            </a:r>
            <a:endParaRPr lang="en-IN" sz="2000" dirty="0"/>
          </a:p>
        </p:txBody>
      </p:sp>
      <p:sp>
        <p:nvSpPr>
          <p:cNvPr id="72" name="Plaque 71"/>
          <p:cNvSpPr/>
          <p:nvPr/>
        </p:nvSpPr>
        <p:spPr>
          <a:xfrm>
            <a:off x="117501" y="2339680"/>
            <a:ext cx="1014733"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Idea </a:t>
            </a:r>
            <a:r>
              <a:rPr lang="en-US" sz="1800" dirty="0" smtClean="0"/>
              <a:t>stage</a:t>
            </a:r>
            <a:endParaRPr lang="en-IN" sz="1800" dirty="0"/>
          </a:p>
        </p:txBody>
      </p:sp>
      <p:sp>
        <p:nvSpPr>
          <p:cNvPr id="73" name="Plaque 72"/>
          <p:cNvSpPr/>
          <p:nvPr/>
        </p:nvSpPr>
        <p:spPr>
          <a:xfrm>
            <a:off x="1209432" y="217315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Cofounder stage</a:t>
            </a:r>
            <a:endParaRPr lang="en-IN" sz="1800" dirty="0"/>
          </a:p>
        </p:txBody>
      </p:sp>
      <p:sp>
        <p:nvSpPr>
          <p:cNvPr id="74" name="Plaque 73"/>
          <p:cNvSpPr/>
          <p:nvPr/>
        </p:nvSpPr>
        <p:spPr>
          <a:xfrm>
            <a:off x="3027655" y="158942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Friends &amp; Family</a:t>
            </a:r>
            <a:endParaRPr lang="en-IN" sz="1800" dirty="0"/>
          </a:p>
        </p:txBody>
      </p:sp>
      <p:sp>
        <p:nvSpPr>
          <p:cNvPr id="75" name="Plaque 74"/>
          <p:cNvSpPr/>
          <p:nvPr/>
        </p:nvSpPr>
        <p:spPr>
          <a:xfrm>
            <a:off x="4731729" y="985074"/>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Angel round</a:t>
            </a:r>
            <a:endParaRPr lang="en-IN" sz="1800" dirty="0"/>
          </a:p>
        </p:txBody>
      </p:sp>
      <p:sp>
        <p:nvSpPr>
          <p:cNvPr id="76" name="Plaque 75"/>
          <p:cNvSpPr/>
          <p:nvPr/>
        </p:nvSpPr>
        <p:spPr>
          <a:xfrm>
            <a:off x="6373496" y="577775"/>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Series-A round</a:t>
            </a:r>
            <a:endParaRPr lang="en-IN" sz="1800" dirty="0"/>
          </a:p>
        </p:txBody>
      </p:sp>
      <p:sp>
        <p:nvSpPr>
          <p:cNvPr id="77" name="Plaque 76"/>
          <p:cNvSpPr/>
          <p:nvPr/>
        </p:nvSpPr>
        <p:spPr>
          <a:xfrm>
            <a:off x="8353992" y="392773"/>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Public issue</a:t>
            </a:r>
            <a:endParaRPr lang="en-IN" sz="1800" dirty="0"/>
          </a:p>
        </p:txBody>
      </p:sp>
      <p:cxnSp>
        <p:nvCxnSpPr>
          <p:cNvPr id="79" name="Straight Connector 78"/>
          <p:cNvCxnSpPr/>
          <p:nvPr/>
        </p:nvCxnSpPr>
        <p:spPr>
          <a:xfrm flipV="1">
            <a:off x="33361" y="4416895"/>
            <a:ext cx="6225617" cy="110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4084" y="4530088"/>
            <a:ext cx="6274056" cy="136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70006" y="1822381"/>
            <a:ext cx="2035184" cy="551360"/>
            <a:chOff x="5181178" y="1802656"/>
            <a:chExt cx="3863984" cy="1072421"/>
          </a:xfrm>
        </p:grpSpPr>
        <p:pic>
          <p:nvPicPr>
            <p:cNvPr id="87" name="Picture 86"/>
            <p:cNvPicPr>
              <a:picLocks noChangeAspect="1"/>
            </p:cNvPicPr>
            <p:nvPr/>
          </p:nvPicPr>
          <p:blipFill rotWithShape="1">
            <a:blip r:embed="rId24">
              <a:duotone>
                <a:schemeClr val="accent1">
                  <a:shade val="45000"/>
                  <a:satMod val="135000"/>
                </a:schemeClr>
                <a:prstClr val="white"/>
              </a:duotone>
            </a:blip>
            <a:srcRect l="41671" t="24734" r="40977" b="33823"/>
            <a:stretch/>
          </p:blipFill>
          <p:spPr>
            <a:xfrm>
              <a:off x="5181178" y="1808476"/>
              <a:ext cx="466531" cy="1063691"/>
            </a:xfrm>
            <a:prstGeom prst="rect">
              <a:avLst/>
            </a:prstGeom>
          </p:spPr>
        </p:pic>
        <p:pic>
          <p:nvPicPr>
            <p:cNvPr id="88" name="Picture 87"/>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5561045" y="1802656"/>
              <a:ext cx="466531" cy="1063691"/>
            </a:xfrm>
            <a:prstGeom prst="rect">
              <a:avLst/>
            </a:prstGeom>
          </p:spPr>
        </p:pic>
        <p:pic>
          <p:nvPicPr>
            <p:cNvPr id="89" name="Picture 88"/>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5940912" y="1802656"/>
              <a:ext cx="466531" cy="1063691"/>
            </a:xfrm>
            <a:prstGeom prst="rect">
              <a:avLst/>
            </a:prstGeom>
          </p:spPr>
        </p:pic>
        <p:pic>
          <p:nvPicPr>
            <p:cNvPr id="90" name="Picture 89"/>
            <p:cNvPicPr>
              <a:picLocks noChangeAspect="1"/>
            </p:cNvPicPr>
            <p:nvPr/>
          </p:nvPicPr>
          <p:blipFill rotWithShape="1">
            <a:blip r:embed="rId24">
              <a:duotone>
                <a:schemeClr val="accent2">
                  <a:shade val="45000"/>
                  <a:satMod val="135000"/>
                </a:schemeClr>
                <a:prstClr val="white"/>
              </a:duotone>
            </a:blip>
            <a:srcRect l="41671" t="24734" r="40977" b="33823"/>
            <a:stretch/>
          </p:blipFill>
          <p:spPr>
            <a:xfrm>
              <a:off x="6299429" y="1811386"/>
              <a:ext cx="466531" cy="1063691"/>
            </a:xfrm>
            <a:prstGeom prst="rect">
              <a:avLst/>
            </a:prstGeom>
          </p:spPr>
        </p:pic>
        <p:pic>
          <p:nvPicPr>
            <p:cNvPr id="91" name="Picture 90"/>
            <p:cNvPicPr>
              <a:picLocks noChangeAspect="1"/>
            </p:cNvPicPr>
            <p:nvPr/>
          </p:nvPicPr>
          <p:blipFill rotWithShape="1">
            <a:blip r:embed="rId24">
              <a:duotone>
                <a:prstClr val="black"/>
                <a:srgbClr val="FF0000">
                  <a:tint val="45000"/>
                  <a:satMod val="400000"/>
                </a:srgbClr>
              </a:duotone>
            </a:blip>
            <a:srcRect l="41671" t="24734" r="40977" b="33823"/>
            <a:stretch/>
          </p:blipFill>
          <p:spPr>
            <a:xfrm>
              <a:off x="6679296" y="1805566"/>
              <a:ext cx="466531" cy="1063691"/>
            </a:xfrm>
            <a:prstGeom prst="rect">
              <a:avLst/>
            </a:prstGeom>
          </p:spPr>
        </p:pic>
        <p:pic>
          <p:nvPicPr>
            <p:cNvPr id="92" name="Picture 91"/>
            <p:cNvPicPr>
              <a:picLocks noChangeAspect="1"/>
            </p:cNvPicPr>
            <p:nvPr/>
          </p:nvPicPr>
          <p:blipFill rotWithShape="1">
            <a:blip r:embed="rId24">
              <a:duotone>
                <a:schemeClr val="bg2">
                  <a:shade val="45000"/>
                  <a:satMod val="135000"/>
                </a:schemeClr>
                <a:prstClr val="white"/>
              </a:duotone>
            </a:blip>
            <a:srcRect l="41671" t="24734" r="40977" b="33823"/>
            <a:stretch/>
          </p:blipFill>
          <p:spPr>
            <a:xfrm>
              <a:off x="7059163" y="1805566"/>
              <a:ext cx="466531" cy="1063691"/>
            </a:xfrm>
            <a:prstGeom prst="rect">
              <a:avLst/>
            </a:prstGeom>
          </p:spPr>
        </p:pic>
        <p:pic>
          <p:nvPicPr>
            <p:cNvPr id="93" name="Picture 92"/>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7439030" y="1811386"/>
              <a:ext cx="466531" cy="1063691"/>
            </a:xfrm>
            <a:prstGeom prst="rect">
              <a:avLst/>
            </a:prstGeom>
          </p:spPr>
        </p:pic>
        <p:pic>
          <p:nvPicPr>
            <p:cNvPr id="94" name="Picture 93"/>
            <p:cNvPicPr>
              <a:picLocks noChangeAspect="1"/>
            </p:cNvPicPr>
            <p:nvPr/>
          </p:nvPicPr>
          <p:blipFill rotWithShape="1">
            <a:blip r:embed="rId24">
              <a:duotone>
                <a:prstClr val="black"/>
                <a:schemeClr val="accent5">
                  <a:tint val="45000"/>
                  <a:satMod val="400000"/>
                </a:schemeClr>
              </a:duotone>
            </a:blip>
            <a:srcRect l="41671" t="24734" r="40977" b="33823"/>
            <a:stretch/>
          </p:blipFill>
          <p:spPr>
            <a:xfrm>
              <a:off x="7818897" y="1811386"/>
              <a:ext cx="466531" cy="1063691"/>
            </a:xfrm>
            <a:prstGeom prst="rect">
              <a:avLst/>
            </a:prstGeom>
          </p:spPr>
        </p:pic>
        <p:pic>
          <p:nvPicPr>
            <p:cNvPr id="95" name="Picture 94"/>
            <p:cNvPicPr>
              <a:picLocks noChangeAspect="1"/>
            </p:cNvPicPr>
            <p:nvPr/>
          </p:nvPicPr>
          <p:blipFill rotWithShape="1">
            <a:blip r:embed="rId24">
              <a:duotone>
                <a:schemeClr val="accent3">
                  <a:shade val="45000"/>
                  <a:satMod val="135000"/>
                </a:schemeClr>
                <a:prstClr val="white"/>
              </a:duotone>
            </a:blip>
            <a:srcRect l="41671" t="24734" r="40977" b="33823"/>
            <a:stretch/>
          </p:blipFill>
          <p:spPr>
            <a:xfrm>
              <a:off x="8198764" y="1802656"/>
              <a:ext cx="466531" cy="1063691"/>
            </a:xfrm>
            <a:prstGeom prst="rect">
              <a:avLst/>
            </a:prstGeom>
          </p:spPr>
        </p:pic>
        <p:pic>
          <p:nvPicPr>
            <p:cNvPr id="96" name="Picture 95"/>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8578631" y="1802656"/>
              <a:ext cx="466531" cy="1063691"/>
            </a:xfrm>
            <a:prstGeom prst="rect">
              <a:avLst/>
            </a:prstGeom>
          </p:spPr>
        </p:pic>
      </p:grpSp>
      <p:sp>
        <p:nvSpPr>
          <p:cNvPr id="97" name="16-Point Star 96"/>
          <p:cNvSpPr/>
          <p:nvPr/>
        </p:nvSpPr>
        <p:spPr>
          <a:xfrm>
            <a:off x="-274659" y="795009"/>
            <a:ext cx="4107694" cy="1139867"/>
          </a:xfrm>
          <a:prstGeom prst="star16">
            <a:avLst/>
          </a:prstGeom>
          <a:scene3d>
            <a:camera prst="orthographicFront"/>
            <a:lightRig rig="threePt" dir="t"/>
          </a:scene3d>
          <a:sp3d extrusionH="6350">
            <a:bevelT/>
            <a:bevelB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p:cNvSpPr txBox="1"/>
          <p:nvPr/>
        </p:nvSpPr>
        <p:spPr>
          <a:xfrm>
            <a:off x="229696" y="1023224"/>
            <a:ext cx="3078395" cy="646331"/>
          </a:xfrm>
          <a:prstGeom prst="rect">
            <a:avLst/>
          </a:prstGeom>
          <a:noFill/>
          <a:scene3d>
            <a:camera prst="orthographicFront"/>
            <a:lightRig rig="threePt" dir="t"/>
          </a:scene3d>
          <a:sp3d extrusionH="6350">
            <a:bevelT/>
            <a:bevelB w="6350"/>
          </a:sp3d>
        </p:spPr>
        <p:txBody>
          <a:bodyPr wrap="square" rtlCol="0">
            <a:spAutoFit/>
          </a:bodyPr>
          <a:lstStyle/>
          <a:p>
            <a:pPr algn="ctr"/>
            <a:r>
              <a:rPr lang="en-US" sz="1800" dirty="0" smtClean="0"/>
              <a:t>All icons </a:t>
            </a:r>
            <a:r>
              <a:rPr lang="en-US" sz="1800" dirty="0"/>
              <a:t>are from: https://www.flaticon.com</a:t>
            </a:r>
            <a:endParaRPr lang="en-IN" sz="1800" dirty="0"/>
          </a:p>
        </p:txBody>
      </p:sp>
      <p:sp>
        <p:nvSpPr>
          <p:cNvPr id="3" name="Rounded Rectangle 2"/>
          <p:cNvSpPr/>
          <p:nvPr/>
        </p:nvSpPr>
        <p:spPr>
          <a:xfrm>
            <a:off x="6254798" y="405891"/>
            <a:ext cx="6217742" cy="5776734"/>
          </a:xfrm>
          <a:prstGeom prst="roundRect">
            <a:avLst>
              <a:gd name="adj" fmla="val 4682"/>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64" name="Rounded Rectangle 63"/>
          <p:cNvSpPr/>
          <p:nvPr/>
        </p:nvSpPr>
        <p:spPr>
          <a:xfrm>
            <a:off x="-146225" y="912240"/>
            <a:ext cx="6440460" cy="5167284"/>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67"/>
          <p:cNvSpPr/>
          <p:nvPr/>
        </p:nvSpPr>
        <p:spPr>
          <a:xfrm>
            <a:off x="0" y="680935"/>
            <a:ext cx="10116767" cy="3647874"/>
          </a:xfrm>
          <a:custGeom>
            <a:avLst/>
            <a:gdLst>
              <a:gd name="connsiteX0" fmla="*/ 0 w 10262681"/>
              <a:gd name="connsiteY0" fmla="*/ 3365771 h 3365771"/>
              <a:gd name="connsiteX1" fmla="*/ 2996119 w 10262681"/>
              <a:gd name="connsiteY1" fmla="*/ 3180945 h 3365771"/>
              <a:gd name="connsiteX2" fmla="*/ 6274340 w 10262681"/>
              <a:gd name="connsiteY2" fmla="*/ 2441643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9659566 w 10262681"/>
              <a:gd name="connsiteY4" fmla="*/ 593388 h 3365771"/>
              <a:gd name="connsiteX5" fmla="*/ 10262681 w 10262681"/>
              <a:gd name="connsiteY5" fmla="*/ 0 h 3365771"/>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767" h="3647874">
                <a:moveTo>
                  <a:pt x="0" y="3647874"/>
                </a:moveTo>
                <a:cubicBezTo>
                  <a:pt x="975198" y="3632471"/>
                  <a:pt x="1940668" y="3583023"/>
                  <a:pt x="2996119" y="3463048"/>
                </a:cubicBezTo>
                <a:cubicBezTo>
                  <a:pt x="4051570" y="3343074"/>
                  <a:pt x="5350212" y="3224720"/>
                  <a:pt x="6332706" y="2928027"/>
                </a:cubicBezTo>
                <a:cubicBezTo>
                  <a:pt x="7315200" y="2631334"/>
                  <a:pt x="8380379" y="2080099"/>
                  <a:pt x="8891081" y="1682887"/>
                </a:cubicBezTo>
                <a:cubicBezTo>
                  <a:pt x="9401783" y="1285675"/>
                  <a:pt x="9484468" y="1175427"/>
                  <a:pt x="9688749" y="894946"/>
                </a:cubicBezTo>
                <a:cubicBezTo>
                  <a:pt x="9893030" y="614465"/>
                  <a:pt x="10092448" y="168613"/>
                  <a:pt x="10116767" y="0"/>
                </a:cubicBezTo>
              </a:path>
            </a:pathLst>
          </a:custGeom>
          <a:noFill/>
          <a:ln w="66675" cmpd="dbl">
            <a:solidFill>
              <a:srgbClr val="FFC000"/>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4469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25E-6 -4.07407E-6 L 0.15299 -0.00023 " pathEditMode="relative" rAng="0" ptsTypes="AA">
                                      <p:cBhvr>
                                        <p:cTn id="6" dur="2000" fill="hold"/>
                                        <p:tgtEl>
                                          <p:spTgt spid="3"/>
                                        </p:tgtEl>
                                        <p:attrNameLst>
                                          <p:attrName>ppt_x</p:attrName>
                                          <p:attrName>ppt_y</p:attrName>
                                        </p:attrNameLst>
                                      </p:cBhvr>
                                      <p:rCtr x="7643" y="-23"/>
                                    </p:animMotion>
                                  </p:childTnLst>
                                </p:cTn>
                              </p:par>
                              <p:par>
                                <p:cTn id="7" presetID="2" presetClass="entr" presetSubtype="8"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fill="hold"/>
                                        <p:tgtEl>
                                          <p:spTgt spid="64"/>
                                        </p:tgtEl>
                                        <p:attrNameLst>
                                          <p:attrName>ppt_x</p:attrName>
                                        </p:attrNameLst>
                                      </p:cBhvr>
                                      <p:tavLst>
                                        <p:tav tm="0">
                                          <p:val>
                                            <p:strVal val="0-#ppt_w/2"/>
                                          </p:val>
                                        </p:tav>
                                        <p:tav tm="100000">
                                          <p:val>
                                            <p:strVal val="#ppt_x"/>
                                          </p:val>
                                        </p:tav>
                                      </p:tavLst>
                                    </p:anim>
                                    <p:anim calcmode="lin" valueType="num">
                                      <p:cBhvr additive="base">
                                        <p:cTn id="10"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p:cTn id="15" dur="2000" fill="hold"/>
                                        <p:tgtEl>
                                          <p:spTgt spid="13"/>
                                        </p:tgtEl>
                                        <p:attrNameLst>
                                          <p:attrName>ppt_w</p:attrName>
                                        </p:attrNameLst>
                                      </p:cBhvr>
                                      <p:tavLst>
                                        <p:tav tm="0">
                                          <p:val>
                                            <p:fltVal val="0"/>
                                          </p:val>
                                        </p:tav>
                                        <p:tav tm="100000">
                                          <p:val>
                                            <p:strVal val="#ppt_w"/>
                                          </p:val>
                                        </p:tav>
                                      </p:tavLst>
                                    </p:anim>
                                    <p:anim calcmode="lin" valueType="num">
                                      <p:cBhvr>
                                        <p:cTn id="16" dur="2000" fill="hold"/>
                                        <p:tgtEl>
                                          <p:spTgt spid="13"/>
                                        </p:tgtEl>
                                        <p:attrNameLst>
                                          <p:attrName>ppt_h</p:attrName>
                                        </p:attrNameLst>
                                      </p:cBhvr>
                                      <p:tavLst>
                                        <p:tav tm="0">
                                          <p:val>
                                            <p:fltVal val="0"/>
                                          </p:val>
                                        </p:tav>
                                        <p:tav tm="100000">
                                          <p:val>
                                            <p:strVal val="#ppt_h"/>
                                          </p:val>
                                        </p:tav>
                                      </p:tavLst>
                                    </p:anim>
                                    <p:animEffect transition="in" filter="fade">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1000"/>
                                        <p:tgtEl>
                                          <p:spTgt spid="68"/>
                                        </p:tgtEl>
                                      </p:cBhvr>
                                    </p:animEffect>
                                    <p:anim calcmode="lin" valueType="num">
                                      <p:cBhvr>
                                        <p:cTn id="23" dur="1000" fill="hold"/>
                                        <p:tgtEl>
                                          <p:spTgt spid="68"/>
                                        </p:tgtEl>
                                        <p:attrNameLst>
                                          <p:attrName>ppt_x</p:attrName>
                                        </p:attrNameLst>
                                      </p:cBhvr>
                                      <p:tavLst>
                                        <p:tav tm="0">
                                          <p:val>
                                            <p:strVal val="#ppt_x"/>
                                          </p:val>
                                        </p:tav>
                                        <p:tav tm="100000">
                                          <p:val>
                                            <p:strVal val="#ppt_x"/>
                                          </p:val>
                                        </p:tav>
                                      </p:tavLst>
                                    </p:anim>
                                    <p:anim calcmode="lin" valueType="num">
                                      <p:cBhvr>
                                        <p:cTn id="2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1" nodeType="clickEffect">
                                  <p:stCondLst>
                                    <p:cond delay="0"/>
                                  </p:stCondLst>
                                  <p:childTnLst>
                                    <p:anim calcmode="discrete" valueType="str">
                                      <p:cBhvr>
                                        <p:cTn id="28"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4" grpId="0" animBg="1"/>
      <p:bldP spid="68" grpId="0" animBg="1"/>
      <p:bldP spid="6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75" y="448470"/>
            <a:ext cx="10515600" cy="410024"/>
          </a:xfrm>
          <a:scene3d>
            <a:camera prst="orthographicFront"/>
            <a:lightRig rig="threePt" dir="t">
              <a:rot lat="0" lon="0" rev="1800000"/>
            </a:lightRig>
          </a:scene3d>
          <a:sp3d extrusionH="25400" contourW="12700">
            <a:bevelT w="12700" prst="coolSlant"/>
            <a:bevelB w="12700"/>
          </a:sp3d>
        </p:spPr>
        <p:txBody>
          <a:bodyPr/>
          <a:lstStyle/>
          <a:p>
            <a:r>
              <a:rPr lang="en-IN" dirty="0"/>
              <a:t>Progress &amp; Valuation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1" y="2832338"/>
            <a:ext cx="848581" cy="8485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790" y="1361929"/>
            <a:ext cx="626686" cy="62668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395" y="3018730"/>
            <a:ext cx="518749" cy="51874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343" y="2821029"/>
            <a:ext cx="705118" cy="7051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3497" y="1999129"/>
            <a:ext cx="648047" cy="6480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970" y="2895107"/>
            <a:ext cx="798302" cy="79830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501" y="2581550"/>
            <a:ext cx="807782" cy="80778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656" y="2172586"/>
            <a:ext cx="385314" cy="38531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1" y="3535879"/>
            <a:ext cx="1062793" cy="1062793"/>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2604" y="3616583"/>
            <a:ext cx="793910" cy="79391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3796" y="3124969"/>
            <a:ext cx="1568281" cy="156828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2689" y="3037855"/>
            <a:ext cx="1322994" cy="1322994"/>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7419" y="2405781"/>
            <a:ext cx="1967102" cy="1967102"/>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98" y="1782163"/>
            <a:ext cx="636515" cy="63651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362" y="2156670"/>
            <a:ext cx="826462" cy="826462"/>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88" y="2470284"/>
            <a:ext cx="512848" cy="512848"/>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1448" y="2075798"/>
            <a:ext cx="2361662" cy="2361662"/>
          </a:xfrm>
          <a:prstGeom prst="rect">
            <a:avLst/>
          </a:prstGeom>
        </p:spPr>
      </p:pic>
      <p:sp>
        <p:nvSpPr>
          <p:cNvPr id="30" name="TextBox 29"/>
          <p:cNvSpPr txBox="1"/>
          <p:nvPr/>
        </p:nvSpPr>
        <p:spPr>
          <a:xfrm>
            <a:off x="8731918" y="2949515"/>
            <a:ext cx="885217" cy="523220"/>
          </a:xfrm>
          <a:prstGeom prst="rect">
            <a:avLst/>
          </a:prstGeom>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b="1" dirty="0" smtClean="0"/>
              <a:t>IPO</a:t>
            </a:r>
            <a:endParaRPr lang="en-IN" sz="2800" b="1" dirty="0"/>
          </a:p>
        </p:txBody>
      </p:sp>
      <p:sp>
        <p:nvSpPr>
          <p:cNvPr id="31" name="Double Bracket 30"/>
          <p:cNvSpPr/>
          <p:nvPr/>
        </p:nvSpPr>
        <p:spPr>
          <a:xfrm>
            <a:off x="-32445" y="3266636"/>
            <a:ext cx="1137876" cy="1133896"/>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Double Bracket 31"/>
          <p:cNvSpPr/>
          <p:nvPr/>
        </p:nvSpPr>
        <p:spPr>
          <a:xfrm>
            <a:off x="1396627" y="2827226"/>
            <a:ext cx="1137876" cy="157330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Double Bracket 32"/>
          <p:cNvSpPr/>
          <p:nvPr/>
        </p:nvSpPr>
        <p:spPr>
          <a:xfrm>
            <a:off x="3107224" y="2277118"/>
            <a:ext cx="1439285" cy="239123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Double Bracket 33"/>
          <p:cNvSpPr/>
          <p:nvPr/>
        </p:nvSpPr>
        <p:spPr>
          <a:xfrm>
            <a:off x="4819693" y="1521110"/>
            <a:ext cx="1439285" cy="2851931"/>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Double Bracket 34"/>
          <p:cNvSpPr/>
          <p:nvPr/>
        </p:nvSpPr>
        <p:spPr>
          <a:xfrm>
            <a:off x="6298140" y="975687"/>
            <a:ext cx="1833542" cy="341337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6" name="Double Bracket 35"/>
          <p:cNvSpPr/>
          <p:nvPr/>
        </p:nvSpPr>
        <p:spPr>
          <a:xfrm>
            <a:off x="8273355" y="429737"/>
            <a:ext cx="1990301" cy="4056119"/>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729" y="961431"/>
            <a:ext cx="489100" cy="48910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3758" y="1241443"/>
            <a:ext cx="549187" cy="54918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990" y="1301973"/>
            <a:ext cx="473196" cy="473196"/>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405" y="1468552"/>
            <a:ext cx="284134" cy="284134"/>
          </a:xfrm>
          <a:prstGeom prst="rect">
            <a:avLst/>
          </a:prstGeom>
        </p:spPr>
      </p:pic>
      <p:sp>
        <p:nvSpPr>
          <p:cNvPr id="43" name="Rectangle 42"/>
          <p:cNvSpPr/>
          <p:nvPr/>
        </p:nvSpPr>
        <p:spPr>
          <a:xfrm>
            <a:off x="-87551" y="4389061"/>
            <a:ext cx="10916914" cy="193591"/>
          </a:xfrm>
          <a:prstGeom prst="rect">
            <a:avLst/>
          </a:prstGeom>
          <a:blipFill>
            <a:blip r:embed="rId14"/>
            <a:tile tx="0" ty="0" sx="100000" sy="100000" flip="none" algn="tl"/>
          </a:blipFill>
          <a:ln>
            <a:solidFill>
              <a:srgbClr val="C1C0C5"/>
            </a:solidFill>
          </a:ln>
          <a:scene3d>
            <a:camera prst="orthographicFront">
              <a:rot lat="0" lon="600002" rev="0"/>
            </a:camera>
            <a:lightRig rig="threePt" dir="t"/>
          </a:scene3d>
          <a:sp3d>
            <a:bevel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83"/>
          <p:cNvSpPr/>
          <p:nvPr/>
        </p:nvSpPr>
        <p:spPr>
          <a:xfrm>
            <a:off x="1477305" y="4676593"/>
            <a:ext cx="898630" cy="898630"/>
          </a:xfrm>
          <a:custGeom>
            <a:avLst/>
            <a:gdLst>
              <a:gd name="connsiteX0" fmla="*/ 449315 w 898630"/>
              <a:gd name="connsiteY0" fmla="*/ 0 h 898630"/>
              <a:gd name="connsiteX1" fmla="*/ 898630 w 898630"/>
              <a:gd name="connsiteY1" fmla="*/ 449315 h 898630"/>
              <a:gd name="connsiteX2" fmla="*/ 449315 w 898630"/>
              <a:gd name="connsiteY2" fmla="*/ 898630 h 898630"/>
              <a:gd name="connsiteX3" fmla="*/ 449315 w 898630"/>
              <a:gd name="connsiteY3" fmla="*/ 449315 h 898630"/>
              <a:gd name="connsiteX4" fmla="*/ 449315 w 898630"/>
              <a:gd name="connsiteY4" fmla="*/ 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0"/>
                </a:moveTo>
                <a:cubicBezTo>
                  <a:pt x="697465" y="0"/>
                  <a:pt x="898630" y="201165"/>
                  <a:pt x="898630" y="449315"/>
                </a:cubicBezTo>
                <a:cubicBezTo>
                  <a:pt x="898630" y="697465"/>
                  <a:pt x="697465" y="898630"/>
                  <a:pt x="449315" y="898630"/>
                </a:cubicBezTo>
                <a:lnTo>
                  <a:pt x="449315" y="449315"/>
                </a:lnTo>
                <a:lnTo>
                  <a:pt x="449315" y="0"/>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175" tIns="156585" rIns="156585"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sp>
        <p:nvSpPr>
          <p:cNvPr id="85" name="Freeform 84"/>
          <p:cNvSpPr/>
          <p:nvPr/>
        </p:nvSpPr>
        <p:spPr>
          <a:xfrm>
            <a:off x="1455909" y="4676593"/>
            <a:ext cx="898630" cy="898630"/>
          </a:xfrm>
          <a:custGeom>
            <a:avLst/>
            <a:gdLst>
              <a:gd name="connsiteX0" fmla="*/ 449315 w 898630"/>
              <a:gd name="connsiteY0" fmla="*/ 898630 h 898630"/>
              <a:gd name="connsiteX1" fmla="*/ 0 w 898630"/>
              <a:gd name="connsiteY1" fmla="*/ 449315 h 898630"/>
              <a:gd name="connsiteX2" fmla="*/ 449315 w 898630"/>
              <a:gd name="connsiteY2" fmla="*/ 0 h 898630"/>
              <a:gd name="connsiteX3" fmla="*/ 449315 w 898630"/>
              <a:gd name="connsiteY3" fmla="*/ 449315 h 898630"/>
              <a:gd name="connsiteX4" fmla="*/ 449315 w 898630"/>
              <a:gd name="connsiteY4" fmla="*/ 89863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898630"/>
                </a:moveTo>
                <a:cubicBezTo>
                  <a:pt x="201165" y="898630"/>
                  <a:pt x="0" y="697465"/>
                  <a:pt x="0" y="449315"/>
                </a:cubicBezTo>
                <a:cubicBezTo>
                  <a:pt x="0" y="201165"/>
                  <a:pt x="201165" y="0"/>
                  <a:pt x="449315" y="0"/>
                </a:cubicBezTo>
                <a:lnTo>
                  <a:pt x="449315" y="449315"/>
                </a:lnTo>
                <a:lnTo>
                  <a:pt x="449315" y="898630"/>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236" tIns="156585" rIns="477524"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graphicFrame>
        <p:nvGraphicFramePr>
          <p:cNvPr id="46" name="Diagram 45"/>
          <p:cNvGraphicFramePr/>
          <p:nvPr>
            <p:extLst>
              <p:ext uri="{D42A27DB-BD31-4B8C-83A1-F6EECF244321}">
                <p14:modId xmlns:p14="http://schemas.microsoft.com/office/powerpoint/2010/main" val="3752185395"/>
              </p:ext>
            </p:extLst>
          </p:nvPr>
        </p:nvGraphicFramePr>
        <p:xfrm>
          <a:off x="-59249" y="4637102"/>
          <a:ext cx="1191483" cy="10052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1" name="Chart 60">
            <a:extLst>
              <a:ext uri="{FF2B5EF4-FFF2-40B4-BE49-F238E27FC236}">
                <a16:creationId xmlns:a16="http://schemas.microsoft.com/office/drawing/2014/main" id="{41F0003B-AF5D-442F-81B5-34FDE810A4CC}"/>
              </a:ext>
            </a:extLst>
          </p:cNvPr>
          <p:cNvGraphicFramePr>
            <a:graphicFrameLocks/>
          </p:cNvGraphicFramePr>
          <p:nvPr>
            <p:extLst/>
          </p:nvPr>
        </p:nvGraphicFramePr>
        <p:xfrm>
          <a:off x="7183125" y="3389332"/>
          <a:ext cx="4762500" cy="3112770"/>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63" name="Chart 62">
            <a:extLst>
              <a:ext uri="{FF2B5EF4-FFF2-40B4-BE49-F238E27FC236}">
                <a16:creationId xmlns:a16="http://schemas.microsoft.com/office/drawing/2014/main" id="{FC088C1A-26F8-432E-839F-5C30F97E0841}"/>
              </a:ext>
            </a:extLst>
          </p:cNvPr>
          <p:cNvGraphicFramePr>
            <a:graphicFrameLocks/>
          </p:cNvGraphicFramePr>
          <p:nvPr>
            <p:extLst/>
          </p:nvPr>
        </p:nvGraphicFramePr>
        <p:xfrm>
          <a:off x="5015551" y="3670618"/>
          <a:ext cx="4572000" cy="274320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64">
            <a:extLst>
              <a:ext uri="{FF2B5EF4-FFF2-40B4-BE49-F238E27FC236}">
                <a16:creationId xmlns:a16="http://schemas.microsoft.com/office/drawing/2014/main" id="{093C0380-6707-4DBF-9D22-853F580A82D9}"/>
              </a:ext>
            </a:extLst>
          </p:cNvPr>
          <p:cNvGraphicFramePr>
            <a:graphicFrameLocks/>
          </p:cNvGraphicFramePr>
          <p:nvPr>
            <p:extLst>
              <p:ext uri="{D42A27DB-BD31-4B8C-83A1-F6EECF244321}">
                <p14:modId xmlns:p14="http://schemas.microsoft.com/office/powerpoint/2010/main" val="2030615537"/>
              </p:ext>
            </p:extLst>
          </p:nvPr>
        </p:nvGraphicFramePr>
        <p:xfrm>
          <a:off x="2355210" y="4426884"/>
          <a:ext cx="2788920" cy="1798320"/>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67" name="Chart 66">
            <a:extLst>
              <a:ext uri="{FF2B5EF4-FFF2-40B4-BE49-F238E27FC236}">
                <a16:creationId xmlns:a16="http://schemas.microsoft.com/office/drawing/2014/main" id="{0B6BAB9F-CE54-4D11-8C26-81AA34CE2FEE}"/>
              </a:ext>
            </a:extLst>
          </p:cNvPr>
          <p:cNvGraphicFramePr>
            <a:graphicFrameLocks/>
          </p:cNvGraphicFramePr>
          <p:nvPr>
            <p:extLst/>
          </p:nvPr>
        </p:nvGraphicFramePr>
        <p:xfrm>
          <a:off x="3597022" y="4170918"/>
          <a:ext cx="3723573" cy="2108032"/>
        </p:xfrm>
        <a:graphic>
          <a:graphicData uri="http://schemas.openxmlformats.org/drawingml/2006/chart">
            <c:chart xmlns:c="http://schemas.openxmlformats.org/drawingml/2006/chart" xmlns:r="http://schemas.openxmlformats.org/officeDocument/2006/relationships" r:id="rId23"/>
          </a:graphicData>
        </a:graphic>
      </p:graphicFrame>
      <p:sp>
        <p:nvSpPr>
          <p:cNvPr id="69" name="Line Callout 2 (Border and Accent Bar) 68"/>
          <p:cNvSpPr/>
          <p:nvPr/>
        </p:nvSpPr>
        <p:spPr>
          <a:xfrm>
            <a:off x="10607675" y="1021038"/>
            <a:ext cx="1503261" cy="733222"/>
          </a:xfrm>
          <a:prstGeom prst="accentBorderCallout2">
            <a:avLst>
              <a:gd name="adj1" fmla="val 18750"/>
              <a:gd name="adj2" fmla="val -8333"/>
              <a:gd name="adj3" fmla="val 18750"/>
              <a:gd name="adj4" fmla="val -16667"/>
              <a:gd name="adj5" fmla="val 35551"/>
              <a:gd name="adj6" fmla="val -47440"/>
            </a:avLst>
          </a:prstGeom>
          <a:solidFill>
            <a:schemeClr val="accent5">
              <a:lumMod val="7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Value of the startup</a:t>
            </a:r>
            <a:endParaRPr lang="en-IN" sz="2000" dirty="0"/>
          </a:p>
        </p:txBody>
      </p:sp>
      <p:sp>
        <p:nvSpPr>
          <p:cNvPr id="72" name="Plaque 71"/>
          <p:cNvSpPr/>
          <p:nvPr/>
        </p:nvSpPr>
        <p:spPr>
          <a:xfrm>
            <a:off x="117501" y="2339680"/>
            <a:ext cx="1014733"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Idea </a:t>
            </a:r>
            <a:r>
              <a:rPr lang="en-US" sz="1800" dirty="0" smtClean="0"/>
              <a:t>stage</a:t>
            </a:r>
            <a:endParaRPr lang="en-IN" sz="1800" dirty="0"/>
          </a:p>
        </p:txBody>
      </p:sp>
      <p:sp>
        <p:nvSpPr>
          <p:cNvPr id="73" name="Plaque 72"/>
          <p:cNvSpPr/>
          <p:nvPr/>
        </p:nvSpPr>
        <p:spPr>
          <a:xfrm>
            <a:off x="1209432" y="217315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Cofounder stage</a:t>
            </a:r>
            <a:endParaRPr lang="en-IN" sz="1800" dirty="0"/>
          </a:p>
        </p:txBody>
      </p:sp>
      <p:sp>
        <p:nvSpPr>
          <p:cNvPr id="74" name="Plaque 73"/>
          <p:cNvSpPr/>
          <p:nvPr/>
        </p:nvSpPr>
        <p:spPr>
          <a:xfrm>
            <a:off x="3027655" y="158942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Friends &amp; Family</a:t>
            </a:r>
            <a:endParaRPr lang="en-IN" sz="1800" dirty="0"/>
          </a:p>
        </p:txBody>
      </p:sp>
      <p:sp>
        <p:nvSpPr>
          <p:cNvPr id="75" name="Plaque 74"/>
          <p:cNvSpPr/>
          <p:nvPr/>
        </p:nvSpPr>
        <p:spPr>
          <a:xfrm>
            <a:off x="4731729" y="985074"/>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Angel round</a:t>
            </a:r>
            <a:endParaRPr lang="en-IN" sz="1800" dirty="0"/>
          </a:p>
        </p:txBody>
      </p:sp>
      <p:sp>
        <p:nvSpPr>
          <p:cNvPr id="76" name="Plaque 75"/>
          <p:cNvSpPr/>
          <p:nvPr/>
        </p:nvSpPr>
        <p:spPr>
          <a:xfrm>
            <a:off x="6373496" y="577775"/>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Series-A round</a:t>
            </a:r>
            <a:endParaRPr lang="en-IN" sz="1800" dirty="0"/>
          </a:p>
        </p:txBody>
      </p:sp>
      <p:sp>
        <p:nvSpPr>
          <p:cNvPr id="77" name="Plaque 76"/>
          <p:cNvSpPr/>
          <p:nvPr/>
        </p:nvSpPr>
        <p:spPr>
          <a:xfrm>
            <a:off x="8353992" y="392773"/>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Public issue</a:t>
            </a:r>
            <a:endParaRPr lang="en-IN" sz="1800" dirty="0"/>
          </a:p>
        </p:txBody>
      </p:sp>
      <p:cxnSp>
        <p:nvCxnSpPr>
          <p:cNvPr id="79" name="Straight Connector 78"/>
          <p:cNvCxnSpPr/>
          <p:nvPr/>
        </p:nvCxnSpPr>
        <p:spPr>
          <a:xfrm flipV="1">
            <a:off x="33361" y="4416895"/>
            <a:ext cx="6225617" cy="110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4084" y="4530088"/>
            <a:ext cx="6274056" cy="136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70006" y="1822381"/>
            <a:ext cx="2035184" cy="551360"/>
            <a:chOff x="5181178" y="1802656"/>
            <a:chExt cx="3863984" cy="1072421"/>
          </a:xfrm>
        </p:grpSpPr>
        <p:pic>
          <p:nvPicPr>
            <p:cNvPr id="87" name="Picture 86"/>
            <p:cNvPicPr>
              <a:picLocks noChangeAspect="1"/>
            </p:cNvPicPr>
            <p:nvPr/>
          </p:nvPicPr>
          <p:blipFill rotWithShape="1">
            <a:blip r:embed="rId24">
              <a:duotone>
                <a:schemeClr val="accent1">
                  <a:shade val="45000"/>
                  <a:satMod val="135000"/>
                </a:schemeClr>
                <a:prstClr val="white"/>
              </a:duotone>
            </a:blip>
            <a:srcRect l="41671" t="24734" r="40977" b="33823"/>
            <a:stretch/>
          </p:blipFill>
          <p:spPr>
            <a:xfrm>
              <a:off x="5181178" y="1808476"/>
              <a:ext cx="466531" cy="1063691"/>
            </a:xfrm>
            <a:prstGeom prst="rect">
              <a:avLst/>
            </a:prstGeom>
          </p:spPr>
        </p:pic>
        <p:pic>
          <p:nvPicPr>
            <p:cNvPr id="88" name="Picture 87"/>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5561045" y="1802656"/>
              <a:ext cx="466531" cy="1063691"/>
            </a:xfrm>
            <a:prstGeom prst="rect">
              <a:avLst/>
            </a:prstGeom>
          </p:spPr>
        </p:pic>
        <p:pic>
          <p:nvPicPr>
            <p:cNvPr id="89" name="Picture 88"/>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5940912" y="1802656"/>
              <a:ext cx="466531" cy="1063691"/>
            </a:xfrm>
            <a:prstGeom prst="rect">
              <a:avLst/>
            </a:prstGeom>
          </p:spPr>
        </p:pic>
        <p:pic>
          <p:nvPicPr>
            <p:cNvPr id="90" name="Picture 89"/>
            <p:cNvPicPr>
              <a:picLocks noChangeAspect="1"/>
            </p:cNvPicPr>
            <p:nvPr/>
          </p:nvPicPr>
          <p:blipFill rotWithShape="1">
            <a:blip r:embed="rId24">
              <a:duotone>
                <a:schemeClr val="accent2">
                  <a:shade val="45000"/>
                  <a:satMod val="135000"/>
                </a:schemeClr>
                <a:prstClr val="white"/>
              </a:duotone>
            </a:blip>
            <a:srcRect l="41671" t="24734" r="40977" b="33823"/>
            <a:stretch/>
          </p:blipFill>
          <p:spPr>
            <a:xfrm>
              <a:off x="6299429" y="1811386"/>
              <a:ext cx="466531" cy="1063691"/>
            </a:xfrm>
            <a:prstGeom prst="rect">
              <a:avLst/>
            </a:prstGeom>
          </p:spPr>
        </p:pic>
        <p:pic>
          <p:nvPicPr>
            <p:cNvPr id="91" name="Picture 90"/>
            <p:cNvPicPr>
              <a:picLocks noChangeAspect="1"/>
            </p:cNvPicPr>
            <p:nvPr/>
          </p:nvPicPr>
          <p:blipFill rotWithShape="1">
            <a:blip r:embed="rId24">
              <a:duotone>
                <a:prstClr val="black"/>
                <a:srgbClr val="FF0000">
                  <a:tint val="45000"/>
                  <a:satMod val="400000"/>
                </a:srgbClr>
              </a:duotone>
            </a:blip>
            <a:srcRect l="41671" t="24734" r="40977" b="33823"/>
            <a:stretch/>
          </p:blipFill>
          <p:spPr>
            <a:xfrm>
              <a:off x="6679296" y="1805566"/>
              <a:ext cx="466531" cy="1063691"/>
            </a:xfrm>
            <a:prstGeom prst="rect">
              <a:avLst/>
            </a:prstGeom>
          </p:spPr>
        </p:pic>
        <p:pic>
          <p:nvPicPr>
            <p:cNvPr id="92" name="Picture 91"/>
            <p:cNvPicPr>
              <a:picLocks noChangeAspect="1"/>
            </p:cNvPicPr>
            <p:nvPr/>
          </p:nvPicPr>
          <p:blipFill rotWithShape="1">
            <a:blip r:embed="rId24">
              <a:duotone>
                <a:schemeClr val="bg2">
                  <a:shade val="45000"/>
                  <a:satMod val="135000"/>
                </a:schemeClr>
                <a:prstClr val="white"/>
              </a:duotone>
            </a:blip>
            <a:srcRect l="41671" t="24734" r="40977" b="33823"/>
            <a:stretch/>
          </p:blipFill>
          <p:spPr>
            <a:xfrm>
              <a:off x="7059163" y="1805566"/>
              <a:ext cx="466531" cy="1063691"/>
            </a:xfrm>
            <a:prstGeom prst="rect">
              <a:avLst/>
            </a:prstGeom>
          </p:spPr>
        </p:pic>
        <p:pic>
          <p:nvPicPr>
            <p:cNvPr id="93" name="Picture 92"/>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7439030" y="1811386"/>
              <a:ext cx="466531" cy="1063691"/>
            </a:xfrm>
            <a:prstGeom prst="rect">
              <a:avLst/>
            </a:prstGeom>
          </p:spPr>
        </p:pic>
        <p:pic>
          <p:nvPicPr>
            <p:cNvPr id="94" name="Picture 93"/>
            <p:cNvPicPr>
              <a:picLocks noChangeAspect="1"/>
            </p:cNvPicPr>
            <p:nvPr/>
          </p:nvPicPr>
          <p:blipFill rotWithShape="1">
            <a:blip r:embed="rId24">
              <a:duotone>
                <a:prstClr val="black"/>
                <a:schemeClr val="accent5">
                  <a:tint val="45000"/>
                  <a:satMod val="400000"/>
                </a:schemeClr>
              </a:duotone>
            </a:blip>
            <a:srcRect l="41671" t="24734" r="40977" b="33823"/>
            <a:stretch/>
          </p:blipFill>
          <p:spPr>
            <a:xfrm>
              <a:off x="7818897" y="1811386"/>
              <a:ext cx="466531" cy="1063691"/>
            </a:xfrm>
            <a:prstGeom prst="rect">
              <a:avLst/>
            </a:prstGeom>
          </p:spPr>
        </p:pic>
        <p:pic>
          <p:nvPicPr>
            <p:cNvPr id="95" name="Picture 94"/>
            <p:cNvPicPr>
              <a:picLocks noChangeAspect="1"/>
            </p:cNvPicPr>
            <p:nvPr/>
          </p:nvPicPr>
          <p:blipFill rotWithShape="1">
            <a:blip r:embed="rId24">
              <a:duotone>
                <a:schemeClr val="accent3">
                  <a:shade val="45000"/>
                  <a:satMod val="135000"/>
                </a:schemeClr>
                <a:prstClr val="white"/>
              </a:duotone>
            </a:blip>
            <a:srcRect l="41671" t="24734" r="40977" b="33823"/>
            <a:stretch/>
          </p:blipFill>
          <p:spPr>
            <a:xfrm>
              <a:off x="8198764" y="1802656"/>
              <a:ext cx="466531" cy="1063691"/>
            </a:xfrm>
            <a:prstGeom prst="rect">
              <a:avLst/>
            </a:prstGeom>
          </p:spPr>
        </p:pic>
        <p:pic>
          <p:nvPicPr>
            <p:cNvPr id="96" name="Picture 95"/>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8578631" y="1802656"/>
              <a:ext cx="466531" cy="1063691"/>
            </a:xfrm>
            <a:prstGeom prst="rect">
              <a:avLst/>
            </a:prstGeom>
          </p:spPr>
        </p:pic>
      </p:grpSp>
      <p:sp>
        <p:nvSpPr>
          <p:cNvPr id="97" name="16-Point Star 96"/>
          <p:cNvSpPr/>
          <p:nvPr/>
        </p:nvSpPr>
        <p:spPr>
          <a:xfrm>
            <a:off x="-274659" y="795009"/>
            <a:ext cx="4107694" cy="1139867"/>
          </a:xfrm>
          <a:prstGeom prst="star16">
            <a:avLst/>
          </a:prstGeom>
          <a:scene3d>
            <a:camera prst="orthographicFront"/>
            <a:lightRig rig="threePt" dir="t"/>
          </a:scene3d>
          <a:sp3d extrusionH="6350">
            <a:bevelT/>
            <a:bevelB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p:cNvSpPr txBox="1"/>
          <p:nvPr/>
        </p:nvSpPr>
        <p:spPr>
          <a:xfrm>
            <a:off x="229696" y="1023224"/>
            <a:ext cx="3078395" cy="646331"/>
          </a:xfrm>
          <a:prstGeom prst="rect">
            <a:avLst/>
          </a:prstGeom>
          <a:noFill/>
          <a:scene3d>
            <a:camera prst="orthographicFront"/>
            <a:lightRig rig="threePt" dir="t"/>
          </a:scene3d>
          <a:sp3d extrusionH="6350">
            <a:bevelT/>
            <a:bevelB w="6350"/>
          </a:sp3d>
        </p:spPr>
        <p:txBody>
          <a:bodyPr wrap="square" rtlCol="0">
            <a:spAutoFit/>
          </a:bodyPr>
          <a:lstStyle/>
          <a:p>
            <a:pPr algn="ctr"/>
            <a:r>
              <a:rPr lang="en-US" sz="1800" dirty="0" smtClean="0"/>
              <a:t>All icons </a:t>
            </a:r>
            <a:r>
              <a:rPr lang="en-US" sz="1800" dirty="0"/>
              <a:t>are from: https://www.flaticon.com</a:t>
            </a:r>
            <a:endParaRPr lang="en-IN" sz="1800" dirty="0"/>
          </a:p>
        </p:txBody>
      </p:sp>
      <p:sp>
        <p:nvSpPr>
          <p:cNvPr id="3" name="Rounded Rectangle 2"/>
          <p:cNvSpPr/>
          <p:nvPr/>
        </p:nvSpPr>
        <p:spPr>
          <a:xfrm>
            <a:off x="8270006" y="449166"/>
            <a:ext cx="6217742" cy="5776734"/>
          </a:xfrm>
          <a:prstGeom prst="roundRect">
            <a:avLst>
              <a:gd name="adj" fmla="val 4682"/>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64" name="Rounded Rectangle 63"/>
          <p:cNvSpPr/>
          <p:nvPr/>
        </p:nvSpPr>
        <p:spPr>
          <a:xfrm>
            <a:off x="-1680519" y="448470"/>
            <a:ext cx="9926331" cy="5778127"/>
          </a:xfrm>
          <a:prstGeom prst="round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Freeform 67"/>
          <p:cNvSpPr/>
          <p:nvPr/>
        </p:nvSpPr>
        <p:spPr>
          <a:xfrm>
            <a:off x="0" y="680935"/>
            <a:ext cx="10116767" cy="3647874"/>
          </a:xfrm>
          <a:custGeom>
            <a:avLst/>
            <a:gdLst>
              <a:gd name="connsiteX0" fmla="*/ 0 w 10262681"/>
              <a:gd name="connsiteY0" fmla="*/ 3365771 h 3365771"/>
              <a:gd name="connsiteX1" fmla="*/ 2996119 w 10262681"/>
              <a:gd name="connsiteY1" fmla="*/ 3180945 h 3365771"/>
              <a:gd name="connsiteX2" fmla="*/ 6274340 w 10262681"/>
              <a:gd name="connsiteY2" fmla="*/ 2441643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9659566 w 10262681"/>
              <a:gd name="connsiteY4" fmla="*/ 593388 h 3365771"/>
              <a:gd name="connsiteX5" fmla="*/ 10262681 w 10262681"/>
              <a:gd name="connsiteY5" fmla="*/ 0 h 3365771"/>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767" h="3647874">
                <a:moveTo>
                  <a:pt x="0" y="3647874"/>
                </a:moveTo>
                <a:cubicBezTo>
                  <a:pt x="975198" y="3632471"/>
                  <a:pt x="1940668" y="3583023"/>
                  <a:pt x="2996119" y="3463048"/>
                </a:cubicBezTo>
                <a:cubicBezTo>
                  <a:pt x="4051570" y="3343074"/>
                  <a:pt x="5350212" y="3224720"/>
                  <a:pt x="6332706" y="2928027"/>
                </a:cubicBezTo>
                <a:cubicBezTo>
                  <a:pt x="7315200" y="2631334"/>
                  <a:pt x="8380379" y="2080099"/>
                  <a:pt x="8891081" y="1682887"/>
                </a:cubicBezTo>
                <a:cubicBezTo>
                  <a:pt x="9401783" y="1285675"/>
                  <a:pt x="9484468" y="1175427"/>
                  <a:pt x="9688749" y="894946"/>
                </a:cubicBezTo>
                <a:cubicBezTo>
                  <a:pt x="9893030" y="614465"/>
                  <a:pt x="10092448" y="168613"/>
                  <a:pt x="10116767" y="0"/>
                </a:cubicBezTo>
              </a:path>
            </a:pathLst>
          </a:custGeom>
          <a:noFill/>
          <a:ln w="66675" cmpd="dbl">
            <a:solidFill>
              <a:srgbClr val="FFC000"/>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3980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3.125E-6 -4.07407E-6 L 0.16498 0.00764 " pathEditMode="relative" rAng="0" ptsTypes="AA">
                                      <p:cBhvr>
                                        <p:cTn id="6" dur="2000" fill="hold"/>
                                        <p:tgtEl>
                                          <p:spTgt spid="3"/>
                                        </p:tgtEl>
                                        <p:attrNameLst>
                                          <p:attrName>ppt_x</p:attrName>
                                          <p:attrName>ppt_y</p:attrName>
                                        </p:attrNameLst>
                                      </p:cBhvr>
                                      <p:rCtr x="8242" y="370"/>
                                    </p:animMotion>
                                  </p:childTnLst>
                                </p:cTn>
                              </p:par>
                              <p:par>
                                <p:cTn id="7" presetID="2" presetClass="entr" presetSubtype="8"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fill="hold"/>
                                        <p:tgtEl>
                                          <p:spTgt spid="64"/>
                                        </p:tgtEl>
                                        <p:attrNameLst>
                                          <p:attrName>ppt_x</p:attrName>
                                        </p:attrNameLst>
                                      </p:cBhvr>
                                      <p:tavLst>
                                        <p:tav tm="0">
                                          <p:val>
                                            <p:strVal val="0-#ppt_w/2"/>
                                          </p:val>
                                        </p:tav>
                                        <p:tav tm="100000">
                                          <p:val>
                                            <p:strVal val="#ppt_x"/>
                                          </p:val>
                                        </p:tav>
                                      </p:tavLst>
                                    </p:anim>
                                    <p:anim calcmode="lin" valueType="num">
                                      <p:cBhvr additive="base">
                                        <p:cTn id="10"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p:cTn id="15" dur="2000" fill="hold"/>
                                        <p:tgtEl>
                                          <p:spTgt spid="86"/>
                                        </p:tgtEl>
                                        <p:attrNameLst>
                                          <p:attrName>ppt_w</p:attrName>
                                        </p:attrNameLst>
                                      </p:cBhvr>
                                      <p:tavLst>
                                        <p:tav tm="0">
                                          <p:val>
                                            <p:fltVal val="0"/>
                                          </p:val>
                                        </p:tav>
                                        <p:tav tm="100000">
                                          <p:val>
                                            <p:strVal val="#ppt_w"/>
                                          </p:val>
                                        </p:tav>
                                      </p:tavLst>
                                    </p:anim>
                                    <p:anim calcmode="lin" valueType="num">
                                      <p:cBhvr>
                                        <p:cTn id="16" dur="2000" fill="hold"/>
                                        <p:tgtEl>
                                          <p:spTgt spid="86"/>
                                        </p:tgtEl>
                                        <p:attrNameLst>
                                          <p:attrName>ppt_h</p:attrName>
                                        </p:attrNameLst>
                                      </p:cBhvr>
                                      <p:tavLst>
                                        <p:tav tm="0">
                                          <p:val>
                                            <p:fltVal val="0"/>
                                          </p:val>
                                        </p:tav>
                                        <p:tav tm="100000">
                                          <p:val>
                                            <p:strVal val="#ppt_h"/>
                                          </p:val>
                                        </p:tav>
                                      </p:tavLst>
                                    </p:anim>
                                    <p:animEffect transition="in" filter="fade">
                                      <p:cBhvr>
                                        <p:cTn id="17" dur="2000"/>
                                        <p:tgtEl>
                                          <p:spTgt spid="86"/>
                                        </p:tgtEl>
                                      </p:cBhvr>
                                    </p:animEffect>
                                  </p:childTnLst>
                                </p:cTn>
                              </p:par>
                              <p:par>
                                <p:cTn id="18" presetID="35" presetClass="emph" presetSubtype="0" fill="hold" nodeType="withEffect">
                                  <p:stCondLst>
                                    <p:cond delay="0"/>
                                  </p:stCondLst>
                                  <p:childTnLst>
                                    <p:anim calcmode="discrete" valueType="str">
                                      <p:cBhvr>
                                        <p:cTn id="19" dur="2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1000"/>
                                        <p:tgtEl>
                                          <p:spTgt spid="68"/>
                                        </p:tgtEl>
                                      </p:cBhvr>
                                    </p:animEffect>
                                    <p:anim calcmode="lin" valueType="num">
                                      <p:cBhvr>
                                        <p:cTn id="25" dur="1000" fill="hold"/>
                                        <p:tgtEl>
                                          <p:spTgt spid="68"/>
                                        </p:tgtEl>
                                        <p:attrNameLst>
                                          <p:attrName>ppt_x</p:attrName>
                                        </p:attrNameLst>
                                      </p:cBhvr>
                                      <p:tavLst>
                                        <p:tav tm="0">
                                          <p:val>
                                            <p:strVal val="#ppt_x"/>
                                          </p:val>
                                        </p:tav>
                                        <p:tav tm="100000">
                                          <p:val>
                                            <p:strVal val="#ppt_x"/>
                                          </p:val>
                                        </p:tav>
                                      </p:tavLst>
                                    </p:anim>
                                    <p:anim calcmode="lin" valueType="num">
                                      <p:cBhvr>
                                        <p:cTn id="2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1" nodeType="clickEffect">
                                  <p:stCondLst>
                                    <p:cond delay="0"/>
                                  </p:stCondLst>
                                  <p:childTnLst>
                                    <p:anim calcmode="discrete" valueType="str">
                                      <p:cBhvr>
                                        <p:cTn id="30"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2000" fill="hold"/>
                                        <p:tgtEl>
                                          <p:spTgt spid="68"/>
                                        </p:tgtEl>
                                        <p:attrNameLst>
                                          <p:attrName>stroke.color</p:attrName>
                                        </p:attrNameLst>
                                      </p:cBhvr>
                                      <p:to>
                                        <a:srgbClr val="40DE87"/>
                                      </p:to>
                                    </p:animClr>
                                    <p:set>
                                      <p:cBhvr>
                                        <p:cTn id="35" dur="2000" fill="hold"/>
                                        <p:tgtEl>
                                          <p:spTgt spid="6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4" grpId="0" animBg="1"/>
      <p:bldP spid="68" grpId="0" animBg="1"/>
      <p:bldP spid="6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75" y="448470"/>
            <a:ext cx="10515600" cy="410024"/>
          </a:xfrm>
          <a:scene3d>
            <a:camera prst="orthographicFront"/>
            <a:lightRig rig="threePt" dir="t">
              <a:rot lat="0" lon="0" rev="1800000"/>
            </a:lightRig>
          </a:scene3d>
          <a:sp3d extrusionH="25400" contourW="12700">
            <a:bevelT w="12700" prst="coolSlant"/>
            <a:bevelB w="12700"/>
          </a:sp3d>
        </p:spPr>
        <p:txBody>
          <a:bodyPr/>
          <a:lstStyle/>
          <a:p>
            <a:r>
              <a:rPr lang="en-IN" dirty="0"/>
              <a:t>Progress &amp; Valuation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01" y="2832338"/>
            <a:ext cx="848581" cy="8485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5790" y="1361929"/>
            <a:ext cx="626686" cy="62668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0395" y="3018730"/>
            <a:ext cx="518749" cy="51874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343" y="2821029"/>
            <a:ext cx="705118" cy="705118"/>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3497" y="1999129"/>
            <a:ext cx="648047" cy="648047"/>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970" y="2895107"/>
            <a:ext cx="798302" cy="79830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501" y="2581550"/>
            <a:ext cx="807782" cy="80778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7656" y="2172586"/>
            <a:ext cx="385314" cy="38531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1" y="3535879"/>
            <a:ext cx="1062793" cy="1062793"/>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2604" y="3616583"/>
            <a:ext cx="793910" cy="79391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3796" y="3124969"/>
            <a:ext cx="1568281" cy="156828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2689" y="3037855"/>
            <a:ext cx="1322994" cy="1322994"/>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7419" y="2405781"/>
            <a:ext cx="1967102" cy="1967102"/>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9898" y="1782163"/>
            <a:ext cx="636515" cy="636515"/>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5362" y="2156670"/>
            <a:ext cx="826462" cy="826462"/>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88" y="2470284"/>
            <a:ext cx="512848" cy="512848"/>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1448" y="2075798"/>
            <a:ext cx="2361662" cy="2361662"/>
          </a:xfrm>
          <a:prstGeom prst="rect">
            <a:avLst/>
          </a:prstGeom>
        </p:spPr>
      </p:pic>
      <p:sp>
        <p:nvSpPr>
          <p:cNvPr id="30" name="TextBox 29"/>
          <p:cNvSpPr txBox="1"/>
          <p:nvPr/>
        </p:nvSpPr>
        <p:spPr>
          <a:xfrm>
            <a:off x="8731918" y="2949515"/>
            <a:ext cx="885217" cy="523220"/>
          </a:xfrm>
          <a:prstGeom prst="rect">
            <a:avLst/>
          </a:prstGeom>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b="1" dirty="0" smtClean="0"/>
              <a:t>IPO</a:t>
            </a:r>
            <a:endParaRPr lang="en-IN" sz="2800" b="1" dirty="0"/>
          </a:p>
        </p:txBody>
      </p:sp>
      <p:sp>
        <p:nvSpPr>
          <p:cNvPr id="31" name="Double Bracket 30"/>
          <p:cNvSpPr/>
          <p:nvPr/>
        </p:nvSpPr>
        <p:spPr>
          <a:xfrm>
            <a:off x="-32445" y="3266636"/>
            <a:ext cx="1137876" cy="1133896"/>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 name="Double Bracket 31"/>
          <p:cNvSpPr/>
          <p:nvPr/>
        </p:nvSpPr>
        <p:spPr>
          <a:xfrm>
            <a:off x="1396627" y="2827226"/>
            <a:ext cx="1137876" cy="157330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3" name="Double Bracket 32"/>
          <p:cNvSpPr/>
          <p:nvPr/>
        </p:nvSpPr>
        <p:spPr>
          <a:xfrm>
            <a:off x="3107224" y="2277118"/>
            <a:ext cx="1439285" cy="239123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Double Bracket 33"/>
          <p:cNvSpPr/>
          <p:nvPr/>
        </p:nvSpPr>
        <p:spPr>
          <a:xfrm>
            <a:off x="4819693" y="1521110"/>
            <a:ext cx="1439285" cy="2851931"/>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Double Bracket 34"/>
          <p:cNvSpPr/>
          <p:nvPr/>
        </p:nvSpPr>
        <p:spPr>
          <a:xfrm>
            <a:off x="6298140" y="975687"/>
            <a:ext cx="1833542" cy="3413375"/>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6" name="Double Bracket 35"/>
          <p:cNvSpPr/>
          <p:nvPr/>
        </p:nvSpPr>
        <p:spPr>
          <a:xfrm>
            <a:off x="8273355" y="429737"/>
            <a:ext cx="1990301" cy="4056119"/>
          </a:xfrm>
          <a:prstGeom prst="bracketPair">
            <a:avLst/>
          </a:prstGeom>
          <a:scene3d>
            <a:camera prst="orthographicFront"/>
            <a:lightRig rig="threePt" dir="t">
              <a:rot lat="0" lon="0" rev="1800000"/>
            </a:lightRig>
          </a:scene3d>
          <a:sp3d extrusionH="25400" contourW="12700">
            <a:bevelT w="12700" prst="coolSlant"/>
            <a:bevelB w="127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7729" y="961431"/>
            <a:ext cx="489100" cy="48910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3758" y="1241443"/>
            <a:ext cx="549187" cy="54918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1990" y="1301973"/>
            <a:ext cx="473196" cy="473196"/>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7405" y="1468552"/>
            <a:ext cx="284134" cy="284134"/>
          </a:xfrm>
          <a:prstGeom prst="rect">
            <a:avLst/>
          </a:prstGeom>
        </p:spPr>
      </p:pic>
      <p:sp>
        <p:nvSpPr>
          <p:cNvPr id="43" name="Rectangle 42"/>
          <p:cNvSpPr/>
          <p:nvPr/>
        </p:nvSpPr>
        <p:spPr>
          <a:xfrm>
            <a:off x="-87551" y="4389061"/>
            <a:ext cx="10916914" cy="193591"/>
          </a:xfrm>
          <a:prstGeom prst="rect">
            <a:avLst/>
          </a:prstGeom>
          <a:blipFill>
            <a:blip r:embed="rId14"/>
            <a:tile tx="0" ty="0" sx="100000" sy="100000" flip="none" algn="tl"/>
          </a:blipFill>
          <a:ln>
            <a:solidFill>
              <a:srgbClr val="C1C0C5"/>
            </a:solidFill>
          </a:ln>
          <a:scene3d>
            <a:camera prst="orthographicFront">
              <a:rot lat="0" lon="600002" rev="0"/>
            </a:camera>
            <a:lightRig rig="threePt" dir="t"/>
          </a:scene3d>
          <a:sp3d>
            <a:bevelT/>
            <a:bevelB w="165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83"/>
          <p:cNvSpPr/>
          <p:nvPr/>
        </p:nvSpPr>
        <p:spPr>
          <a:xfrm>
            <a:off x="1477305" y="4676593"/>
            <a:ext cx="898630" cy="898630"/>
          </a:xfrm>
          <a:custGeom>
            <a:avLst/>
            <a:gdLst>
              <a:gd name="connsiteX0" fmla="*/ 449315 w 898630"/>
              <a:gd name="connsiteY0" fmla="*/ 0 h 898630"/>
              <a:gd name="connsiteX1" fmla="*/ 898630 w 898630"/>
              <a:gd name="connsiteY1" fmla="*/ 449315 h 898630"/>
              <a:gd name="connsiteX2" fmla="*/ 449315 w 898630"/>
              <a:gd name="connsiteY2" fmla="*/ 898630 h 898630"/>
              <a:gd name="connsiteX3" fmla="*/ 449315 w 898630"/>
              <a:gd name="connsiteY3" fmla="*/ 449315 h 898630"/>
              <a:gd name="connsiteX4" fmla="*/ 449315 w 898630"/>
              <a:gd name="connsiteY4" fmla="*/ 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0"/>
                </a:moveTo>
                <a:cubicBezTo>
                  <a:pt x="697465" y="0"/>
                  <a:pt x="898630" y="201165"/>
                  <a:pt x="898630" y="449315"/>
                </a:cubicBezTo>
                <a:cubicBezTo>
                  <a:pt x="898630" y="697465"/>
                  <a:pt x="697465" y="898630"/>
                  <a:pt x="449315" y="898630"/>
                </a:cubicBezTo>
                <a:lnTo>
                  <a:pt x="449315" y="449315"/>
                </a:lnTo>
                <a:lnTo>
                  <a:pt x="449315" y="0"/>
                </a:lnTo>
                <a:close/>
              </a:path>
            </a:pathLst>
          </a:custGeom>
          <a:solidFill>
            <a:schemeClr val="accent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72175" tIns="156585" rIns="156585"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sp>
        <p:nvSpPr>
          <p:cNvPr id="85" name="Freeform 84"/>
          <p:cNvSpPr/>
          <p:nvPr/>
        </p:nvSpPr>
        <p:spPr>
          <a:xfrm>
            <a:off x="1455909" y="4676593"/>
            <a:ext cx="898630" cy="898630"/>
          </a:xfrm>
          <a:custGeom>
            <a:avLst/>
            <a:gdLst>
              <a:gd name="connsiteX0" fmla="*/ 449315 w 898630"/>
              <a:gd name="connsiteY0" fmla="*/ 898630 h 898630"/>
              <a:gd name="connsiteX1" fmla="*/ 0 w 898630"/>
              <a:gd name="connsiteY1" fmla="*/ 449315 h 898630"/>
              <a:gd name="connsiteX2" fmla="*/ 449315 w 898630"/>
              <a:gd name="connsiteY2" fmla="*/ 0 h 898630"/>
              <a:gd name="connsiteX3" fmla="*/ 449315 w 898630"/>
              <a:gd name="connsiteY3" fmla="*/ 449315 h 898630"/>
              <a:gd name="connsiteX4" fmla="*/ 449315 w 898630"/>
              <a:gd name="connsiteY4" fmla="*/ 898630 h 898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630" h="898630">
                <a:moveTo>
                  <a:pt x="449315" y="898630"/>
                </a:moveTo>
                <a:cubicBezTo>
                  <a:pt x="201165" y="898630"/>
                  <a:pt x="0" y="697465"/>
                  <a:pt x="0" y="449315"/>
                </a:cubicBezTo>
                <a:cubicBezTo>
                  <a:pt x="0" y="201165"/>
                  <a:pt x="201165" y="0"/>
                  <a:pt x="449315" y="0"/>
                </a:cubicBezTo>
                <a:lnTo>
                  <a:pt x="449315" y="449315"/>
                </a:lnTo>
                <a:lnTo>
                  <a:pt x="449315" y="898630"/>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236" tIns="156585" rIns="477524" bIns="156585" numCol="1" spcCol="1270" anchor="ctr" anchorCtr="0">
            <a:noAutofit/>
          </a:bodyPr>
          <a:lstStyle/>
          <a:p>
            <a:pPr lvl="0" algn="ctr" defTabSz="800100">
              <a:lnSpc>
                <a:spcPct val="90000"/>
              </a:lnSpc>
              <a:spcBef>
                <a:spcPct val="0"/>
              </a:spcBef>
              <a:spcAft>
                <a:spcPct val="35000"/>
              </a:spcAft>
            </a:pPr>
            <a:r>
              <a:rPr lang="en-US" sz="1800" kern="1200" dirty="0" smtClean="0"/>
              <a:t>50</a:t>
            </a:r>
            <a:endParaRPr lang="en-IN" sz="1800" kern="1200" dirty="0"/>
          </a:p>
        </p:txBody>
      </p:sp>
      <p:graphicFrame>
        <p:nvGraphicFramePr>
          <p:cNvPr id="46" name="Diagram 45"/>
          <p:cNvGraphicFramePr/>
          <p:nvPr>
            <p:extLst>
              <p:ext uri="{D42A27DB-BD31-4B8C-83A1-F6EECF244321}">
                <p14:modId xmlns:p14="http://schemas.microsoft.com/office/powerpoint/2010/main" val="3752185395"/>
              </p:ext>
            </p:extLst>
          </p:nvPr>
        </p:nvGraphicFramePr>
        <p:xfrm>
          <a:off x="-59249" y="4637102"/>
          <a:ext cx="1191483" cy="10052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1" name="Chart 60">
            <a:extLst>
              <a:ext uri="{FF2B5EF4-FFF2-40B4-BE49-F238E27FC236}">
                <a16:creationId xmlns:a16="http://schemas.microsoft.com/office/drawing/2014/main" id="{41F0003B-AF5D-442F-81B5-34FDE810A4CC}"/>
              </a:ext>
            </a:extLst>
          </p:cNvPr>
          <p:cNvGraphicFramePr>
            <a:graphicFrameLocks/>
          </p:cNvGraphicFramePr>
          <p:nvPr>
            <p:extLst/>
          </p:nvPr>
        </p:nvGraphicFramePr>
        <p:xfrm>
          <a:off x="7183125" y="3389332"/>
          <a:ext cx="4762500" cy="3112770"/>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63" name="Chart 62">
            <a:extLst>
              <a:ext uri="{FF2B5EF4-FFF2-40B4-BE49-F238E27FC236}">
                <a16:creationId xmlns:a16="http://schemas.microsoft.com/office/drawing/2014/main" id="{FC088C1A-26F8-432E-839F-5C30F97E0841}"/>
              </a:ext>
            </a:extLst>
          </p:cNvPr>
          <p:cNvGraphicFramePr>
            <a:graphicFrameLocks/>
          </p:cNvGraphicFramePr>
          <p:nvPr>
            <p:extLst/>
          </p:nvPr>
        </p:nvGraphicFramePr>
        <p:xfrm>
          <a:off x="5015551" y="3670618"/>
          <a:ext cx="4572000" cy="274320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64">
            <a:extLst>
              <a:ext uri="{FF2B5EF4-FFF2-40B4-BE49-F238E27FC236}">
                <a16:creationId xmlns:a16="http://schemas.microsoft.com/office/drawing/2014/main" id="{093C0380-6707-4DBF-9D22-853F580A82D9}"/>
              </a:ext>
            </a:extLst>
          </p:cNvPr>
          <p:cNvGraphicFramePr>
            <a:graphicFrameLocks/>
          </p:cNvGraphicFramePr>
          <p:nvPr>
            <p:extLst>
              <p:ext uri="{D42A27DB-BD31-4B8C-83A1-F6EECF244321}">
                <p14:modId xmlns:p14="http://schemas.microsoft.com/office/powerpoint/2010/main" val="2030615537"/>
              </p:ext>
            </p:extLst>
          </p:nvPr>
        </p:nvGraphicFramePr>
        <p:xfrm>
          <a:off x="2355210" y="4426884"/>
          <a:ext cx="2788920" cy="1798320"/>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67" name="Chart 66">
            <a:extLst>
              <a:ext uri="{FF2B5EF4-FFF2-40B4-BE49-F238E27FC236}">
                <a16:creationId xmlns:a16="http://schemas.microsoft.com/office/drawing/2014/main" id="{0B6BAB9F-CE54-4D11-8C26-81AA34CE2FEE}"/>
              </a:ext>
            </a:extLst>
          </p:cNvPr>
          <p:cNvGraphicFramePr>
            <a:graphicFrameLocks/>
          </p:cNvGraphicFramePr>
          <p:nvPr>
            <p:extLst/>
          </p:nvPr>
        </p:nvGraphicFramePr>
        <p:xfrm>
          <a:off x="3597022" y="4170918"/>
          <a:ext cx="3723573" cy="2108032"/>
        </p:xfrm>
        <a:graphic>
          <a:graphicData uri="http://schemas.openxmlformats.org/drawingml/2006/chart">
            <c:chart xmlns:c="http://schemas.openxmlformats.org/drawingml/2006/chart" xmlns:r="http://schemas.openxmlformats.org/officeDocument/2006/relationships" r:id="rId23"/>
          </a:graphicData>
        </a:graphic>
      </p:graphicFrame>
      <p:sp>
        <p:nvSpPr>
          <p:cNvPr id="72" name="Plaque 71"/>
          <p:cNvSpPr/>
          <p:nvPr/>
        </p:nvSpPr>
        <p:spPr>
          <a:xfrm>
            <a:off x="117501" y="2339680"/>
            <a:ext cx="1014733"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Idea </a:t>
            </a:r>
            <a:r>
              <a:rPr lang="en-US" sz="1800" dirty="0" smtClean="0"/>
              <a:t>stage</a:t>
            </a:r>
            <a:endParaRPr lang="en-IN" sz="1800" dirty="0"/>
          </a:p>
        </p:txBody>
      </p:sp>
      <p:sp>
        <p:nvSpPr>
          <p:cNvPr id="73" name="Plaque 72"/>
          <p:cNvSpPr/>
          <p:nvPr/>
        </p:nvSpPr>
        <p:spPr>
          <a:xfrm>
            <a:off x="1209432" y="217315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Cofounder stage</a:t>
            </a:r>
            <a:endParaRPr lang="en-IN" sz="1800" dirty="0"/>
          </a:p>
        </p:txBody>
      </p:sp>
      <p:sp>
        <p:nvSpPr>
          <p:cNvPr id="74" name="Plaque 73"/>
          <p:cNvSpPr/>
          <p:nvPr/>
        </p:nvSpPr>
        <p:spPr>
          <a:xfrm>
            <a:off x="3027655" y="1589428"/>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Friends &amp; Family</a:t>
            </a:r>
            <a:endParaRPr lang="en-IN" sz="1800" dirty="0"/>
          </a:p>
        </p:txBody>
      </p:sp>
      <p:sp>
        <p:nvSpPr>
          <p:cNvPr id="75" name="Plaque 74"/>
          <p:cNvSpPr/>
          <p:nvPr/>
        </p:nvSpPr>
        <p:spPr>
          <a:xfrm>
            <a:off x="4731729" y="985074"/>
            <a:ext cx="1441378"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Angel round</a:t>
            </a:r>
            <a:endParaRPr lang="en-IN" sz="1800" dirty="0"/>
          </a:p>
        </p:txBody>
      </p:sp>
      <p:sp>
        <p:nvSpPr>
          <p:cNvPr id="76" name="Plaque 75"/>
          <p:cNvSpPr/>
          <p:nvPr/>
        </p:nvSpPr>
        <p:spPr>
          <a:xfrm>
            <a:off x="6373496" y="577775"/>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Series-A round</a:t>
            </a:r>
            <a:endParaRPr lang="en-IN" sz="1800" dirty="0"/>
          </a:p>
        </p:txBody>
      </p:sp>
      <p:sp>
        <p:nvSpPr>
          <p:cNvPr id="77" name="Plaque 76"/>
          <p:cNvSpPr/>
          <p:nvPr/>
        </p:nvSpPr>
        <p:spPr>
          <a:xfrm>
            <a:off x="8353992" y="392773"/>
            <a:ext cx="1752969" cy="609836"/>
          </a:xfrm>
          <a:prstGeom prst="plaque">
            <a:avLst/>
          </a:prstGeom>
          <a:gradFill>
            <a:gsLst>
              <a:gs pos="0">
                <a:schemeClr val="accent5">
                  <a:lumMod val="50000"/>
                </a:schemeClr>
              </a:gs>
              <a:gs pos="73000">
                <a:schemeClr val="accent5">
                  <a:lumMod val="60000"/>
                  <a:lumOff val="40000"/>
                </a:schemeClr>
              </a:gs>
              <a:gs pos="35000">
                <a:schemeClr val="accent5">
                  <a:lumMod val="75000"/>
                </a:schemeClr>
              </a:gs>
              <a:gs pos="100000">
                <a:schemeClr val="accent1">
                  <a:tint val="15000"/>
                  <a:satMod val="350000"/>
                </a:schemeClr>
              </a:gs>
            </a:gsLst>
            <a:lin ang="162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Public issue</a:t>
            </a:r>
            <a:endParaRPr lang="en-IN" sz="1800" dirty="0"/>
          </a:p>
        </p:txBody>
      </p:sp>
      <p:cxnSp>
        <p:nvCxnSpPr>
          <p:cNvPr id="79" name="Straight Connector 78"/>
          <p:cNvCxnSpPr/>
          <p:nvPr/>
        </p:nvCxnSpPr>
        <p:spPr>
          <a:xfrm flipV="1">
            <a:off x="33361" y="4416895"/>
            <a:ext cx="6225617" cy="1109"/>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4084" y="4530088"/>
            <a:ext cx="6274056" cy="1361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70006" y="1822381"/>
            <a:ext cx="2035184" cy="551360"/>
            <a:chOff x="5181178" y="1802656"/>
            <a:chExt cx="3863984" cy="1072421"/>
          </a:xfrm>
        </p:grpSpPr>
        <p:pic>
          <p:nvPicPr>
            <p:cNvPr id="87" name="Picture 86"/>
            <p:cNvPicPr>
              <a:picLocks noChangeAspect="1"/>
            </p:cNvPicPr>
            <p:nvPr/>
          </p:nvPicPr>
          <p:blipFill rotWithShape="1">
            <a:blip r:embed="rId24">
              <a:duotone>
                <a:schemeClr val="accent1">
                  <a:shade val="45000"/>
                  <a:satMod val="135000"/>
                </a:schemeClr>
                <a:prstClr val="white"/>
              </a:duotone>
            </a:blip>
            <a:srcRect l="41671" t="24734" r="40977" b="33823"/>
            <a:stretch/>
          </p:blipFill>
          <p:spPr>
            <a:xfrm>
              <a:off x="5181178" y="1808476"/>
              <a:ext cx="466531" cy="1063691"/>
            </a:xfrm>
            <a:prstGeom prst="rect">
              <a:avLst/>
            </a:prstGeom>
          </p:spPr>
        </p:pic>
        <p:pic>
          <p:nvPicPr>
            <p:cNvPr id="88" name="Picture 87"/>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5561045" y="1802656"/>
              <a:ext cx="466531" cy="1063691"/>
            </a:xfrm>
            <a:prstGeom prst="rect">
              <a:avLst/>
            </a:prstGeom>
          </p:spPr>
        </p:pic>
        <p:pic>
          <p:nvPicPr>
            <p:cNvPr id="89" name="Picture 88"/>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5940912" y="1802656"/>
              <a:ext cx="466531" cy="1063691"/>
            </a:xfrm>
            <a:prstGeom prst="rect">
              <a:avLst/>
            </a:prstGeom>
          </p:spPr>
        </p:pic>
        <p:pic>
          <p:nvPicPr>
            <p:cNvPr id="90" name="Picture 89"/>
            <p:cNvPicPr>
              <a:picLocks noChangeAspect="1"/>
            </p:cNvPicPr>
            <p:nvPr/>
          </p:nvPicPr>
          <p:blipFill rotWithShape="1">
            <a:blip r:embed="rId24">
              <a:duotone>
                <a:schemeClr val="accent2">
                  <a:shade val="45000"/>
                  <a:satMod val="135000"/>
                </a:schemeClr>
                <a:prstClr val="white"/>
              </a:duotone>
            </a:blip>
            <a:srcRect l="41671" t="24734" r="40977" b="33823"/>
            <a:stretch/>
          </p:blipFill>
          <p:spPr>
            <a:xfrm>
              <a:off x="6299429" y="1811386"/>
              <a:ext cx="466531" cy="1063691"/>
            </a:xfrm>
            <a:prstGeom prst="rect">
              <a:avLst/>
            </a:prstGeom>
          </p:spPr>
        </p:pic>
        <p:pic>
          <p:nvPicPr>
            <p:cNvPr id="91" name="Picture 90"/>
            <p:cNvPicPr>
              <a:picLocks noChangeAspect="1"/>
            </p:cNvPicPr>
            <p:nvPr/>
          </p:nvPicPr>
          <p:blipFill rotWithShape="1">
            <a:blip r:embed="rId24">
              <a:duotone>
                <a:prstClr val="black"/>
                <a:srgbClr val="FF0000">
                  <a:tint val="45000"/>
                  <a:satMod val="400000"/>
                </a:srgbClr>
              </a:duotone>
            </a:blip>
            <a:srcRect l="41671" t="24734" r="40977" b="33823"/>
            <a:stretch/>
          </p:blipFill>
          <p:spPr>
            <a:xfrm>
              <a:off x="6679296" y="1805566"/>
              <a:ext cx="466531" cy="1063691"/>
            </a:xfrm>
            <a:prstGeom prst="rect">
              <a:avLst/>
            </a:prstGeom>
          </p:spPr>
        </p:pic>
        <p:pic>
          <p:nvPicPr>
            <p:cNvPr id="92" name="Picture 91"/>
            <p:cNvPicPr>
              <a:picLocks noChangeAspect="1"/>
            </p:cNvPicPr>
            <p:nvPr/>
          </p:nvPicPr>
          <p:blipFill rotWithShape="1">
            <a:blip r:embed="rId24">
              <a:duotone>
                <a:schemeClr val="bg2">
                  <a:shade val="45000"/>
                  <a:satMod val="135000"/>
                </a:schemeClr>
                <a:prstClr val="white"/>
              </a:duotone>
            </a:blip>
            <a:srcRect l="41671" t="24734" r="40977" b="33823"/>
            <a:stretch/>
          </p:blipFill>
          <p:spPr>
            <a:xfrm>
              <a:off x="7059163" y="1805566"/>
              <a:ext cx="466531" cy="1063691"/>
            </a:xfrm>
            <a:prstGeom prst="rect">
              <a:avLst/>
            </a:prstGeom>
          </p:spPr>
        </p:pic>
        <p:pic>
          <p:nvPicPr>
            <p:cNvPr id="93" name="Picture 92"/>
            <p:cNvPicPr>
              <a:picLocks noChangeAspect="1"/>
            </p:cNvPicPr>
            <p:nvPr/>
          </p:nvPicPr>
          <p:blipFill rotWithShape="1">
            <a:blip r:embed="rId24">
              <a:duotone>
                <a:schemeClr val="accent4">
                  <a:shade val="45000"/>
                  <a:satMod val="135000"/>
                </a:schemeClr>
                <a:prstClr val="white"/>
              </a:duotone>
            </a:blip>
            <a:srcRect l="41671" t="24734" r="40977" b="33823"/>
            <a:stretch/>
          </p:blipFill>
          <p:spPr>
            <a:xfrm>
              <a:off x="7439030" y="1811386"/>
              <a:ext cx="466531" cy="1063691"/>
            </a:xfrm>
            <a:prstGeom prst="rect">
              <a:avLst/>
            </a:prstGeom>
          </p:spPr>
        </p:pic>
        <p:pic>
          <p:nvPicPr>
            <p:cNvPr id="94" name="Picture 93"/>
            <p:cNvPicPr>
              <a:picLocks noChangeAspect="1"/>
            </p:cNvPicPr>
            <p:nvPr/>
          </p:nvPicPr>
          <p:blipFill rotWithShape="1">
            <a:blip r:embed="rId24">
              <a:duotone>
                <a:prstClr val="black"/>
                <a:schemeClr val="accent5">
                  <a:tint val="45000"/>
                  <a:satMod val="400000"/>
                </a:schemeClr>
              </a:duotone>
            </a:blip>
            <a:srcRect l="41671" t="24734" r="40977" b="33823"/>
            <a:stretch/>
          </p:blipFill>
          <p:spPr>
            <a:xfrm>
              <a:off x="7818897" y="1811386"/>
              <a:ext cx="466531" cy="1063691"/>
            </a:xfrm>
            <a:prstGeom prst="rect">
              <a:avLst/>
            </a:prstGeom>
          </p:spPr>
        </p:pic>
        <p:pic>
          <p:nvPicPr>
            <p:cNvPr id="95" name="Picture 94"/>
            <p:cNvPicPr>
              <a:picLocks noChangeAspect="1"/>
            </p:cNvPicPr>
            <p:nvPr/>
          </p:nvPicPr>
          <p:blipFill rotWithShape="1">
            <a:blip r:embed="rId24">
              <a:duotone>
                <a:schemeClr val="accent3">
                  <a:shade val="45000"/>
                  <a:satMod val="135000"/>
                </a:schemeClr>
                <a:prstClr val="white"/>
              </a:duotone>
            </a:blip>
            <a:srcRect l="41671" t="24734" r="40977" b="33823"/>
            <a:stretch/>
          </p:blipFill>
          <p:spPr>
            <a:xfrm>
              <a:off x="8198764" y="1802656"/>
              <a:ext cx="466531" cy="1063691"/>
            </a:xfrm>
            <a:prstGeom prst="rect">
              <a:avLst/>
            </a:prstGeom>
          </p:spPr>
        </p:pic>
        <p:pic>
          <p:nvPicPr>
            <p:cNvPr id="96" name="Picture 95"/>
            <p:cNvPicPr>
              <a:picLocks noChangeAspect="1"/>
            </p:cNvPicPr>
            <p:nvPr/>
          </p:nvPicPr>
          <p:blipFill rotWithShape="1">
            <a:blip r:embed="rId24">
              <a:duotone>
                <a:schemeClr val="accent6">
                  <a:shade val="45000"/>
                  <a:satMod val="135000"/>
                </a:schemeClr>
                <a:prstClr val="white"/>
              </a:duotone>
            </a:blip>
            <a:srcRect l="41671" t="24734" r="40977" b="33823"/>
            <a:stretch/>
          </p:blipFill>
          <p:spPr>
            <a:xfrm>
              <a:off x="8578631" y="1802656"/>
              <a:ext cx="466531" cy="1063691"/>
            </a:xfrm>
            <a:prstGeom prst="rect">
              <a:avLst/>
            </a:prstGeom>
          </p:spPr>
        </p:pic>
      </p:grpSp>
      <p:sp>
        <p:nvSpPr>
          <p:cNvPr id="68" name="Freeform 67"/>
          <p:cNvSpPr/>
          <p:nvPr/>
        </p:nvSpPr>
        <p:spPr>
          <a:xfrm>
            <a:off x="0" y="680935"/>
            <a:ext cx="10116767" cy="3647874"/>
          </a:xfrm>
          <a:custGeom>
            <a:avLst/>
            <a:gdLst>
              <a:gd name="connsiteX0" fmla="*/ 0 w 10262681"/>
              <a:gd name="connsiteY0" fmla="*/ 3365771 h 3365771"/>
              <a:gd name="connsiteX1" fmla="*/ 2996119 w 10262681"/>
              <a:gd name="connsiteY1" fmla="*/ 3180945 h 3365771"/>
              <a:gd name="connsiteX2" fmla="*/ 6274340 w 10262681"/>
              <a:gd name="connsiteY2" fmla="*/ 2441643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61898 w 10262681"/>
              <a:gd name="connsiteY3" fmla="*/ 1303507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10262681 w 10262681"/>
              <a:gd name="connsiteY4" fmla="*/ 0 h 3365771"/>
              <a:gd name="connsiteX0" fmla="*/ 0 w 10262681"/>
              <a:gd name="connsiteY0" fmla="*/ 3365771 h 3365771"/>
              <a:gd name="connsiteX1" fmla="*/ 2996119 w 10262681"/>
              <a:gd name="connsiteY1" fmla="*/ 3180945 h 3365771"/>
              <a:gd name="connsiteX2" fmla="*/ 6332706 w 10262681"/>
              <a:gd name="connsiteY2" fmla="*/ 2645924 h 3365771"/>
              <a:gd name="connsiteX3" fmla="*/ 8891081 w 10262681"/>
              <a:gd name="connsiteY3" fmla="*/ 1400784 h 3365771"/>
              <a:gd name="connsiteX4" fmla="*/ 9659566 w 10262681"/>
              <a:gd name="connsiteY4" fmla="*/ 593388 h 3365771"/>
              <a:gd name="connsiteX5" fmla="*/ 10262681 w 10262681"/>
              <a:gd name="connsiteY5" fmla="*/ 0 h 3365771"/>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59566 w 10155677"/>
              <a:gd name="connsiteY4" fmla="*/ 826852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55677"/>
              <a:gd name="connsiteY0" fmla="*/ 3599235 h 3599235"/>
              <a:gd name="connsiteX1" fmla="*/ 2996119 w 10155677"/>
              <a:gd name="connsiteY1" fmla="*/ 3414409 h 3599235"/>
              <a:gd name="connsiteX2" fmla="*/ 6332706 w 10155677"/>
              <a:gd name="connsiteY2" fmla="*/ 2879388 h 3599235"/>
              <a:gd name="connsiteX3" fmla="*/ 8891081 w 10155677"/>
              <a:gd name="connsiteY3" fmla="*/ 1634248 h 3599235"/>
              <a:gd name="connsiteX4" fmla="*/ 9688749 w 10155677"/>
              <a:gd name="connsiteY4" fmla="*/ 846307 h 3599235"/>
              <a:gd name="connsiteX5" fmla="*/ 10155677 w 10155677"/>
              <a:gd name="connsiteY5" fmla="*/ 0 h 3599235"/>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 name="connsiteX0" fmla="*/ 0 w 10116767"/>
              <a:gd name="connsiteY0" fmla="*/ 3647874 h 3647874"/>
              <a:gd name="connsiteX1" fmla="*/ 2996119 w 10116767"/>
              <a:gd name="connsiteY1" fmla="*/ 3463048 h 3647874"/>
              <a:gd name="connsiteX2" fmla="*/ 6332706 w 10116767"/>
              <a:gd name="connsiteY2" fmla="*/ 2928027 h 3647874"/>
              <a:gd name="connsiteX3" fmla="*/ 8891081 w 10116767"/>
              <a:gd name="connsiteY3" fmla="*/ 1682887 h 3647874"/>
              <a:gd name="connsiteX4" fmla="*/ 9688749 w 10116767"/>
              <a:gd name="connsiteY4" fmla="*/ 894946 h 3647874"/>
              <a:gd name="connsiteX5" fmla="*/ 10116767 w 10116767"/>
              <a:gd name="connsiteY5" fmla="*/ 0 h 364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6767" h="3647874">
                <a:moveTo>
                  <a:pt x="0" y="3647874"/>
                </a:moveTo>
                <a:cubicBezTo>
                  <a:pt x="975198" y="3632471"/>
                  <a:pt x="1940668" y="3583023"/>
                  <a:pt x="2996119" y="3463048"/>
                </a:cubicBezTo>
                <a:cubicBezTo>
                  <a:pt x="4051570" y="3343074"/>
                  <a:pt x="5350212" y="3224720"/>
                  <a:pt x="6332706" y="2928027"/>
                </a:cubicBezTo>
                <a:cubicBezTo>
                  <a:pt x="7315200" y="2631334"/>
                  <a:pt x="8380379" y="2080099"/>
                  <a:pt x="8891081" y="1682887"/>
                </a:cubicBezTo>
                <a:cubicBezTo>
                  <a:pt x="9401783" y="1285675"/>
                  <a:pt x="9484468" y="1175427"/>
                  <a:pt x="9688749" y="894946"/>
                </a:cubicBezTo>
                <a:cubicBezTo>
                  <a:pt x="9893030" y="614465"/>
                  <a:pt x="10092448" y="168613"/>
                  <a:pt x="10116767" y="0"/>
                </a:cubicBezTo>
              </a:path>
            </a:pathLst>
          </a:custGeom>
          <a:noFill/>
          <a:ln w="193675" cmpd="sng">
            <a:solidFill>
              <a:srgbClr val="00B050"/>
            </a:solidFill>
            <a:prstDash val="solid"/>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16-Point Star 96"/>
          <p:cNvSpPr/>
          <p:nvPr/>
        </p:nvSpPr>
        <p:spPr>
          <a:xfrm>
            <a:off x="-274659" y="795009"/>
            <a:ext cx="4107694" cy="1139867"/>
          </a:xfrm>
          <a:prstGeom prst="star16">
            <a:avLst/>
          </a:prstGeom>
          <a:scene3d>
            <a:camera prst="orthographicFront"/>
            <a:lightRig rig="threePt" dir="t"/>
          </a:scene3d>
          <a:sp3d extrusionH="6350">
            <a:bevelT/>
            <a:bevelB w="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p:cNvSpPr txBox="1"/>
          <p:nvPr/>
        </p:nvSpPr>
        <p:spPr>
          <a:xfrm>
            <a:off x="229696" y="1023224"/>
            <a:ext cx="3078395" cy="646331"/>
          </a:xfrm>
          <a:prstGeom prst="rect">
            <a:avLst/>
          </a:prstGeom>
          <a:noFill/>
          <a:scene3d>
            <a:camera prst="orthographicFront"/>
            <a:lightRig rig="threePt" dir="t"/>
          </a:scene3d>
          <a:sp3d extrusionH="6350">
            <a:bevelT/>
            <a:bevelB w="6350"/>
          </a:sp3d>
        </p:spPr>
        <p:txBody>
          <a:bodyPr wrap="square" rtlCol="0">
            <a:spAutoFit/>
          </a:bodyPr>
          <a:lstStyle/>
          <a:p>
            <a:pPr algn="ctr"/>
            <a:r>
              <a:rPr lang="en-US" sz="1800" dirty="0" smtClean="0"/>
              <a:t>All icons </a:t>
            </a:r>
            <a:r>
              <a:rPr lang="en-US" sz="1800" dirty="0"/>
              <a:t>are from: https://www.flaticon.com</a:t>
            </a:r>
            <a:endParaRPr lang="en-IN" sz="1800" dirty="0"/>
          </a:p>
        </p:txBody>
      </p:sp>
      <p:sp>
        <p:nvSpPr>
          <p:cNvPr id="69" name="Line Callout 2 (Border and Accent Bar) 68"/>
          <p:cNvSpPr/>
          <p:nvPr/>
        </p:nvSpPr>
        <p:spPr>
          <a:xfrm>
            <a:off x="10607675" y="1021038"/>
            <a:ext cx="1503261" cy="733222"/>
          </a:xfrm>
          <a:prstGeom prst="accentBorderCallout2">
            <a:avLst>
              <a:gd name="adj1" fmla="val 18750"/>
              <a:gd name="adj2" fmla="val -8333"/>
              <a:gd name="adj3" fmla="val 18750"/>
              <a:gd name="adj4" fmla="val -16667"/>
              <a:gd name="adj5" fmla="val 35551"/>
              <a:gd name="adj6" fmla="val -47440"/>
            </a:avLst>
          </a:prstGeom>
          <a:solidFill>
            <a:schemeClr val="accent5">
              <a:lumMod val="7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Value of the startup</a:t>
            </a:r>
            <a:endParaRPr lang="en-IN" sz="20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154207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8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6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027906"/>
            <a:ext cx="10946296" cy="4351338"/>
          </a:xfrm>
        </p:spPr>
        <p:txBody>
          <a:bodyPr/>
          <a:lstStyle/>
          <a:p>
            <a:r>
              <a:rPr lang="en-IN" dirty="0" smtClean="0"/>
              <a:t>Your holding in the company gets diluted as you obtain investment in the form of equity. </a:t>
            </a:r>
          </a:p>
          <a:p>
            <a:r>
              <a:rPr lang="en-IN" dirty="0" smtClean="0"/>
              <a:t>Debt does not dilute equity, but have to be repaid with interest.</a:t>
            </a:r>
          </a:p>
          <a:p>
            <a:r>
              <a:rPr lang="en-IN" dirty="0" smtClean="0"/>
              <a:t>Grant is the most attractive form of capital.</a:t>
            </a:r>
          </a:p>
          <a:p>
            <a:r>
              <a:rPr lang="en-IN" dirty="0" smtClean="0"/>
              <a:t>Some private organizations also provide grant. </a:t>
            </a:r>
          </a:p>
          <a:p>
            <a:pPr lvl="1"/>
            <a:r>
              <a:rPr lang="en-IN" dirty="0" smtClean="0"/>
              <a:t>For example: </a:t>
            </a:r>
            <a:r>
              <a:rPr lang="en-IN" dirty="0" err="1" smtClean="0"/>
              <a:t>Villgro</a:t>
            </a:r>
            <a:r>
              <a:rPr lang="en-IN" dirty="0"/>
              <a:t>: </a:t>
            </a:r>
            <a:r>
              <a:rPr lang="en-IN" dirty="0" err="1" smtClean="0"/>
              <a:t>www.villgro.org</a:t>
            </a:r>
            <a:endParaRPr lang="en-IN" dirty="0"/>
          </a:p>
          <a:p>
            <a:pPr lvl="1"/>
            <a:r>
              <a:rPr lang="en-IN" dirty="0" err="1"/>
              <a:t>Villgro</a:t>
            </a:r>
            <a:r>
              <a:rPr lang="en-IN" dirty="0"/>
              <a:t> is India's oldest and foremost social enterprise incubator, </a:t>
            </a:r>
            <a:r>
              <a:rPr lang="en-IN" dirty="0" smtClean="0"/>
              <a:t/>
            </a:r>
            <a:br>
              <a:rPr lang="en-IN" dirty="0" smtClean="0"/>
            </a:br>
            <a:r>
              <a:rPr lang="en-IN" dirty="0" smtClean="0"/>
              <a:t>that </a:t>
            </a:r>
            <a:r>
              <a:rPr lang="en-IN" dirty="0"/>
              <a:t>supports social startups in the sectors of Agribusiness, </a:t>
            </a:r>
            <a:r>
              <a:rPr lang="en-IN" dirty="0" smtClean="0"/>
              <a:t/>
            </a:r>
            <a:br>
              <a:rPr lang="en-IN" dirty="0" smtClean="0"/>
            </a:br>
            <a:r>
              <a:rPr lang="en-IN" dirty="0" smtClean="0"/>
              <a:t>Health</a:t>
            </a:r>
            <a:r>
              <a:rPr lang="en-IN" dirty="0"/>
              <a:t>, Education and Renewable </a:t>
            </a:r>
            <a:r>
              <a:rPr lang="en-IN" dirty="0" smtClean="0"/>
              <a:t>energy.</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6390392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430" y="355656"/>
            <a:ext cx="10515600" cy="641252"/>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Security: In Two </a:t>
            </a:r>
            <a:r>
              <a:rPr lang="en-IN" sz="3200" b="1" dirty="0" smtClean="0">
                <a:solidFill>
                  <a:schemeClr val="accent5">
                    <a:lumMod val="75000"/>
                  </a:schemeClr>
                </a:solidFill>
              </a:rPr>
              <a:t>Contexts</a:t>
            </a:r>
            <a:endParaRPr lang="en-US" sz="3200" b="1" dirty="0">
              <a:solidFill>
                <a:schemeClr val="accent5">
                  <a:lumMod val="75000"/>
                </a:schemeClr>
              </a:solidFill>
            </a:endParaRPr>
          </a:p>
        </p:txBody>
      </p:sp>
      <p:sp>
        <p:nvSpPr>
          <p:cNvPr id="4" name="Text Placeholder 3"/>
          <p:cNvSpPr>
            <a:spLocks noGrp="1"/>
          </p:cNvSpPr>
          <p:nvPr>
            <p:ph type="body" idx="1"/>
          </p:nvPr>
        </p:nvSpPr>
        <p:spPr>
          <a:xfrm>
            <a:off x="332570" y="866515"/>
            <a:ext cx="4084909" cy="593798"/>
          </a:xfrm>
          <a:ln>
            <a:solidFill>
              <a:schemeClr val="accent5">
                <a:lumMod val="60000"/>
                <a:lumOff val="40000"/>
              </a:schemeClr>
            </a:solidFill>
          </a:ln>
        </p:spPr>
        <p:txBody>
          <a:bodyPr/>
          <a:lstStyle/>
          <a:p>
            <a:r>
              <a:rPr lang="en-IN" dirty="0"/>
              <a:t>Securing a </a:t>
            </a:r>
            <a:r>
              <a:rPr lang="en-IN" dirty="0" smtClean="0"/>
              <a:t>debt (loan)</a:t>
            </a:r>
            <a:endParaRPr lang="en-IN" dirty="0"/>
          </a:p>
        </p:txBody>
      </p:sp>
      <p:sp>
        <p:nvSpPr>
          <p:cNvPr id="3" name="Content Placeholder 2"/>
          <p:cNvSpPr>
            <a:spLocks noGrp="1"/>
          </p:cNvSpPr>
          <p:nvPr>
            <p:ph sz="half" idx="2"/>
          </p:nvPr>
        </p:nvSpPr>
        <p:spPr>
          <a:xfrm>
            <a:off x="332570" y="1527628"/>
            <a:ext cx="4084909" cy="1850777"/>
          </a:xfrm>
          <a:ln>
            <a:solidFill>
              <a:schemeClr val="accent5">
                <a:lumMod val="60000"/>
                <a:lumOff val="40000"/>
              </a:schemeClr>
            </a:solidFill>
          </a:ln>
        </p:spPr>
        <p:txBody>
          <a:bodyPr>
            <a:normAutofit fontScale="70000" lnSpcReduction="20000"/>
          </a:bodyPr>
          <a:lstStyle/>
          <a:p>
            <a:r>
              <a:rPr lang="en-IN" dirty="0"/>
              <a:t>Hypothecation</a:t>
            </a:r>
          </a:p>
          <a:p>
            <a:r>
              <a:rPr lang="en-IN" dirty="0"/>
              <a:t>Mortgage</a:t>
            </a:r>
          </a:p>
          <a:p>
            <a:r>
              <a:rPr lang="en-IN" dirty="0"/>
              <a:t>Lien</a:t>
            </a:r>
          </a:p>
          <a:p>
            <a:r>
              <a:rPr lang="en-IN" dirty="0"/>
              <a:t>Pledge</a:t>
            </a:r>
          </a:p>
          <a:p>
            <a:r>
              <a:rPr lang="en-IN" dirty="0"/>
              <a:t>Guarantee</a:t>
            </a:r>
            <a:endParaRPr lang="en-US" dirty="0"/>
          </a:p>
        </p:txBody>
      </p:sp>
      <p:sp>
        <p:nvSpPr>
          <p:cNvPr id="5" name="Text Placeholder 4"/>
          <p:cNvSpPr>
            <a:spLocks noGrp="1"/>
          </p:cNvSpPr>
          <p:nvPr>
            <p:ph type="body" sz="quarter" idx="3"/>
          </p:nvPr>
        </p:nvSpPr>
        <p:spPr>
          <a:xfrm>
            <a:off x="4609633" y="857299"/>
            <a:ext cx="6260874" cy="593798"/>
          </a:xfrm>
          <a:ln>
            <a:solidFill>
              <a:schemeClr val="accent5">
                <a:lumMod val="60000"/>
                <a:lumOff val="40000"/>
              </a:schemeClr>
            </a:solidFill>
          </a:ln>
        </p:spPr>
        <p:txBody>
          <a:bodyPr/>
          <a:lstStyle/>
          <a:p>
            <a:r>
              <a:rPr lang="en-IN" dirty="0"/>
              <a:t>Securitization of assets</a:t>
            </a:r>
            <a:endParaRPr lang="en-US" dirty="0"/>
          </a:p>
        </p:txBody>
      </p:sp>
      <p:sp>
        <p:nvSpPr>
          <p:cNvPr id="6" name="Content Placeholder 5"/>
          <p:cNvSpPr>
            <a:spLocks noGrp="1"/>
          </p:cNvSpPr>
          <p:nvPr>
            <p:ph sz="quarter" idx="4"/>
          </p:nvPr>
        </p:nvSpPr>
        <p:spPr>
          <a:xfrm>
            <a:off x="4609633" y="1529885"/>
            <a:ext cx="6260874" cy="1846262"/>
          </a:xfrm>
          <a:ln>
            <a:solidFill>
              <a:schemeClr val="accent5">
                <a:lumMod val="60000"/>
                <a:lumOff val="40000"/>
              </a:schemeClr>
            </a:solidFill>
          </a:ln>
        </p:spPr>
        <p:txBody>
          <a:bodyPr>
            <a:normAutofit fontScale="92500"/>
          </a:bodyPr>
          <a:lstStyle/>
          <a:p>
            <a:r>
              <a:rPr lang="en-IN" sz="2400" dirty="0"/>
              <a:t>A document holding the right on a property. </a:t>
            </a:r>
          </a:p>
          <a:p>
            <a:r>
              <a:rPr lang="en-IN" sz="2400" dirty="0"/>
              <a:t>A fixed deposit certificate</a:t>
            </a:r>
          </a:p>
          <a:p>
            <a:r>
              <a:rPr lang="en-IN" sz="2400" dirty="0"/>
              <a:t>A share certificate (equity &amp; preference share)</a:t>
            </a:r>
          </a:p>
          <a:p>
            <a:r>
              <a:rPr lang="en-IN" sz="2400" dirty="0"/>
              <a:t>A bond certificate</a:t>
            </a:r>
          </a:p>
          <a:p>
            <a:endParaRPr lang="en-US" sz="2400" dirty="0"/>
          </a:p>
        </p:txBody>
      </p:sp>
      <p:sp>
        <p:nvSpPr>
          <p:cNvPr id="7" name="TextBox 6"/>
          <p:cNvSpPr txBox="1"/>
          <p:nvPr/>
        </p:nvSpPr>
        <p:spPr>
          <a:xfrm>
            <a:off x="332571" y="3361022"/>
            <a:ext cx="10537936" cy="2677656"/>
          </a:xfrm>
          <a:prstGeom prst="rect">
            <a:avLst/>
          </a:prstGeom>
          <a:noFill/>
          <a:ln>
            <a:solidFill>
              <a:schemeClr val="accent1"/>
            </a:solidFill>
          </a:ln>
        </p:spPr>
        <p:txBody>
          <a:bodyPr wrap="square" rtlCol="0">
            <a:spAutoFit/>
          </a:bodyPr>
          <a:lstStyle/>
          <a:p>
            <a:r>
              <a:rPr lang="en-IN" sz="2400" b="1" dirty="0"/>
              <a:t>You offer assets as security to secure a debt so that the lender can liquidate the assets to recover the loan in the event you fail to repay as promised.</a:t>
            </a:r>
          </a:p>
          <a:p>
            <a:r>
              <a:rPr lang="en-IN" sz="2400" b="1" dirty="0"/>
              <a:t>Lenders’ motivation to extend the loan depends on the value and liquidity of the assets that you pledge.</a:t>
            </a:r>
          </a:p>
          <a:p>
            <a:r>
              <a:rPr lang="en-IN" sz="2400" b="1" dirty="0"/>
              <a:t>Assets other than what is financed by the loan and offered as security is known as </a:t>
            </a:r>
            <a:r>
              <a:rPr lang="en-IN" sz="2400" b="1" dirty="0" smtClean="0"/>
              <a:t>collaterals.</a:t>
            </a:r>
            <a:endParaRPr lang="en-IN" sz="2400" b="1" dirty="0"/>
          </a:p>
        </p:txBody>
      </p:sp>
      <p:sp>
        <p:nvSpPr>
          <p:cNvPr id="9" name="Slide Number Placeholder 8"/>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20939926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3568" y="1761617"/>
            <a:ext cx="10515600" cy="4351338"/>
          </a:xfrm>
        </p:spPr>
        <p:txBody>
          <a:bodyPr/>
          <a:lstStyle/>
          <a:p>
            <a:r>
              <a:rPr lang="en-IN" dirty="0"/>
              <a:t>This knowledge is important because investors’ risk perception depends on the type of security that they receive.</a:t>
            </a:r>
          </a:p>
          <a:p>
            <a:r>
              <a:rPr lang="en-IN" dirty="0"/>
              <a:t>Furthermore, it is important to know that in the event of liquidation, the equity holders (the founders) may not receive anything if the proceeds are inadequate to meet all other liabilities.</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16212506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3489"/>
          </a:xfrm>
        </p:spPr>
        <p:txBody>
          <a:bodyPr/>
          <a:lstStyle/>
          <a:p>
            <a:r>
              <a:rPr lang="en-US" dirty="0"/>
              <a:t>Seniority Ranking of Corporate Liabilities</a:t>
            </a:r>
            <a:endParaRPr lang="en-IN" dirty="0"/>
          </a:p>
        </p:txBody>
      </p:sp>
      <p:sp>
        <p:nvSpPr>
          <p:cNvPr id="4" name="Up Arrow 3"/>
          <p:cNvSpPr/>
          <p:nvPr/>
        </p:nvSpPr>
        <p:spPr>
          <a:xfrm>
            <a:off x="1400503" y="1218614"/>
            <a:ext cx="914400" cy="5339839"/>
          </a:xfrm>
          <a:prstGeom prst="upArrow">
            <a:avLst>
              <a:gd name="adj1" fmla="val 89623"/>
              <a:gd name="adj2" fmla="val 43396"/>
            </a:avLst>
          </a:prstGeom>
          <a:solidFill>
            <a:schemeClr val="accent1">
              <a:alpha val="41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rot="10800000">
            <a:off x="76372" y="701110"/>
            <a:ext cx="684783" cy="1695024"/>
          </a:xfrm>
          <a:custGeom>
            <a:avLst/>
            <a:gdLst>
              <a:gd name="connsiteX0" fmla="*/ 0 w 1695023"/>
              <a:gd name="connsiteY0" fmla="*/ 0 h 684782"/>
              <a:gd name="connsiteX1" fmla="*/ 1352632 w 1695023"/>
              <a:gd name="connsiteY1" fmla="*/ 0 h 684782"/>
              <a:gd name="connsiteX2" fmla="*/ 1695023 w 1695023"/>
              <a:gd name="connsiteY2" fmla="*/ 342391 h 684782"/>
              <a:gd name="connsiteX3" fmla="*/ 1352632 w 1695023"/>
              <a:gd name="connsiteY3" fmla="*/ 684782 h 684782"/>
              <a:gd name="connsiteX4" fmla="*/ 0 w 1695023"/>
              <a:gd name="connsiteY4" fmla="*/ 684782 h 684782"/>
              <a:gd name="connsiteX5" fmla="*/ 342391 w 1695023"/>
              <a:gd name="connsiteY5" fmla="*/ 342391 h 684782"/>
              <a:gd name="connsiteX6" fmla="*/ 0 w 1695023"/>
              <a:gd name="connsiteY6" fmla="*/ 0 h 68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5023" h="684782">
                <a:moveTo>
                  <a:pt x="1695022" y="0"/>
                </a:moveTo>
                <a:lnTo>
                  <a:pt x="1695022" y="546457"/>
                </a:lnTo>
                <a:lnTo>
                  <a:pt x="847512" y="684782"/>
                </a:lnTo>
                <a:lnTo>
                  <a:pt x="1" y="546457"/>
                </a:lnTo>
                <a:lnTo>
                  <a:pt x="1" y="0"/>
                </a:lnTo>
                <a:lnTo>
                  <a:pt x="847511" y="138325"/>
                </a:lnTo>
                <a:lnTo>
                  <a:pt x="1695022" y="0"/>
                </a:lnTo>
                <a:close/>
              </a:path>
            </a:pathLst>
          </a:custGeom>
          <a:solidFill>
            <a:srgbClr val="002060">
              <a:alpha val="79000"/>
            </a:srgb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vert" wrap="square" lIns="10159" tIns="352551" rIns="10161" bIns="352552" numCol="1" spcCol="1270" anchor="ctr" anchorCtr="0">
            <a:noAutofit/>
          </a:bodyPr>
          <a:lstStyle/>
          <a:p>
            <a:pPr lvl="0" algn="ctr" defTabSz="711200">
              <a:lnSpc>
                <a:spcPct val="90000"/>
              </a:lnSpc>
              <a:spcBef>
                <a:spcPct val="0"/>
              </a:spcBef>
              <a:spcAft>
                <a:spcPct val="35000"/>
              </a:spcAft>
            </a:pPr>
            <a:r>
              <a:rPr lang="en-IN" sz="1600" kern="1200" dirty="0"/>
              <a:t>Secured Creditors</a:t>
            </a:r>
            <a:endParaRPr lang="en-US" sz="1600" kern="1200" dirty="0"/>
          </a:p>
        </p:txBody>
      </p:sp>
      <p:sp>
        <p:nvSpPr>
          <p:cNvPr id="10" name="Freeform 9"/>
          <p:cNvSpPr/>
          <p:nvPr/>
        </p:nvSpPr>
        <p:spPr>
          <a:xfrm>
            <a:off x="786837" y="1083010"/>
            <a:ext cx="7056326" cy="1024565"/>
          </a:xfrm>
          <a:custGeom>
            <a:avLst/>
            <a:gdLst>
              <a:gd name="connsiteX0" fmla="*/ 170764 w 1024564"/>
              <a:gd name="connsiteY0" fmla="*/ 0 h 7056325"/>
              <a:gd name="connsiteX1" fmla="*/ 853800 w 1024564"/>
              <a:gd name="connsiteY1" fmla="*/ 0 h 7056325"/>
              <a:gd name="connsiteX2" fmla="*/ 1024564 w 1024564"/>
              <a:gd name="connsiteY2" fmla="*/ 170764 h 7056325"/>
              <a:gd name="connsiteX3" fmla="*/ 1024564 w 1024564"/>
              <a:gd name="connsiteY3" fmla="*/ 7056325 h 7056325"/>
              <a:gd name="connsiteX4" fmla="*/ 1024564 w 1024564"/>
              <a:gd name="connsiteY4" fmla="*/ 7056325 h 7056325"/>
              <a:gd name="connsiteX5" fmla="*/ 0 w 1024564"/>
              <a:gd name="connsiteY5" fmla="*/ 7056325 h 7056325"/>
              <a:gd name="connsiteX6" fmla="*/ 0 w 1024564"/>
              <a:gd name="connsiteY6" fmla="*/ 7056325 h 7056325"/>
              <a:gd name="connsiteX7" fmla="*/ 0 w 1024564"/>
              <a:gd name="connsiteY7" fmla="*/ 170764 h 7056325"/>
              <a:gd name="connsiteX8" fmla="*/ 170764 w 1024564"/>
              <a:gd name="connsiteY8" fmla="*/ 0 h 705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4564" h="7056325">
                <a:moveTo>
                  <a:pt x="1024564" y="1176079"/>
                </a:moveTo>
                <a:lnTo>
                  <a:pt x="1024564" y="5880246"/>
                </a:lnTo>
                <a:cubicBezTo>
                  <a:pt x="1024564" y="6529772"/>
                  <a:pt x="1013463" y="7056322"/>
                  <a:pt x="999769" y="7056322"/>
                </a:cubicBezTo>
                <a:lnTo>
                  <a:pt x="0" y="7056322"/>
                </a:lnTo>
                <a:lnTo>
                  <a:pt x="0" y="7056322"/>
                </a:lnTo>
                <a:lnTo>
                  <a:pt x="0" y="3"/>
                </a:lnTo>
                <a:lnTo>
                  <a:pt x="0" y="3"/>
                </a:lnTo>
                <a:lnTo>
                  <a:pt x="999769" y="3"/>
                </a:lnTo>
                <a:cubicBezTo>
                  <a:pt x="1013463" y="3"/>
                  <a:pt x="1024564" y="526553"/>
                  <a:pt x="1024564" y="117607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2715" rIns="62715" bIns="62716" numCol="1" spcCol="1270" anchor="ctr" anchorCtr="0">
            <a:noAutofit/>
          </a:bodyPr>
          <a:lstStyle/>
          <a:p>
            <a:pPr marL="228600" lvl="1" indent="-228600" algn="l" defTabSz="889000">
              <a:lnSpc>
                <a:spcPct val="90000"/>
              </a:lnSpc>
              <a:spcBef>
                <a:spcPct val="0"/>
              </a:spcBef>
              <a:spcAft>
                <a:spcPct val="15000"/>
              </a:spcAft>
              <a:buChar char="••"/>
            </a:pPr>
            <a:r>
              <a:rPr lang="en-IN" sz="2000" b="1" kern="1200" dirty="0"/>
              <a:t>Claim by the government</a:t>
            </a:r>
            <a:endParaRPr lang="en-US" sz="2000" b="1" kern="1200" dirty="0"/>
          </a:p>
          <a:p>
            <a:pPr marL="228600" lvl="1" indent="-228600" algn="l" defTabSz="889000">
              <a:lnSpc>
                <a:spcPct val="90000"/>
              </a:lnSpc>
              <a:spcBef>
                <a:spcPct val="0"/>
              </a:spcBef>
              <a:spcAft>
                <a:spcPct val="15000"/>
              </a:spcAft>
              <a:buChar char="••"/>
            </a:pPr>
            <a:r>
              <a:rPr lang="en-US" sz="2000" b="1" kern="1200" dirty="0"/>
              <a:t>Credit secured by collaterals (Bank loans) </a:t>
            </a:r>
          </a:p>
          <a:p>
            <a:pPr marL="228600" lvl="1" indent="-228600" algn="l" defTabSz="889000">
              <a:lnSpc>
                <a:spcPct val="90000"/>
              </a:lnSpc>
              <a:spcBef>
                <a:spcPct val="0"/>
              </a:spcBef>
              <a:spcAft>
                <a:spcPct val="15000"/>
              </a:spcAft>
              <a:buChar char="••"/>
            </a:pPr>
            <a:r>
              <a:rPr lang="en-US" sz="2000" b="1" kern="1200" dirty="0"/>
              <a:t>Subordinated (Subordinated bonds and loans) </a:t>
            </a:r>
          </a:p>
        </p:txBody>
      </p:sp>
      <p:sp>
        <p:nvSpPr>
          <p:cNvPr id="11" name="Freeform 10"/>
          <p:cNvSpPr/>
          <p:nvPr/>
        </p:nvSpPr>
        <p:spPr>
          <a:xfrm rot="10800000">
            <a:off x="71272" y="2132082"/>
            <a:ext cx="684783" cy="1532019"/>
          </a:xfrm>
          <a:custGeom>
            <a:avLst/>
            <a:gdLst>
              <a:gd name="connsiteX0" fmla="*/ 0 w 1139175"/>
              <a:gd name="connsiteY0" fmla="*/ 0 h 684782"/>
              <a:gd name="connsiteX1" fmla="*/ 796784 w 1139175"/>
              <a:gd name="connsiteY1" fmla="*/ 0 h 684782"/>
              <a:gd name="connsiteX2" fmla="*/ 1139175 w 1139175"/>
              <a:gd name="connsiteY2" fmla="*/ 342391 h 684782"/>
              <a:gd name="connsiteX3" fmla="*/ 796784 w 1139175"/>
              <a:gd name="connsiteY3" fmla="*/ 684782 h 684782"/>
              <a:gd name="connsiteX4" fmla="*/ 0 w 1139175"/>
              <a:gd name="connsiteY4" fmla="*/ 684782 h 684782"/>
              <a:gd name="connsiteX5" fmla="*/ 342391 w 1139175"/>
              <a:gd name="connsiteY5" fmla="*/ 342391 h 684782"/>
              <a:gd name="connsiteX6" fmla="*/ 0 w 1139175"/>
              <a:gd name="connsiteY6" fmla="*/ 0 h 68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175" h="684782">
                <a:moveTo>
                  <a:pt x="1139174" y="0"/>
                </a:moveTo>
                <a:lnTo>
                  <a:pt x="1139174" y="478963"/>
                </a:lnTo>
                <a:lnTo>
                  <a:pt x="569588" y="684782"/>
                </a:lnTo>
                <a:lnTo>
                  <a:pt x="1" y="478963"/>
                </a:lnTo>
                <a:lnTo>
                  <a:pt x="1" y="0"/>
                </a:lnTo>
                <a:lnTo>
                  <a:pt x="569588" y="205819"/>
                </a:lnTo>
                <a:lnTo>
                  <a:pt x="1139174" y="0"/>
                </a:lnTo>
                <a:close/>
              </a:path>
            </a:pathLst>
          </a:custGeom>
          <a:solidFill>
            <a:srgbClr val="002060">
              <a:alpha val="79000"/>
            </a:srgb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vert" wrap="square" lIns="10159" tIns="352552" rIns="10161" bIns="352551" numCol="1" spcCol="1270" anchor="ctr" anchorCtr="0">
            <a:noAutofit/>
          </a:bodyPr>
          <a:lstStyle/>
          <a:p>
            <a:pPr lvl="0" algn="ctr" defTabSz="711200">
              <a:lnSpc>
                <a:spcPct val="90000"/>
              </a:lnSpc>
              <a:spcBef>
                <a:spcPct val="0"/>
              </a:spcBef>
              <a:spcAft>
                <a:spcPct val="35000"/>
              </a:spcAft>
            </a:pPr>
            <a:r>
              <a:rPr lang="en-IN" sz="1600" kern="1200" dirty="0"/>
              <a:t>Unsecured Creditors</a:t>
            </a:r>
            <a:endParaRPr lang="en-US" sz="1600" kern="1200" dirty="0"/>
          </a:p>
        </p:txBody>
      </p:sp>
      <p:sp>
        <p:nvSpPr>
          <p:cNvPr id="12" name="Freeform 11"/>
          <p:cNvSpPr/>
          <p:nvPr/>
        </p:nvSpPr>
        <p:spPr>
          <a:xfrm>
            <a:off x="786837" y="2510914"/>
            <a:ext cx="7056326" cy="875123"/>
          </a:xfrm>
          <a:custGeom>
            <a:avLst/>
            <a:gdLst>
              <a:gd name="connsiteX0" fmla="*/ 145857 w 875122"/>
              <a:gd name="connsiteY0" fmla="*/ 0 h 7056325"/>
              <a:gd name="connsiteX1" fmla="*/ 729265 w 875122"/>
              <a:gd name="connsiteY1" fmla="*/ 0 h 7056325"/>
              <a:gd name="connsiteX2" fmla="*/ 875122 w 875122"/>
              <a:gd name="connsiteY2" fmla="*/ 145857 h 7056325"/>
              <a:gd name="connsiteX3" fmla="*/ 875122 w 875122"/>
              <a:gd name="connsiteY3" fmla="*/ 7056325 h 7056325"/>
              <a:gd name="connsiteX4" fmla="*/ 875122 w 875122"/>
              <a:gd name="connsiteY4" fmla="*/ 7056325 h 7056325"/>
              <a:gd name="connsiteX5" fmla="*/ 0 w 875122"/>
              <a:gd name="connsiteY5" fmla="*/ 7056325 h 7056325"/>
              <a:gd name="connsiteX6" fmla="*/ 0 w 875122"/>
              <a:gd name="connsiteY6" fmla="*/ 7056325 h 7056325"/>
              <a:gd name="connsiteX7" fmla="*/ 0 w 875122"/>
              <a:gd name="connsiteY7" fmla="*/ 145857 h 7056325"/>
              <a:gd name="connsiteX8" fmla="*/ 145857 w 875122"/>
              <a:gd name="connsiteY8" fmla="*/ 0 h 705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122" h="7056325">
                <a:moveTo>
                  <a:pt x="875122" y="1176084"/>
                </a:moveTo>
                <a:lnTo>
                  <a:pt x="875122" y="5880241"/>
                </a:lnTo>
                <a:cubicBezTo>
                  <a:pt x="875122" y="6529775"/>
                  <a:pt x="867023" y="7056321"/>
                  <a:pt x="857033" y="7056321"/>
                </a:cubicBezTo>
                <a:lnTo>
                  <a:pt x="0" y="7056321"/>
                </a:lnTo>
                <a:lnTo>
                  <a:pt x="0" y="7056321"/>
                </a:lnTo>
                <a:lnTo>
                  <a:pt x="0" y="4"/>
                </a:lnTo>
                <a:lnTo>
                  <a:pt x="0" y="4"/>
                </a:lnTo>
                <a:lnTo>
                  <a:pt x="857033" y="4"/>
                </a:lnTo>
                <a:cubicBezTo>
                  <a:pt x="867023" y="4"/>
                  <a:pt x="875122" y="526550"/>
                  <a:pt x="875122" y="1176084"/>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55420" rIns="55420" bIns="55421"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Unsecured (Public deposits, corporate bonds, corporate papers, trade creditors)</a:t>
            </a:r>
          </a:p>
          <a:p>
            <a:pPr marL="228600" lvl="1" indent="-228600" algn="l" defTabSz="889000">
              <a:lnSpc>
                <a:spcPct val="90000"/>
              </a:lnSpc>
              <a:spcBef>
                <a:spcPct val="0"/>
              </a:spcBef>
              <a:spcAft>
                <a:spcPct val="15000"/>
              </a:spcAft>
              <a:buChar char="••"/>
            </a:pPr>
            <a:r>
              <a:rPr lang="en-US" sz="2000" b="1" kern="1200" dirty="0"/>
              <a:t>Preference shares (Hybrid/quasi equity)</a:t>
            </a:r>
          </a:p>
        </p:txBody>
      </p:sp>
      <p:sp>
        <p:nvSpPr>
          <p:cNvPr id="13" name="Freeform 12"/>
          <p:cNvSpPr/>
          <p:nvPr/>
        </p:nvSpPr>
        <p:spPr>
          <a:xfrm rot="10800000">
            <a:off x="102054" y="3409203"/>
            <a:ext cx="684783" cy="1267822"/>
          </a:xfrm>
          <a:custGeom>
            <a:avLst/>
            <a:gdLst>
              <a:gd name="connsiteX0" fmla="*/ 0 w 1139175"/>
              <a:gd name="connsiteY0" fmla="*/ 0 h 684782"/>
              <a:gd name="connsiteX1" fmla="*/ 796784 w 1139175"/>
              <a:gd name="connsiteY1" fmla="*/ 0 h 684782"/>
              <a:gd name="connsiteX2" fmla="*/ 1139175 w 1139175"/>
              <a:gd name="connsiteY2" fmla="*/ 342391 h 684782"/>
              <a:gd name="connsiteX3" fmla="*/ 796784 w 1139175"/>
              <a:gd name="connsiteY3" fmla="*/ 684782 h 684782"/>
              <a:gd name="connsiteX4" fmla="*/ 0 w 1139175"/>
              <a:gd name="connsiteY4" fmla="*/ 684782 h 684782"/>
              <a:gd name="connsiteX5" fmla="*/ 342391 w 1139175"/>
              <a:gd name="connsiteY5" fmla="*/ 342391 h 684782"/>
              <a:gd name="connsiteX6" fmla="*/ 0 w 1139175"/>
              <a:gd name="connsiteY6" fmla="*/ 0 h 68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9175" h="684782">
                <a:moveTo>
                  <a:pt x="1139174" y="0"/>
                </a:moveTo>
                <a:lnTo>
                  <a:pt x="1139174" y="478963"/>
                </a:lnTo>
                <a:lnTo>
                  <a:pt x="569588" y="684782"/>
                </a:lnTo>
                <a:lnTo>
                  <a:pt x="1" y="478963"/>
                </a:lnTo>
                <a:lnTo>
                  <a:pt x="1" y="0"/>
                </a:lnTo>
                <a:lnTo>
                  <a:pt x="569588" y="205819"/>
                </a:lnTo>
                <a:lnTo>
                  <a:pt x="1139174" y="0"/>
                </a:lnTo>
                <a:close/>
              </a:path>
            </a:pathLst>
          </a:custGeom>
          <a:solidFill>
            <a:srgbClr val="002060">
              <a:alpha val="79000"/>
            </a:srgb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vert" wrap="square" lIns="10158" tIns="352552" rIns="10162" bIns="352551" numCol="1" spcCol="1270" anchor="ctr" anchorCtr="0">
            <a:noAutofit/>
          </a:bodyPr>
          <a:lstStyle/>
          <a:p>
            <a:pPr lvl="0" algn="ctr" defTabSz="711200">
              <a:lnSpc>
                <a:spcPct val="90000"/>
              </a:lnSpc>
              <a:spcBef>
                <a:spcPct val="0"/>
              </a:spcBef>
              <a:spcAft>
                <a:spcPct val="35000"/>
              </a:spcAft>
            </a:pPr>
            <a:r>
              <a:rPr lang="en-IN" sz="1600" kern="1200" dirty="0"/>
              <a:t>Mezzanine</a:t>
            </a:r>
            <a:endParaRPr lang="en-US" sz="1600" kern="1200" dirty="0"/>
          </a:p>
        </p:txBody>
      </p:sp>
      <p:sp>
        <p:nvSpPr>
          <p:cNvPr id="14" name="Freeform 13"/>
          <p:cNvSpPr/>
          <p:nvPr/>
        </p:nvSpPr>
        <p:spPr>
          <a:xfrm>
            <a:off x="786838" y="3586174"/>
            <a:ext cx="7056325" cy="952641"/>
          </a:xfrm>
          <a:custGeom>
            <a:avLst/>
            <a:gdLst>
              <a:gd name="connsiteX0" fmla="*/ 158777 w 952641"/>
              <a:gd name="connsiteY0" fmla="*/ 0 h 7056325"/>
              <a:gd name="connsiteX1" fmla="*/ 793864 w 952641"/>
              <a:gd name="connsiteY1" fmla="*/ 0 h 7056325"/>
              <a:gd name="connsiteX2" fmla="*/ 952641 w 952641"/>
              <a:gd name="connsiteY2" fmla="*/ 158777 h 7056325"/>
              <a:gd name="connsiteX3" fmla="*/ 952641 w 952641"/>
              <a:gd name="connsiteY3" fmla="*/ 7056325 h 7056325"/>
              <a:gd name="connsiteX4" fmla="*/ 952641 w 952641"/>
              <a:gd name="connsiteY4" fmla="*/ 7056325 h 7056325"/>
              <a:gd name="connsiteX5" fmla="*/ 0 w 952641"/>
              <a:gd name="connsiteY5" fmla="*/ 7056325 h 7056325"/>
              <a:gd name="connsiteX6" fmla="*/ 0 w 952641"/>
              <a:gd name="connsiteY6" fmla="*/ 7056325 h 7056325"/>
              <a:gd name="connsiteX7" fmla="*/ 0 w 952641"/>
              <a:gd name="connsiteY7" fmla="*/ 158777 h 7056325"/>
              <a:gd name="connsiteX8" fmla="*/ 158777 w 952641"/>
              <a:gd name="connsiteY8" fmla="*/ 0 h 705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641" h="7056325">
                <a:moveTo>
                  <a:pt x="952641" y="1176083"/>
                </a:moveTo>
                <a:lnTo>
                  <a:pt x="952641" y="5880242"/>
                </a:lnTo>
                <a:cubicBezTo>
                  <a:pt x="952641" y="6529772"/>
                  <a:pt x="943044" y="7056321"/>
                  <a:pt x="931205" y="7056321"/>
                </a:cubicBezTo>
                <a:lnTo>
                  <a:pt x="0" y="7056321"/>
                </a:lnTo>
                <a:lnTo>
                  <a:pt x="0" y="7056321"/>
                </a:lnTo>
                <a:lnTo>
                  <a:pt x="0" y="4"/>
                </a:lnTo>
                <a:lnTo>
                  <a:pt x="0" y="4"/>
                </a:lnTo>
                <a:lnTo>
                  <a:pt x="931205" y="4"/>
                </a:lnTo>
                <a:cubicBezTo>
                  <a:pt x="943044" y="4"/>
                  <a:pt x="952641" y="526553"/>
                  <a:pt x="952641" y="1176083"/>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59204" rIns="59204" bIns="59204" numCol="1" spcCol="1270" anchor="ctr" anchorCtr="0">
            <a:noAutofit/>
          </a:bodyPr>
          <a:lstStyle/>
          <a:p>
            <a:pPr marL="228600" lvl="1" indent="-228600" algn="l" defTabSz="889000">
              <a:lnSpc>
                <a:spcPct val="90000"/>
              </a:lnSpc>
              <a:spcBef>
                <a:spcPct val="0"/>
              </a:spcBef>
              <a:spcAft>
                <a:spcPct val="15000"/>
              </a:spcAft>
              <a:buChar char="••"/>
            </a:pPr>
            <a:r>
              <a:rPr lang="en-IN" sz="2000" b="1" kern="1200" dirty="0"/>
              <a:t>Preference shareholders</a:t>
            </a:r>
            <a:endParaRPr lang="en-US" sz="2000" b="1" kern="1200" dirty="0"/>
          </a:p>
          <a:p>
            <a:pPr marL="228600" lvl="1" indent="-228600" algn="l" defTabSz="889000">
              <a:lnSpc>
                <a:spcPct val="90000"/>
              </a:lnSpc>
              <a:spcBef>
                <a:spcPct val="0"/>
              </a:spcBef>
              <a:spcAft>
                <a:spcPct val="15000"/>
              </a:spcAft>
              <a:buChar char="••"/>
            </a:pPr>
            <a:r>
              <a:rPr lang="en-US" sz="2000" b="1" kern="1200" dirty="0"/>
              <a:t>Seed capital</a:t>
            </a:r>
          </a:p>
        </p:txBody>
      </p:sp>
      <p:sp>
        <p:nvSpPr>
          <p:cNvPr id="15" name="Freeform 14"/>
          <p:cNvSpPr/>
          <p:nvPr/>
        </p:nvSpPr>
        <p:spPr>
          <a:xfrm rot="10800000">
            <a:off x="87373" y="4527548"/>
            <a:ext cx="684782" cy="1292146"/>
          </a:xfrm>
          <a:custGeom>
            <a:avLst/>
            <a:gdLst>
              <a:gd name="connsiteX0" fmla="*/ 0 w 1292146"/>
              <a:gd name="connsiteY0" fmla="*/ 0 h 684782"/>
              <a:gd name="connsiteX1" fmla="*/ 949755 w 1292146"/>
              <a:gd name="connsiteY1" fmla="*/ 0 h 684782"/>
              <a:gd name="connsiteX2" fmla="*/ 1292146 w 1292146"/>
              <a:gd name="connsiteY2" fmla="*/ 342391 h 684782"/>
              <a:gd name="connsiteX3" fmla="*/ 949755 w 1292146"/>
              <a:gd name="connsiteY3" fmla="*/ 684782 h 684782"/>
              <a:gd name="connsiteX4" fmla="*/ 0 w 1292146"/>
              <a:gd name="connsiteY4" fmla="*/ 684782 h 684782"/>
              <a:gd name="connsiteX5" fmla="*/ 342391 w 1292146"/>
              <a:gd name="connsiteY5" fmla="*/ 342391 h 684782"/>
              <a:gd name="connsiteX6" fmla="*/ 0 w 1292146"/>
              <a:gd name="connsiteY6" fmla="*/ 0 h 68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146" h="684782">
                <a:moveTo>
                  <a:pt x="1292145" y="0"/>
                </a:moveTo>
                <a:lnTo>
                  <a:pt x="1292145" y="503329"/>
                </a:lnTo>
                <a:lnTo>
                  <a:pt x="646073" y="684782"/>
                </a:lnTo>
                <a:lnTo>
                  <a:pt x="1" y="503329"/>
                </a:lnTo>
                <a:lnTo>
                  <a:pt x="1" y="0"/>
                </a:lnTo>
                <a:lnTo>
                  <a:pt x="646073" y="181453"/>
                </a:lnTo>
                <a:lnTo>
                  <a:pt x="1292145" y="0"/>
                </a:lnTo>
                <a:close/>
              </a:path>
            </a:pathLst>
          </a:custGeom>
          <a:solidFill>
            <a:srgbClr val="002060">
              <a:alpha val="79000"/>
            </a:srgb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vert" wrap="square" lIns="10160" tIns="352551" rIns="10159" bIns="352551" numCol="1" spcCol="1270" anchor="ctr" anchorCtr="0">
            <a:noAutofit/>
          </a:bodyPr>
          <a:lstStyle/>
          <a:p>
            <a:pPr lvl="0" algn="ctr" defTabSz="711200">
              <a:lnSpc>
                <a:spcPct val="90000"/>
              </a:lnSpc>
              <a:spcBef>
                <a:spcPct val="0"/>
              </a:spcBef>
              <a:spcAft>
                <a:spcPct val="35000"/>
              </a:spcAft>
            </a:pPr>
            <a:r>
              <a:rPr lang="en-IN" sz="1600" kern="1200" dirty="0"/>
              <a:t>Equity</a:t>
            </a:r>
            <a:endParaRPr lang="en-US" sz="1600" kern="1200" dirty="0"/>
          </a:p>
        </p:txBody>
      </p:sp>
      <p:sp>
        <p:nvSpPr>
          <p:cNvPr id="16" name="Freeform 15"/>
          <p:cNvSpPr/>
          <p:nvPr/>
        </p:nvSpPr>
        <p:spPr>
          <a:xfrm>
            <a:off x="786837" y="4700191"/>
            <a:ext cx="8426562" cy="951713"/>
          </a:xfrm>
          <a:custGeom>
            <a:avLst/>
            <a:gdLst>
              <a:gd name="connsiteX0" fmla="*/ 158622 w 951712"/>
              <a:gd name="connsiteY0" fmla="*/ 0 h 8426561"/>
              <a:gd name="connsiteX1" fmla="*/ 793090 w 951712"/>
              <a:gd name="connsiteY1" fmla="*/ 0 h 8426561"/>
              <a:gd name="connsiteX2" fmla="*/ 951712 w 951712"/>
              <a:gd name="connsiteY2" fmla="*/ 158622 h 8426561"/>
              <a:gd name="connsiteX3" fmla="*/ 951712 w 951712"/>
              <a:gd name="connsiteY3" fmla="*/ 8426561 h 8426561"/>
              <a:gd name="connsiteX4" fmla="*/ 951712 w 951712"/>
              <a:gd name="connsiteY4" fmla="*/ 8426561 h 8426561"/>
              <a:gd name="connsiteX5" fmla="*/ 0 w 951712"/>
              <a:gd name="connsiteY5" fmla="*/ 8426561 h 8426561"/>
              <a:gd name="connsiteX6" fmla="*/ 0 w 951712"/>
              <a:gd name="connsiteY6" fmla="*/ 8426561 h 8426561"/>
              <a:gd name="connsiteX7" fmla="*/ 0 w 951712"/>
              <a:gd name="connsiteY7" fmla="*/ 158622 h 8426561"/>
              <a:gd name="connsiteX8" fmla="*/ 158622 w 951712"/>
              <a:gd name="connsiteY8" fmla="*/ 0 h 842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712" h="8426561">
                <a:moveTo>
                  <a:pt x="951712" y="1404459"/>
                </a:moveTo>
                <a:lnTo>
                  <a:pt x="951712" y="7022102"/>
                </a:lnTo>
                <a:cubicBezTo>
                  <a:pt x="951712" y="7797765"/>
                  <a:pt x="943691" y="8426557"/>
                  <a:pt x="933797" y="8426557"/>
                </a:cubicBezTo>
                <a:lnTo>
                  <a:pt x="0" y="8426557"/>
                </a:lnTo>
                <a:lnTo>
                  <a:pt x="0" y="8426557"/>
                </a:lnTo>
                <a:lnTo>
                  <a:pt x="0" y="4"/>
                </a:lnTo>
                <a:lnTo>
                  <a:pt x="0" y="4"/>
                </a:lnTo>
                <a:lnTo>
                  <a:pt x="933797" y="4"/>
                </a:lnTo>
                <a:cubicBezTo>
                  <a:pt x="943691" y="4"/>
                  <a:pt x="951712" y="628796"/>
                  <a:pt x="951712" y="1404459"/>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59160" rIns="59159" bIns="59159"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t>Equity</a:t>
            </a:r>
          </a:p>
          <a:p>
            <a:pPr marL="228600" lvl="1" indent="-228600" algn="l" defTabSz="889000">
              <a:lnSpc>
                <a:spcPct val="90000"/>
              </a:lnSpc>
              <a:spcBef>
                <a:spcPct val="0"/>
              </a:spcBef>
              <a:spcAft>
                <a:spcPct val="15000"/>
              </a:spcAft>
              <a:buChar char="••"/>
            </a:pPr>
            <a:r>
              <a:rPr lang="en-US" sz="2000" b="1" kern="1200" dirty="0"/>
              <a:t>Subsidy, grant, </a:t>
            </a:r>
          </a:p>
        </p:txBody>
      </p:sp>
      <p:sp>
        <p:nvSpPr>
          <p:cNvPr id="3" name="Rectangle 2"/>
          <p:cNvSpPr/>
          <p:nvPr/>
        </p:nvSpPr>
        <p:spPr>
          <a:xfrm>
            <a:off x="7876032" y="1299929"/>
            <a:ext cx="2590930" cy="3416320"/>
          </a:xfrm>
          <a:prstGeom prst="rect">
            <a:avLst/>
          </a:prstGeom>
        </p:spPr>
        <p:txBody>
          <a:bodyPr wrap="square">
            <a:spAutoFit/>
          </a:bodyPr>
          <a:lstStyle/>
          <a:p>
            <a:r>
              <a:rPr lang="en-US" sz="1800" dirty="0"/>
              <a:t>In finance, </a:t>
            </a:r>
            <a:r>
              <a:rPr lang="en-US" sz="1800" b="1" dirty="0"/>
              <a:t>seniority</a:t>
            </a:r>
            <a:r>
              <a:rPr lang="en-US" sz="1800" dirty="0"/>
              <a:t> refers to the order of repayment </a:t>
            </a:r>
            <a:r>
              <a:rPr lang="en-US" sz="1800" dirty="0" smtClean="0"/>
              <a:t>out of salvaged value in </a:t>
            </a:r>
            <a:r>
              <a:rPr lang="en-US" sz="1800" dirty="0"/>
              <a:t>the event of a sale or bankruptcy of the issuer. </a:t>
            </a:r>
            <a:r>
              <a:rPr lang="en-US" sz="1800" b="1" dirty="0"/>
              <a:t>Seniority</a:t>
            </a:r>
            <a:r>
              <a:rPr lang="en-US" sz="1800" dirty="0"/>
              <a:t> can refer to either debt or preferred stock. Senior debt must be repaid before subordinated (or junior) </a:t>
            </a:r>
            <a:r>
              <a:rPr lang="en-US" sz="1800" dirty="0" smtClean="0"/>
              <a:t>debt.</a:t>
            </a:r>
            <a:endParaRPr lang="en-IN" sz="1800" dirty="0"/>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11877882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634" y="496389"/>
            <a:ext cx="10515600" cy="535578"/>
          </a:xfrm>
        </p:spPr>
        <p:style>
          <a:lnRef idx="2">
            <a:schemeClr val="accent1"/>
          </a:lnRef>
          <a:fillRef idx="1">
            <a:schemeClr val="lt1"/>
          </a:fillRef>
          <a:effectRef idx="0">
            <a:schemeClr val="accent1"/>
          </a:effectRef>
          <a:fontRef idx="minor">
            <a:schemeClr val="dk1"/>
          </a:fontRef>
        </p:style>
        <p:txBody>
          <a:bodyPr>
            <a:normAutofit/>
          </a:bodyPr>
          <a:lstStyle/>
          <a:p>
            <a:r>
              <a:rPr lang="en-IN" dirty="0"/>
              <a:t>Types and Sources of Funds</a:t>
            </a:r>
            <a:endParaRPr lang="en-US" dirty="0"/>
          </a:p>
        </p:txBody>
      </p:sp>
      <p:sp>
        <p:nvSpPr>
          <p:cNvPr id="4" name="Down Arrow 3"/>
          <p:cNvSpPr/>
          <p:nvPr/>
        </p:nvSpPr>
        <p:spPr>
          <a:xfrm>
            <a:off x="0" y="1830977"/>
            <a:ext cx="838200" cy="4080641"/>
          </a:xfrm>
          <a:prstGeom prst="downArrow">
            <a:avLst>
              <a:gd name="adj1" fmla="val 87251"/>
              <a:gd name="adj2" fmla="val 44678"/>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IN" sz="3200" b="1" dirty="0">
                <a:solidFill>
                  <a:srgbClr val="002060"/>
                </a:solidFill>
              </a:rPr>
              <a:t>Seniority</a:t>
            </a:r>
            <a:endParaRPr lang="en-US" sz="3200" b="1" dirty="0">
              <a:solidFill>
                <a:srgbClr val="002060"/>
              </a:solidFill>
            </a:endParaRPr>
          </a:p>
        </p:txBody>
      </p:sp>
      <p:sp>
        <p:nvSpPr>
          <p:cNvPr id="6" name="Content Placeholder 2"/>
          <p:cNvSpPr txBox="1">
            <a:spLocks/>
          </p:cNvSpPr>
          <p:nvPr/>
        </p:nvSpPr>
        <p:spPr>
          <a:xfrm>
            <a:off x="1123406" y="1031967"/>
            <a:ext cx="10112828" cy="487965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Grant, subsidy, donations (no cost and no obligation to return). </a:t>
            </a:r>
          </a:p>
          <a:p>
            <a:r>
              <a:rPr lang="en-IN" b="1" dirty="0"/>
              <a:t>Seed money (Zero to low cost, vary from grant to debt) </a:t>
            </a:r>
          </a:p>
          <a:p>
            <a:r>
              <a:rPr lang="en-IN" b="1" dirty="0"/>
              <a:t>Equity (cost obligation: dividend &amp; capital appreciation, no repayment)</a:t>
            </a:r>
          </a:p>
          <a:p>
            <a:pPr lvl="1"/>
            <a:r>
              <a:rPr lang="en-IN" dirty="0"/>
              <a:t>Founders/promoters, accumulated surplus (profit) </a:t>
            </a:r>
          </a:p>
          <a:p>
            <a:pPr lvl="1"/>
            <a:r>
              <a:rPr lang="en-IN" dirty="0"/>
              <a:t>Investors</a:t>
            </a:r>
          </a:p>
          <a:p>
            <a:pPr lvl="1"/>
            <a:r>
              <a:rPr lang="en-IN" dirty="0"/>
              <a:t>Friends &amp; relatives</a:t>
            </a:r>
          </a:p>
          <a:p>
            <a:pPr lvl="1"/>
            <a:r>
              <a:rPr lang="en-IN" dirty="0"/>
              <a:t>Public</a:t>
            </a:r>
          </a:p>
          <a:p>
            <a:r>
              <a:rPr lang="en-IN" b="1" dirty="0"/>
              <a:t>Preference equity (Mostly hybrid in nature: mix of Debt and Equity)</a:t>
            </a:r>
          </a:p>
          <a:p>
            <a:r>
              <a:rPr lang="en-IN" b="1" dirty="0"/>
              <a:t>Unsecured loan </a:t>
            </a:r>
            <a:r>
              <a:rPr lang="en-IN" sz="2600" dirty="0"/>
              <a:t>(mezzanine senior to equity but subordinate to secured debt)</a:t>
            </a:r>
          </a:p>
          <a:p>
            <a:pPr lvl="2"/>
            <a:r>
              <a:rPr lang="en-IN" dirty="0"/>
              <a:t>Most costly</a:t>
            </a:r>
          </a:p>
          <a:p>
            <a:r>
              <a:rPr lang="en-IN" b="1" dirty="0"/>
              <a:t>Debt, Trade creditors </a:t>
            </a:r>
            <a:endParaRPr lang="en-IN" sz="4800" dirty="0"/>
          </a:p>
          <a:p>
            <a:pPr lvl="1"/>
            <a:r>
              <a:rPr lang="en-IN" dirty="0"/>
              <a:t>Long-term debt </a:t>
            </a:r>
          </a:p>
          <a:p>
            <a:pPr lvl="2"/>
            <a:r>
              <a:rPr lang="en-IN" dirty="0"/>
              <a:t>Banks/financial institutions, private lenders, trade creditors, non-bank finance companies</a:t>
            </a:r>
          </a:p>
          <a:p>
            <a:pPr lvl="1"/>
            <a:r>
              <a:rPr lang="en-IN" dirty="0"/>
              <a:t>Short-term debt</a:t>
            </a:r>
          </a:p>
          <a:p>
            <a:pPr lvl="2"/>
            <a:r>
              <a:rPr lang="en-IN" dirty="0"/>
              <a:t>Mostly banks</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34275267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1647"/>
            <a:ext cx="10515600" cy="959178"/>
          </a:xfrm>
          <a:ln>
            <a:noFill/>
          </a:ln>
        </p:spPr>
        <p:txBody>
          <a:bodyPr>
            <a:normAutofit fontScale="90000"/>
          </a:bodyPr>
          <a:lstStyle/>
          <a:p>
            <a:r>
              <a:rPr lang="en-IN" dirty="0"/>
              <a:t>Seniority of Sources (Nature) of Funds/ </a:t>
            </a:r>
            <a:br>
              <a:rPr lang="en-IN" dirty="0"/>
            </a:br>
            <a:r>
              <a:rPr lang="en-IN" dirty="0"/>
              <a:t>Seniority of Liabilities</a:t>
            </a:r>
            <a:endParaRPr lang="en-US" dirty="0"/>
          </a:p>
        </p:txBody>
      </p:sp>
      <p:sp>
        <p:nvSpPr>
          <p:cNvPr id="3" name="Content Placeholder 2"/>
          <p:cNvSpPr>
            <a:spLocks noGrp="1"/>
          </p:cNvSpPr>
          <p:nvPr>
            <p:ph idx="1"/>
          </p:nvPr>
        </p:nvSpPr>
        <p:spPr>
          <a:xfrm>
            <a:off x="106680" y="1520825"/>
            <a:ext cx="10859814" cy="4351338"/>
          </a:xfrm>
        </p:spPr>
        <p:txBody>
          <a:bodyPr>
            <a:normAutofit fontScale="85000" lnSpcReduction="20000"/>
          </a:bodyPr>
          <a:lstStyle/>
          <a:p>
            <a:r>
              <a:rPr lang="en-IN" b="1" dirty="0"/>
              <a:t>Seniority in the context of various types of sources of fund refers to the priority or order of payment (or repayment) in the event of liquidation of an enterprise. </a:t>
            </a:r>
          </a:p>
          <a:p>
            <a:r>
              <a:rPr lang="en-IN" b="1" dirty="0"/>
              <a:t>Seniority pertains to debt (loans, bonds, securities), preferred stock, various credits, and equity. Every security has relative seniority. Some securities such as bonds may be of same seniority, which is termed as </a:t>
            </a:r>
            <a:r>
              <a:rPr lang="en-IN" b="1" dirty="0" err="1"/>
              <a:t>pari</a:t>
            </a:r>
            <a:r>
              <a:rPr lang="en-IN" b="1" dirty="0"/>
              <a:t> </a:t>
            </a:r>
            <a:r>
              <a:rPr lang="en-IN" b="1" dirty="0" err="1"/>
              <a:t>passu</a:t>
            </a:r>
            <a:r>
              <a:rPr lang="en-IN" b="1" dirty="0"/>
              <a:t>.</a:t>
            </a:r>
          </a:p>
          <a:p>
            <a:r>
              <a:rPr lang="en-IN" b="1" dirty="0"/>
              <a:t>Say, based on court order, the assets of a company are being liquidated and the proceeds are to be distributed among all the creditors (banks and others).    </a:t>
            </a:r>
          </a:p>
          <a:p>
            <a:r>
              <a:rPr lang="en-IN" b="1" dirty="0"/>
              <a:t>The senior most debt must be repaid before subordinated (or junior) debt is repaid. </a:t>
            </a:r>
          </a:p>
          <a:p>
            <a:r>
              <a:rPr lang="en-IN" b="1" dirty="0"/>
              <a:t>Preferred stock (preference capital) is senior to common stock (equity capital), which means that preference stock holders will be paid first. If anything is </a:t>
            </a:r>
            <a:br>
              <a:rPr lang="en-IN" b="1" dirty="0"/>
            </a:br>
            <a:r>
              <a:rPr lang="en-IN" b="1" dirty="0"/>
              <a:t>left after paying to preference shareholders, only then equity </a:t>
            </a:r>
            <a:br>
              <a:rPr lang="en-IN" b="1" dirty="0"/>
            </a:br>
            <a:r>
              <a:rPr lang="en-IN" b="1" dirty="0"/>
              <a:t>shareholders will be paid.</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3889002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IN"/>
          </a:p>
        </p:txBody>
      </p:sp>
      <p:sp>
        <p:nvSpPr>
          <p:cNvPr id="7" name="Text Placeholder 6"/>
          <p:cNvSpPr>
            <a:spLocks noGrp="1"/>
          </p:cNvSpPr>
          <p:nvPr>
            <p:ph type="body" idx="1"/>
          </p:nvPr>
        </p:nvSpPr>
        <p:spPr/>
        <p:txBody>
          <a:bodyPr/>
          <a:lstStyle/>
          <a:p>
            <a:r>
              <a:rPr lang="en-US" dirty="0"/>
              <a:t>In 1975, Malhotra co-founded HCL Group, where </a:t>
            </a:r>
            <a:endParaRPr lang="en-US" dirty="0" smtClean="0"/>
          </a:p>
          <a:p>
            <a:pPr marL="114300" indent="0">
              <a:buNone/>
            </a:pPr>
            <a:r>
              <a:rPr lang="en-US" dirty="0"/>
              <a:t> </a:t>
            </a:r>
            <a:r>
              <a:rPr lang="en-US" dirty="0" smtClean="0"/>
              <a:t>    he </a:t>
            </a:r>
            <a:r>
              <a:rPr lang="en-US" dirty="0"/>
              <a:t>served as vice chairman</a:t>
            </a:r>
            <a:r>
              <a:rPr lang="en-US" dirty="0" smtClean="0"/>
              <a:t>.</a:t>
            </a:r>
          </a:p>
          <a:p>
            <a:r>
              <a:rPr lang="en-US" dirty="0" smtClean="0"/>
              <a:t>Founded </a:t>
            </a:r>
            <a:r>
              <a:rPr lang="en-US" dirty="0" err="1"/>
              <a:t>TechSpan</a:t>
            </a:r>
            <a:r>
              <a:rPr lang="en-US" dirty="0"/>
              <a:t> and served as chief executive officer of US-based firm Headstrong after the two companies merged</a:t>
            </a:r>
            <a:r>
              <a:rPr lang="en-US" dirty="0" smtClean="0"/>
              <a:t>.</a:t>
            </a:r>
            <a:endParaRPr lang="en-IN" dirty="0"/>
          </a:p>
          <a:p>
            <a:r>
              <a:rPr lang="en-US" dirty="0" smtClean="0"/>
              <a:t>Co-founded </a:t>
            </a:r>
            <a:r>
              <a:rPr lang="en-US" dirty="0"/>
              <a:t>SPIC MACAY along with his college friend Kiran Seth for the promotion of Indian music and culture amongst youth.</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5" name="Picture 4"/>
          <p:cNvPicPr>
            <a:picLocks noChangeAspect="1"/>
          </p:cNvPicPr>
          <p:nvPr/>
        </p:nvPicPr>
        <p:blipFill>
          <a:blip r:embed="rId2"/>
          <a:stretch>
            <a:fillRect/>
          </a:stretch>
        </p:blipFill>
        <p:spPr>
          <a:xfrm>
            <a:off x="8799419" y="271463"/>
            <a:ext cx="2876550" cy="2343150"/>
          </a:xfrm>
          <a:prstGeom prst="rect">
            <a:avLst/>
          </a:prstGeom>
        </p:spPr>
      </p:pic>
    </p:spTree>
    <p:extLst>
      <p:ext uri="{BB962C8B-B14F-4D97-AF65-F5344CB8AC3E}">
        <p14:creationId xmlns:p14="http://schemas.microsoft.com/office/powerpoint/2010/main" val="20650977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817" y="310693"/>
            <a:ext cx="10515600" cy="892099"/>
          </a:xfrm>
        </p:spPr>
        <p:txBody>
          <a:bodyPr/>
          <a:lstStyle/>
          <a:p>
            <a:r>
              <a:rPr lang="en-IN" dirty="0"/>
              <a:t>Example</a:t>
            </a:r>
            <a:endParaRPr lang="en-US" dirty="0"/>
          </a:p>
        </p:txBody>
      </p:sp>
      <p:sp>
        <p:nvSpPr>
          <p:cNvPr id="3" name="Content Placeholder 2"/>
          <p:cNvSpPr>
            <a:spLocks noGrp="1"/>
          </p:cNvSpPr>
          <p:nvPr>
            <p:ph idx="1"/>
          </p:nvPr>
        </p:nvSpPr>
        <p:spPr>
          <a:xfrm>
            <a:off x="351817" y="920690"/>
            <a:ext cx="10515600" cy="1264416"/>
          </a:xfrm>
        </p:spPr>
        <p:txBody>
          <a:bodyPr>
            <a:normAutofit fontScale="85000" lnSpcReduction="10000"/>
          </a:bodyPr>
          <a:lstStyle/>
          <a:p>
            <a:pPr marL="0" indent="0">
              <a:buNone/>
            </a:pPr>
            <a:r>
              <a:rPr lang="en-IN" dirty="0"/>
              <a:t>A company defaults on payment to a creditor and the court orders liquidation. How the payment will be made and will there be anything for the equity holder? Suppose, the following is the list of creditors and their receivables.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17435766"/>
              </p:ext>
            </p:extLst>
          </p:nvPr>
        </p:nvGraphicFramePr>
        <p:xfrm>
          <a:off x="247590" y="2053032"/>
          <a:ext cx="4242676" cy="2611120"/>
        </p:xfrm>
        <a:graphic>
          <a:graphicData uri="http://schemas.openxmlformats.org/drawingml/2006/table">
            <a:tbl>
              <a:tblPr firstRow="1" bandRow="1">
                <a:tableStyleId>{5C22544A-7EE6-4342-B048-85BDC9FD1C3A}</a:tableStyleId>
              </a:tblPr>
              <a:tblGrid>
                <a:gridCol w="3328916">
                  <a:extLst>
                    <a:ext uri="{9D8B030D-6E8A-4147-A177-3AD203B41FA5}">
                      <a16:colId xmlns:a16="http://schemas.microsoft.com/office/drawing/2014/main" val="1870382745"/>
                    </a:ext>
                  </a:extLst>
                </a:gridCol>
                <a:gridCol w="913760">
                  <a:extLst>
                    <a:ext uri="{9D8B030D-6E8A-4147-A177-3AD203B41FA5}">
                      <a16:colId xmlns:a16="http://schemas.microsoft.com/office/drawing/2014/main" val="778547006"/>
                    </a:ext>
                  </a:extLst>
                </a:gridCol>
              </a:tblGrid>
              <a:tr h="370840">
                <a:tc>
                  <a:txBody>
                    <a:bodyPr/>
                    <a:lstStyle/>
                    <a:p>
                      <a:r>
                        <a:rPr lang="en-US" b="1" dirty="0"/>
                        <a:t>Creditors</a:t>
                      </a:r>
                    </a:p>
                  </a:txBody>
                  <a:tcPr/>
                </a:tc>
                <a:tc>
                  <a:txBody>
                    <a:bodyPr/>
                    <a:lstStyle/>
                    <a:p>
                      <a:r>
                        <a:rPr lang="en-US" b="1" dirty="0"/>
                        <a:t>Outstanding</a:t>
                      </a:r>
                    </a:p>
                  </a:txBody>
                  <a:tcPr/>
                </a:tc>
                <a:extLst>
                  <a:ext uri="{0D108BD9-81ED-4DB2-BD59-A6C34878D82A}">
                    <a16:rowId xmlns:a16="http://schemas.microsoft.com/office/drawing/2014/main" val="1168109516"/>
                  </a:ext>
                </a:extLst>
              </a:tr>
              <a:tr h="370840">
                <a:tc>
                  <a:txBody>
                    <a:bodyPr/>
                    <a:lstStyle/>
                    <a:p>
                      <a:r>
                        <a:rPr lang="en-IN" b="1" dirty="0"/>
                        <a:t>Trade creditors</a:t>
                      </a:r>
                      <a:endParaRPr lang="en-US" b="1" dirty="0"/>
                    </a:p>
                  </a:txBody>
                  <a:tcPr/>
                </a:tc>
                <a:tc>
                  <a:txBody>
                    <a:bodyPr/>
                    <a:lstStyle/>
                    <a:p>
                      <a:r>
                        <a:rPr lang="en-IN" b="1" dirty="0"/>
                        <a:t>200</a:t>
                      </a:r>
                      <a:endParaRPr lang="en-US" b="1" dirty="0"/>
                    </a:p>
                  </a:txBody>
                  <a:tcPr/>
                </a:tc>
                <a:extLst>
                  <a:ext uri="{0D108BD9-81ED-4DB2-BD59-A6C34878D82A}">
                    <a16:rowId xmlns:a16="http://schemas.microsoft.com/office/drawing/2014/main" val="3816179671"/>
                  </a:ext>
                </a:extLst>
              </a:tr>
              <a:tr h="370840">
                <a:tc>
                  <a:txBody>
                    <a:bodyPr/>
                    <a:lstStyle/>
                    <a:p>
                      <a:r>
                        <a:rPr lang="en-IN" b="1" dirty="0"/>
                        <a:t>Unsecured loans</a:t>
                      </a:r>
                      <a:endParaRPr lang="en-US" b="1" dirty="0"/>
                    </a:p>
                  </a:txBody>
                  <a:tcPr/>
                </a:tc>
                <a:tc>
                  <a:txBody>
                    <a:bodyPr/>
                    <a:lstStyle/>
                    <a:p>
                      <a:r>
                        <a:rPr lang="en-IN" b="1" dirty="0"/>
                        <a:t>300</a:t>
                      </a:r>
                      <a:endParaRPr lang="en-US" b="1" dirty="0"/>
                    </a:p>
                  </a:txBody>
                  <a:tcPr/>
                </a:tc>
                <a:extLst>
                  <a:ext uri="{0D108BD9-81ED-4DB2-BD59-A6C34878D82A}">
                    <a16:rowId xmlns:a16="http://schemas.microsoft.com/office/drawing/2014/main" val="25928616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t>Bank loan</a:t>
                      </a:r>
                      <a:endParaRPr lang="en-US" b="1" dirty="0"/>
                    </a:p>
                  </a:txBody>
                  <a:tcPr/>
                </a:tc>
                <a:tc>
                  <a:txBody>
                    <a:bodyPr/>
                    <a:lstStyle/>
                    <a:p>
                      <a:r>
                        <a:rPr lang="en-IN" b="1" dirty="0"/>
                        <a:t>1000</a:t>
                      </a:r>
                      <a:endParaRPr lang="en-US" b="1" dirty="0"/>
                    </a:p>
                  </a:txBody>
                  <a:tcPr/>
                </a:tc>
                <a:extLst>
                  <a:ext uri="{0D108BD9-81ED-4DB2-BD59-A6C34878D82A}">
                    <a16:rowId xmlns:a16="http://schemas.microsoft.com/office/drawing/2014/main" val="2315540965"/>
                  </a:ext>
                </a:extLst>
              </a:tr>
              <a:tr h="370840">
                <a:tc>
                  <a:txBody>
                    <a:bodyPr/>
                    <a:lstStyle/>
                    <a:p>
                      <a:r>
                        <a:rPr lang="en-IN" b="1" dirty="0"/>
                        <a:t>Preference stocks</a:t>
                      </a:r>
                      <a:endParaRPr lang="en-US" b="1" dirty="0"/>
                    </a:p>
                  </a:txBody>
                  <a:tcPr/>
                </a:tc>
                <a:tc>
                  <a:txBody>
                    <a:bodyPr/>
                    <a:lstStyle/>
                    <a:p>
                      <a:r>
                        <a:rPr lang="en-IN" b="1" dirty="0"/>
                        <a:t>500</a:t>
                      </a:r>
                      <a:endParaRPr lang="en-US" b="1" dirty="0"/>
                    </a:p>
                  </a:txBody>
                  <a:tcPr/>
                </a:tc>
                <a:extLst>
                  <a:ext uri="{0D108BD9-81ED-4DB2-BD59-A6C34878D82A}">
                    <a16:rowId xmlns:a16="http://schemas.microsoft.com/office/drawing/2014/main" val="851688707"/>
                  </a:ext>
                </a:extLst>
              </a:tr>
              <a:tr h="185420">
                <a:tc>
                  <a:txBody>
                    <a:bodyPr/>
                    <a:lstStyle/>
                    <a:p>
                      <a:r>
                        <a:rPr lang="en-IN" b="1" dirty="0"/>
                        <a:t>Loan on second lien (mortgage)</a:t>
                      </a:r>
                      <a:endParaRPr lang="en-US" b="1" dirty="0"/>
                    </a:p>
                  </a:txBody>
                  <a:tcPr/>
                </a:tc>
                <a:tc>
                  <a:txBody>
                    <a:bodyPr/>
                    <a:lstStyle/>
                    <a:p>
                      <a:r>
                        <a:rPr lang="en-IN" b="1" dirty="0"/>
                        <a:t>200</a:t>
                      </a:r>
                      <a:endParaRPr lang="en-US" b="1" dirty="0"/>
                    </a:p>
                  </a:txBody>
                  <a:tcPr/>
                </a:tc>
                <a:extLst>
                  <a:ext uri="{0D108BD9-81ED-4DB2-BD59-A6C34878D82A}">
                    <a16:rowId xmlns:a16="http://schemas.microsoft.com/office/drawing/2014/main" val="15248659"/>
                  </a:ext>
                </a:extLst>
              </a:tr>
              <a:tr h="185420">
                <a:tc>
                  <a:txBody>
                    <a:bodyPr/>
                    <a:lstStyle/>
                    <a:p>
                      <a:r>
                        <a:rPr lang="en-IN" b="1" dirty="0"/>
                        <a:t>Total</a:t>
                      </a:r>
                      <a:endParaRPr lang="en-US" b="1" dirty="0"/>
                    </a:p>
                  </a:txBody>
                  <a:tcPr/>
                </a:tc>
                <a:tc>
                  <a:txBody>
                    <a:bodyPr/>
                    <a:lstStyle/>
                    <a:p>
                      <a:r>
                        <a:rPr lang="en-IN" b="1" dirty="0"/>
                        <a:t>2200</a:t>
                      </a:r>
                      <a:endParaRPr lang="en-US" b="1" dirty="0"/>
                    </a:p>
                  </a:txBody>
                  <a:tcPr/>
                </a:tc>
                <a:extLst>
                  <a:ext uri="{0D108BD9-81ED-4DB2-BD59-A6C34878D82A}">
                    <a16:rowId xmlns:a16="http://schemas.microsoft.com/office/drawing/2014/main" val="5362914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39405120"/>
              </p:ext>
            </p:extLst>
          </p:nvPr>
        </p:nvGraphicFramePr>
        <p:xfrm>
          <a:off x="4614637" y="2053032"/>
          <a:ext cx="5467131" cy="2810885"/>
        </p:xfrm>
        <a:graphic>
          <a:graphicData uri="http://schemas.openxmlformats.org/drawingml/2006/table">
            <a:tbl>
              <a:tblPr firstRow="1" bandRow="1">
                <a:tableStyleId>{5C22544A-7EE6-4342-B048-85BDC9FD1C3A}</a:tableStyleId>
              </a:tblPr>
              <a:tblGrid>
                <a:gridCol w="2130952">
                  <a:extLst>
                    <a:ext uri="{9D8B030D-6E8A-4147-A177-3AD203B41FA5}">
                      <a16:colId xmlns:a16="http://schemas.microsoft.com/office/drawing/2014/main" val="1870382745"/>
                    </a:ext>
                  </a:extLst>
                </a:gridCol>
                <a:gridCol w="1112059">
                  <a:extLst>
                    <a:ext uri="{9D8B030D-6E8A-4147-A177-3AD203B41FA5}">
                      <a16:colId xmlns:a16="http://schemas.microsoft.com/office/drawing/2014/main" val="778547006"/>
                    </a:ext>
                  </a:extLst>
                </a:gridCol>
                <a:gridCol w="773693">
                  <a:extLst>
                    <a:ext uri="{9D8B030D-6E8A-4147-A177-3AD203B41FA5}">
                      <a16:colId xmlns:a16="http://schemas.microsoft.com/office/drawing/2014/main" val="318111616"/>
                    </a:ext>
                  </a:extLst>
                </a:gridCol>
                <a:gridCol w="693683">
                  <a:extLst>
                    <a:ext uri="{9D8B030D-6E8A-4147-A177-3AD203B41FA5}">
                      <a16:colId xmlns:a16="http://schemas.microsoft.com/office/drawing/2014/main" val="1045926710"/>
                    </a:ext>
                  </a:extLst>
                </a:gridCol>
                <a:gridCol w="756744">
                  <a:extLst>
                    <a:ext uri="{9D8B030D-6E8A-4147-A177-3AD203B41FA5}">
                      <a16:colId xmlns:a16="http://schemas.microsoft.com/office/drawing/2014/main" val="107167577"/>
                    </a:ext>
                  </a:extLst>
                </a:gridCol>
              </a:tblGrid>
              <a:tr h="384435">
                <a:tc gridSpan="2">
                  <a:txBody>
                    <a:bodyPr/>
                    <a:lstStyle/>
                    <a:p>
                      <a:pPr algn="r"/>
                      <a:r>
                        <a:rPr lang="en-IN" b="1" dirty="0"/>
                        <a:t>Liquidation</a:t>
                      </a:r>
                      <a:r>
                        <a:rPr lang="en-IN" b="1" baseline="0" dirty="0"/>
                        <a:t> proceeds:</a:t>
                      </a:r>
                      <a:endParaRPr lang="en-US" b="1" dirty="0"/>
                    </a:p>
                  </a:txBody>
                  <a:tcPr/>
                </a:tc>
                <a:tc hMerge="1">
                  <a:txBody>
                    <a:bodyPr/>
                    <a:lstStyle/>
                    <a:p>
                      <a:endParaRPr lang="en-US" b="1" dirty="0"/>
                    </a:p>
                  </a:txBody>
                  <a:tcPr/>
                </a:tc>
                <a:tc>
                  <a:txBody>
                    <a:bodyPr/>
                    <a:lstStyle/>
                    <a:p>
                      <a:r>
                        <a:rPr lang="en-IN" b="1" dirty="0"/>
                        <a:t>1500</a:t>
                      </a:r>
                      <a:endParaRPr lang="en-US" b="1" dirty="0"/>
                    </a:p>
                  </a:txBody>
                  <a:tcPr/>
                </a:tc>
                <a:tc>
                  <a:txBody>
                    <a:bodyPr/>
                    <a:lstStyle/>
                    <a:p>
                      <a:r>
                        <a:rPr lang="en-IN" b="1" dirty="0"/>
                        <a:t>1300</a:t>
                      </a:r>
                      <a:endParaRPr lang="en-US" b="1" dirty="0"/>
                    </a:p>
                  </a:txBody>
                  <a:tcPr/>
                </a:tc>
                <a:tc>
                  <a:txBody>
                    <a:bodyPr/>
                    <a:lstStyle/>
                    <a:p>
                      <a:r>
                        <a:rPr lang="en-IN" b="1" dirty="0"/>
                        <a:t>2500</a:t>
                      </a:r>
                      <a:endParaRPr lang="en-US" b="1" dirty="0"/>
                    </a:p>
                  </a:txBody>
                  <a:tcPr/>
                </a:tc>
                <a:extLst>
                  <a:ext uri="{0D108BD9-81ED-4DB2-BD59-A6C34878D82A}">
                    <a16:rowId xmlns:a16="http://schemas.microsoft.com/office/drawing/2014/main" val="1168109516"/>
                  </a:ext>
                </a:extLst>
              </a:tr>
              <a:tr h="384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t>Bank loan</a:t>
                      </a:r>
                      <a:endParaRPr lang="en-US" b="1" dirty="0"/>
                    </a:p>
                  </a:txBody>
                  <a:tcPr/>
                </a:tc>
                <a:tc>
                  <a:txBody>
                    <a:bodyPr/>
                    <a:lstStyle/>
                    <a:p>
                      <a:r>
                        <a:rPr lang="en-IN" b="1" dirty="0"/>
                        <a:t>1000</a:t>
                      </a:r>
                      <a:endParaRPr lang="en-US" b="1" dirty="0"/>
                    </a:p>
                  </a:txBody>
                  <a:tcPr/>
                </a:tc>
                <a:tc>
                  <a:txBody>
                    <a:bodyPr/>
                    <a:lstStyle/>
                    <a:p>
                      <a:r>
                        <a:rPr lang="en-IN" b="1" dirty="0"/>
                        <a:t>1000</a:t>
                      </a:r>
                      <a:endParaRPr lang="en-US" b="1" dirty="0"/>
                    </a:p>
                  </a:txBody>
                  <a:tcPr/>
                </a:tc>
                <a:tc>
                  <a:txBody>
                    <a:bodyPr/>
                    <a:lstStyle/>
                    <a:p>
                      <a:r>
                        <a:rPr lang="en-IN" b="1" dirty="0"/>
                        <a:t>1000</a:t>
                      </a:r>
                      <a:endParaRPr lang="en-US" b="1" dirty="0"/>
                    </a:p>
                  </a:txBody>
                  <a:tcPr/>
                </a:tc>
                <a:tc>
                  <a:txBody>
                    <a:bodyPr/>
                    <a:lstStyle/>
                    <a:p>
                      <a:r>
                        <a:rPr lang="en-IN" b="1" dirty="0"/>
                        <a:t>1000</a:t>
                      </a:r>
                      <a:endParaRPr lang="en-US" b="1" dirty="0"/>
                    </a:p>
                  </a:txBody>
                  <a:tcPr/>
                </a:tc>
                <a:extLst>
                  <a:ext uri="{0D108BD9-81ED-4DB2-BD59-A6C34878D82A}">
                    <a16:rowId xmlns:a16="http://schemas.microsoft.com/office/drawing/2014/main" val="3816179671"/>
                  </a:ext>
                </a:extLst>
              </a:tr>
              <a:tr h="6635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t>Loan on second lien (mortgage)</a:t>
                      </a:r>
                      <a:endParaRPr lang="en-US" b="1" dirty="0"/>
                    </a:p>
                  </a:txBody>
                  <a:tcPr/>
                </a:tc>
                <a:tc>
                  <a:txBody>
                    <a:bodyPr/>
                    <a:lstStyle/>
                    <a:p>
                      <a:r>
                        <a:rPr lang="en-IN" b="1" dirty="0"/>
                        <a:t>200</a:t>
                      </a:r>
                      <a:endParaRPr lang="en-US" b="1" dirty="0"/>
                    </a:p>
                  </a:txBody>
                  <a:tcPr/>
                </a:tc>
                <a:tc>
                  <a:txBody>
                    <a:bodyPr/>
                    <a:lstStyle/>
                    <a:p>
                      <a:r>
                        <a:rPr lang="en-IN" b="1" dirty="0"/>
                        <a:t>200</a:t>
                      </a:r>
                      <a:endParaRPr lang="en-US" b="1" dirty="0"/>
                    </a:p>
                  </a:txBody>
                  <a:tcPr/>
                </a:tc>
                <a:tc>
                  <a:txBody>
                    <a:bodyPr/>
                    <a:lstStyle/>
                    <a:p>
                      <a:r>
                        <a:rPr lang="en-IN" b="1" dirty="0"/>
                        <a:t>200</a:t>
                      </a:r>
                      <a:endParaRPr lang="en-US" b="1" dirty="0"/>
                    </a:p>
                  </a:txBody>
                  <a:tcPr/>
                </a:tc>
                <a:tc>
                  <a:txBody>
                    <a:bodyPr/>
                    <a:lstStyle/>
                    <a:p>
                      <a:r>
                        <a:rPr lang="en-IN" b="1" dirty="0"/>
                        <a:t>200</a:t>
                      </a:r>
                      <a:endParaRPr lang="en-US" b="1" dirty="0"/>
                    </a:p>
                  </a:txBody>
                  <a:tcPr/>
                </a:tc>
                <a:extLst>
                  <a:ext uri="{0D108BD9-81ED-4DB2-BD59-A6C34878D82A}">
                    <a16:rowId xmlns:a16="http://schemas.microsoft.com/office/drawing/2014/main" val="2592861609"/>
                  </a:ext>
                </a:extLst>
              </a:tr>
              <a:tr h="384435">
                <a:tc>
                  <a:txBody>
                    <a:bodyPr/>
                    <a:lstStyle/>
                    <a:p>
                      <a:r>
                        <a:rPr lang="en-IN" b="1" dirty="0"/>
                        <a:t>Trade creditors</a:t>
                      </a:r>
                      <a:endParaRPr lang="en-US" b="1" dirty="0"/>
                    </a:p>
                  </a:txBody>
                  <a:tcPr/>
                </a:tc>
                <a:tc>
                  <a:txBody>
                    <a:bodyPr/>
                    <a:lstStyle/>
                    <a:p>
                      <a:r>
                        <a:rPr lang="en-IN" b="1" dirty="0"/>
                        <a:t>200</a:t>
                      </a:r>
                      <a:endParaRPr lang="en-US" b="1" dirty="0"/>
                    </a:p>
                  </a:txBody>
                  <a:tcPr/>
                </a:tc>
                <a:tc>
                  <a:txBody>
                    <a:bodyPr/>
                    <a:lstStyle/>
                    <a:p>
                      <a:r>
                        <a:rPr lang="en-IN" b="1" dirty="0"/>
                        <a:t>200</a:t>
                      </a:r>
                      <a:endParaRPr lang="en-US" b="1" dirty="0"/>
                    </a:p>
                  </a:txBody>
                  <a:tcPr/>
                </a:tc>
                <a:tc>
                  <a:txBody>
                    <a:bodyPr/>
                    <a:lstStyle/>
                    <a:p>
                      <a:r>
                        <a:rPr lang="en-IN" b="1" dirty="0"/>
                        <a:t>100</a:t>
                      </a:r>
                      <a:endParaRPr lang="en-US" b="1" dirty="0"/>
                    </a:p>
                  </a:txBody>
                  <a:tcPr/>
                </a:tc>
                <a:tc>
                  <a:txBody>
                    <a:bodyPr/>
                    <a:lstStyle/>
                    <a:p>
                      <a:r>
                        <a:rPr lang="en-IN" b="1" dirty="0"/>
                        <a:t>200</a:t>
                      </a:r>
                      <a:endParaRPr lang="en-US" b="1" dirty="0"/>
                    </a:p>
                  </a:txBody>
                  <a:tcPr/>
                </a:tc>
                <a:extLst>
                  <a:ext uri="{0D108BD9-81ED-4DB2-BD59-A6C34878D82A}">
                    <a16:rowId xmlns:a16="http://schemas.microsoft.com/office/drawing/2014/main" val="2315540965"/>
                  </a:ext>
                </a:extLst>
              </a:tr>
              <a:tr h="384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t>Unsecured loans</a:t>
                      </a:r>
                      <a:endParaRPr lang="en-US" b="1" dirty="0"/>
                    </a:p>
                  </a:txBody>
                  <a:tcPr/>
                </a:tc>
                <a:tc>
                  <a:txBody>
                    <a:bodyPr/>
                    <a:lstStyle/>
                    <a:p>
                      <a:r>
                        <a:rPr lang="en-IN" b="1" dirty="0"/>
                        <a:t>300</a:t>
                      </a:r>
                      <a:endParaRPr lang="en-US" b="1" dirty="0"/>
                    </a:p>
                  </a:txBody>
                  <a:tcPr/>
                </a:tc>
                <a:tc>
                  <a:txBody>
                    <a:bodyPr/>
                    <a:lstStyle/>
                    <a:p>
                      <a:r>
                        <a:rPr lang="en-IN" b="1" dirty="0"/>
                        <a:t>100</a:t>
                      </a:r>
                      <a:endParaRPr lang="en-US" b="1" dirty="0"/>
                    </a:p>
                  </a:txBody>
                  <a:tcPr/>
                </a:tc>
                <a:tc>
                  <a:txBody>
                    <a:bodyPr/>
                    <a:lstStyle/>
                    <a:p>
                      <a:r>
                        <a:rPr lang="en-IN" b="1" dirty="0"/>
                        <a:t>0</a:t>
                      </a:r>
                      <a:endParaRPr lang="en-US" b="1" dirty="0"/>
                    </a:p>
                  </a:txBody>
                  <a:tcPr/>
                </a:tc>
                <a:tc>
                  <a:txBody>
                    <a:bodyPr/>
                    <a:lstStyle/>
                    <a:p>
                      <a:r>
                        <a:rPr lang="en-IN" b="1" dirty="0"/>
                        <a:t>300</a:t>
                      </a:r>
                      <a:endParaRPr lang="en-US" b="1" dirty="0"/>
                    </a:p>
                  </a:txBody>
                  <a:tcPr/>
                </a:tc>
                <a:extLst>
                  <a:ext uri="{0D108BD9-81ED-4DB2-BD59-A6C34878D82A}">
                    <a16:rowId xmlns:a16="http://schemas.microsoft.com/office/drawing/2014/main" val="851688707"/>
                  </a:ext>
                </a:extLst>
              </a:tr>
              <a:tr h="19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t>Preference stocks</a:t>
                      </a:r>
                      <a:endParaRPr lang="en-US" b="1" dirty="0"/>
                    </a:p>
                  </a:txBody>
                  <a:tcPr/>
                </a:tc>
                <a:tc>
                  <a:txBody>
                    <a:bodyPr/>
                    <a:lstStyle/>
                    <a:p>
                      <a:r>
                        <a:rPr lang="en-IN" b="1" dirty="0"/>
                        <a:t>500</a:t>
                      </a:r>
                      <a:endParaRPr lang="en-US" b="1" dirty="0"/>
                    </a:p>
                  </a:txBody>
                  <a:tcPr/>
                </a:tc>
                <a:tc>
                  <a:txBody>
                    <a:bodyPr/>
                    <a:lstStyle/>
                    <a:p>
                      <a:r>
                        <a:rPr lang="en-IN" b="1" dirty="0"/>
                        <a:t>0</a:t>
                      </a:r>
                      <a:endParaRPr lang="en-US" b="1" dirty="0"/>
                    </a:p>
                  </a:txBody>
                  <a:tcPr/>
                </a:tc>
                <a:tc>
                  <a:txBody>
                    <a:bodyPr/>
                    <a:lstStyle/>
                    <a:p>
                      <a:r>
                        <a:rPr lang="en-IN" b="1" dirty="0"/>
                        <a:t>0</a:t>
                      </a:r>
                      <a:endParaRPr lang="en-US" b="1" dirty="0"/>
                    </a:p>
                  </a:txBody>
                  <a:tcPr/>
                </a:tc>
                <a:tc>
                  <a:txBody>
                    <a:bodyPr/>
                    <a:lstStyle/>
                    <a:p>
                      <a:r>
                        <a:rPr lang="en-IN" b="1" dirty="0"/>
                        <a:t>500</a:t>
                      </a:r>
                      <a:endParaRPr lang="en-US" b="1" dirty="0"/>
                    </a:p>
                  </a:txBody>
                  <a:tcPr/>
                </a:tc>
                <a:extLst>
                  <a:ext uri="{0D108BD9-81ED-4DB2-BD59-A6C34878D82A}">
                    <a16:rowId xmlns:a16="http://schemas.microsoft.com/office/drawing/2014/main" val="15248659"/>
                  </a:ext>
                </a:extLst>
              </a:tr>
              <a:tr h="1922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dirty="0"/>
                        <a:t>Equity holders</a:t>
                      </a:r>
                      <a:endParaRPr lang="en-US" b="1" dirty="0"/>
                    </a:p>
                  </a:txBody>
                  <a:tcPr/>
                </a:tc>
                <a:tc>
                  <a:txBody>
                    <a:bodyPr/>
                    <a:lstStyle/>
                    <a:p>
                      <a:endParaRPr lang="en-US" b="1" dirty="0"/>
                    </a:p>
                  </a:txBody>
                  <a:tcPr/>
                </a:tc>
                <a:tc>
                  <a:txBody>
                    <a:bodyPr/>
                    <a:lstStyle/>
                    <a:p>
                      <a:r>
                        <a:rPr lang="en-IN" b="1" dirty="0"/>
                        <a:t>0</a:t>
                      </a:r>
                      <a:endParaRPr lang="en-US" b="1" dirty="0"/>
                    </a:p>
                  </a:txBody>
                  <a:tcPr/>
                </a:tc>
                <a:tc>
                  <a:txBody>
                    <a:bodyPr/>
                    <a:lstStyle/>
                    <a:p>
                      <a:r>
                        <a:rPr lang="en-IN" b="1" dirty="0"/>
                        <a:t>0</a:t>
                      </a:r>
                      <a:endParaRPr lang="en-US" b="1" dirty="0"/>
                    </a:p>
                  </a:txBody>
                  <a:tcPr/>
                </a:tc>
                <a:tc>
                  <a:txBody>
                    <a:bodyPr/>
                    <a:lstStyle/>
                    <a:p>
                      <a:r>
                        <a:rPr lang="en-IN" b="1" dirty="0"/>
                        <a:t>300</a:t>
                      </a:r>
                      <a:endParaRPr lang="en-US" b="1" dirty="0"/>
                    </a:p>
                  </a:txBody>
                  <a:tcPr/>
                </a:tc>
                <a:extLst>
                  <a:ext uri="{0D108BD9-81ED-4DB2-BD59-A6C34878D82A}">
                    <a16:rowId xmlns:a16="http://schemas.microsoft.com/office/drawing/2014/main" val="3173511758"/>
                  </a:ext>
                </a:extLst>
              </a:tr>
            </a:tbl>
          </a:graphicData>
        </a:graphic>
      </p:graphicFrame>
      <p:sp>
        <p:nvSpPr>
          <p:cNvPr id="5" name="Right Arrow 4"/>
          <p:cNvSpPr/>
          <p:nvPr/>
        </p:nvSpPr>
        <p:spPr>
          <a:xfrm>
            <a:off x="7792132" y="2041414"/>
            <a:ext cx="148046" cy="28738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7" name="Rectangle 6"/>
          <p:cNvSpPr/>
          <p:nvPr/>
        </p:nvSpPr>
        <p:spPr>
          <a:xfrm>
            <a:off x="9214651" y="2053032"/>
            <a:ext cx="1291941" cy="3126934"/>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26831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614589"/>
          </a:xfrm>
        </p:spPr>
        <p:txBody>
          <a:bodyPr/>
          <a:lstStyle/>
          <a:p>
            <a:r>
              <a:rPr lang="en-IN" dirty="0"/>
              <a:t>How to Fund Your Startup?</a:t>
            </a:r>
            <a:endParaRPr lang="en-US" dirty="0"/>
          </a:p>
        </p:txBody>
      </p:sp>
      <p:sp>
        <p:nvSpPr>
          <p:cNvPr id="3" name="Content Placeholder 2"/>
          <p:cNvSpPr>
            <a:spLocks noGrp="1"/>
          </p:cNvSpPr>
          <p:nvPr>
            <p:ph sz="half" idx="1"/>
          </p:nvPr>
        </p:nvSpPr>
        <p:spPr>
          <a:xfrm>
            <a:off x="574766" y="979714"/>
            <a:ext cx="5445034" cy="5197249"/>
          </a:xfrm>
        </p:spPr>
        <p:txBody>
          <a:bodyPr>
            <a:normAutofit fontScale="85000" lnSpcReduction="10000"/>
          </a:bodyPr>
          <a:lstStyle/>
          <a:p>
            <a:r>
              <a:rPr lang="en-US" dirty="0"/>
              <a:t>Bootstrapping (own sources including credit cards)</a:t>
            </a:r>
          </a:p>
          <a:p>
            <a:r>
              <a:rPr lang="en-US" dirty="0"/>
              <a:t>Friends &amp; Family</a:t>
            </a:r>
          </a:p>
          <a:p>
            <a:r>
              <a:rPr lang="en-US" dirty="0"/>
              <a:t>Crowd-Funding/sourcing </a:t>
            </a:r>
          </a:p>
          <a:p>
            <a:r>
              <a:rPr lang="en-US" dirty="0"/>
              <a:t>Startup competitions</a:t>
            </a:r>
          </a:p>
          <a:p>
            <a:r>
              <a:rPr lang="en-US" dirty="0">
                <a:solidFill>
                  <a:schemeClr val="accent1">
                    <a:lumMod val="75000"/>
                  </a:schemeClr>
                </a:solidFill>
              </a:rPr>
              <a:t>Impact Investors – Example: </a:t>
            </a:r>
            <a:r>
              <a:rPr lang="en-US" dirty="0" err="1">
                <a:solidFill>
                  <a:schemeClr val="accent1">
                    <a:lumMod val="75000"/>
                  </a:schemeClr>
                </a:solidFill>
              </a:rPr>
              <a:t>VillGro</a:t>
            </a:r>
            <a:endParaRPr lang="en-US" dirty="0">
              <a:solidFill>
                <a:schemeClr val="accent1">
                  <a:lumMod val="75000"/>
                </a:schemeClr>
              </a:solidFill>
            </a:endParaRPr>
          </a:p>
          <a:p>
            <a:r>
              <a:rPr lang="en-US" dirty="0">
                <a:solidFill>
                  <a:schemeClr val="accent1">
                    <a:lumMod val="75000"/>
                  </a:schemeClr>
                </a:solidFill>
              </a:rPr>
              <a:t>Incubators (mostly university based)</a:t>
            </a:r>
          </a:p>
          <a:p>
            <a:r>
              <a:rPr lang="en-US" dirty="0">
                <a:solidFill>
                  <a:schemeClr val="accent1">
                    <a:lumMod val="75000"/>
                  </a:schemeClr>
                </a:solidFill>
              </a:rPr>
              <a:t>Startup Accelerators (Surge by Sequoia Capital)</a:t>
            </a:r>
          </a:p>
          <a:p>
            <a:r>
              <a:rPr lang="en-US" dirty="0"/>
              <a:t>Angel Investors</a:t>
            </a:r>
          </a:p>
          <a:p>
            <a:r>
              <a:rPr lang="en-US" dirty="0"/>
              <a:t>Venture Capitalists</a:t>
            </a:r>
          </a:p>
          <a:p>
            <a:r>
              <a:rPr lang="en-US" dirty="0"/>
              <a:t>Private Equity</a:t>
            </a:r>
          </a:p>
          <a:p>
            <a:endParaRPr lang="en-US" dirty="0"/>
          </a:p>
        </p:txBody>
      </p:sp>
      <p:sp>
        <p:nvSpPr>
          <p:cNvPr id="5" name="Content Placeholder 4"/>
          <p:cNvSpPr>
            <a:spLocks noGrp="1"/>
          </p:cNvSpPr>
          <p:nvPr>
            <p:ph sz="half" idx="2"/>
          </p:nvPr>
        </p:nvSpPr>
        <p:spPr>
          <a:xfrm>
            <a:off x="5899826" y="979713"/>
            <a:ext cx="5181600" cy="5197249"/>
          </a:xfrm>
          <a:noFill/>
          <a:ln>
            <a:noFill/>
          </a:ln>
        </p:spPr>
        <p:txBody>
          <a:bodyPr spcFirstLastPara="1" wrap="square" lIns="91425" tIns="45700" rIns="91425" bIns="45700" anchor="t" anchorCtr="0">
            <a:normAutofit fontScale="85000" lnSpcReduction="10000"/>
          </a:bodyPr>
          <a:lstStyle/>
          <a:p>
            <a:r>
              <a:rPr lang="en-US" b="1" dirty="0">
                <a:solidFill>
                  <a:schemeClr val="accent5">
                    <a:lumMod val="50000"/>
                  </a:schemeClr>
                </a:solidFill>
              </a:rPr>
              <a:t>Bank Loans</a:t>
            </a:r>
          </a:p>
          <a:p>
            <a:r>
              <a:rPr lang="en-US" b="1" dirty="0">
                <a:solidFill>
                  <a:schemeClr val="accent5">
                    <a:lumMod val="50000"/>
                  </a:schemeClr>
                </a:solidFill>
              </a:rPr>
              <a:t>Advance/ Pre-payment from future customers</a:t>
            </a:r>
          </a:p>
          <a:p>
            <a:r>
              <a:rPr lang="en-US" b="1" dirty="0">
                <a:solidFill>
                  <a:schemeClr val="accent5">
                    <a:lumMod val="50000"/>
                  </a:schemeClr>
                </a:solidFill>
              </a:rPr>
              <a:t>Startup-Specific Credit Card: Example: </a:t>
            </a:r>
            <a:r>
              <a:rPr lang="en-US" b="1" dirty="0" err="1">
                <a:solidFill>
                  <a:schemeClr val="accent5">
                    <a:lumMod val="50000"/>
                  </a:schemeClr>
                </a:solidFill>
              </a:rPr>
              <a:t>LaghuUdhyami</a:t>
            </a:r>
            <a:r>
              <a:rPr lang="en-US" b="1" dirty="0">
                <a:solidFill>
                  <a:schemeClr val="accent5">
                    <a:lumMod val="50000"/>
                  </a:schemeClr>
                </a:solidFill>
              </a:rPr>
              <a:t> Card from </a:t>
            </a:r>
            <a:r>
              <a:rPr lang="en-US" b="1" dirty="0" err="1">
                <a:solidFill>
                  <a:schemeClr val="accent5">
                    <a:lumMod val="50000"/>
                  </a:schemeClr>
                </a:solidFill>
              </a:rPr>
              <a:t>IDBI</a:t>
            </a:r>
            <a:endParaRPr lang="en-US" b="1" dirty="0">
              <a:solidFill>
                <a:schemeClr val="accent5">
                  <a:lumMod val="50000"/>
                </a:schemeClr>
              </a:solidFill>
            </a:endParaRPr>
          </a:p>
          <a:p>
            <a:r>
              <a:rPr lang="en-US" b="1" dirty="0">
                <a:solidFill>
                  <a:schemeClr val="accent5">
                    <a:lumMod val="50000"/>
                  </a:schemeClr>
                </a:solidFill>
              </a:rPr>
              <a:t>Government Institutions – Example: </a:t>
            </a:r>
            <a:r>
              <a:rPr lang="en-US" b="1" dirty="0" err="1">
                <a:solidFill>
                  <a:schemeClr val="accent5">
                    <a:lumMod val="50000"/>
                  </a:schemeClr>
                </a:solidFill>
              </a:rPr>
              <a:t>DSIR</a:t>
            </a:r>
            <a:r>
              <a:rPr lang="en-US" b="1" dirty="0">
                <a:solidFill>
                  <a:schemeClr val="accent5">
                    <a:lumMod val="50000"/>
                  </a:schemeClr>
                </a:solidFill>
              </a:rPr>
              <a:t>, </a:t>
            </a:r>
            <a:r>
              <a:rPr lang="en-US" b="1" dirty="0" err="1">
                <a:solidFill>
                  <a:schemeClr val="accent5">
                    <a:lumMod val="50000"/>
                  </a:schemeClr>
                </a:solidFill>
              </a:rPr>
              <a:t>SIDBI</a:t>
            </a:r>
            <a:r>
              <a:rPr lang="en-US" b="1" dirty="0">
                <a:solidFill>
                  <a:schemeClr val="accent5">
                    <a:lumMod val="50000"/>
                  </a:schemeClr>
                </a:solidFill>
              </a:rPr>
              <a:t>, </a:t>
            </a:r>
            <a:r>
              <a:rPr lang="en-US" b="1" dirty="0" err="1">
                <a:solidFill>
                  <a:schemeClr val="accent5">
                    <a:lumMod val="50000"/>
                  </a:schemeClr>
                </a:solidFill>
              </a:rPr>
              <a:t>NABARD</a:t>
            </a:r>
            <a:r>
              <a:rPr lang="en-US" b="1" dirty="0">
                <a:solidFill>
                  <a:schemeClr val="accent5">
                    <a:lumMod val="50000"/>
                  </a:schemeClr>
                </a:solidFill>
              </a:rPr>
              <a:t> and </a:t>
            </a:r>
            <a:r>
              <a:rPr lang="en-US" b="1" dirty="0" err="1">
                <a:solidFill>
                  <a:schemeClr val="accent5">
                    <a:lumMod val="50000"/>
                  </a:schemeClr>
                </a:solidFill>
              </a:rPr>
              <a:t>MSME</a:t>
            </a:r>
            <a:r>
              <a:rPr lang="en-US" b="1" dirty="0">
                <a:solidFill>
                  <a:schemeClr val="accent5">
                    <a:lumMod val="50000"/>
                  </a:schemeClr>
                </a:solidFill>
              </a:rPr>
              <a:t> (</a:t>
            </a:r>
            <a:r>
              <a:rPr lang="en-US" b="1" dirty="0" err="1">
                <a:solidFill>
                  <a:schemeClr val="accent5">
                    <a:lumMod val="50000"/>
                  </a:schemeClr>
                </a:solidFill>
              </a:rPr>
              <a:t>NSIC</a:t>
            </a:r>
            <a:r>
              <a:rPr lang="en-US" b="1" dirty="0">
                <a:solidFill>
                  <a:schemeClr val="accent5">
                    <a:lumMod val="50000"/>
                  </a:schemeClr>
                </a:solidFill>
              </a:rPr>
              <a:t>)</a:t>
            </a:r>
          </a:p>
          <a:p>
            <a:r>
              <a:rPr lang="en-US" b="1" dirty="0">
                <a:solidFill>
                  <a:schemeClr val="accent5">
                    <a:lumMod val="50000"/>
                  </a:schemeClr>
                </a:solidFill>
              </a:rPr>
              <a:t>Indian government Startup Funds: India Aspiration Fund (</a:t>
            </a:r>
            <a:r>
              <a:rPr lang="en-US" b="1" dirty="0" err="1">
                <a:solidFill>
                  <a:schemeClr val="accent5">
                    <a:lumMod val="50000"/>
                  </a:schemeClr>
                </a:solidFill>
              </a:rPr>
              <a:t>IAF</a:t>
            </a:r>
            <a:r>
              <a:rPr lang="en-US" b="1" dirty="0">
                <a:solidFill>
                  <a:schemeClr val="accent5">
                    <a:lumMod val="50000"/>
                  </a:schemeClr>
                </a:solidFill>
              </a:rPr>
              <a:t>), </a:t>
            </a:r>
            <a:br>
              <a:rPr lang="en-US" b="1" dirty="0">
                <a:solidFill>
                  <a:schemeClr val="accent5">
                    <a:lumMod val="50000"/>
                  </a:schemeClr>
                </a:solidFill>
              </a:rPr>
            </a:br>
            <a:r>
              <a:rPr lang="en-US" b="1" dirty="0" err="1">
                <a:solidFill>
                  <a:schemeClr val="accent5">
                    <a:lumMod val="50000"/>
                  </a:schemeClr>
                </a:solidFill>
              </a:rPr>
              <a:t>SIDBI</a:t>
            </a:r>
            <a:r>
              <a:rPr lang="en-US" b="1" dirty="0">
                <a:solidFill>
                  <a:schemeClr val="accent5">
                    <a:lumMod val="50000"/>
                  </a:schemeClr>
                </a:solidFill>
              </a:rPr>
              <a:t> SMILE, Mudra Fund</a:t>
            </a:r>
          </a:p>
          <a:p>
            <a:r>
              <a:rPr lang="en-US" b="1" dirty="0">
                <a:solidFill>
                  <a:schemeClr val="accent5">
                    <a:lumMod val="50000"/>
                  </a:schemeClr>
                </a:solidFill>
              </a:rPr>
              <a:t>Government grants: visit</a:t>
            </a:r>
          </a:p>
          <a:p>
            <a:pPr marL="114300" indent="0">
              <a:buNone/>
            </a:pPr>
            <a:r>
              <a:rPr lang="en-US" b="1" dirty="0" smtClean="0">
                <a:solidFill>
                  <a:schemeClr val="accent5">
                    <a:lumMod val="50000"/>
                  </a:schemeClr>
                </a:solidFill>
              </a:rPr>
              <a:t>           startupindia.gov.in</a:t>
            </a:r>
            <a:endParaRPr lang="en-US" b="1" dirty="0">
              <a:solidFill>
                <a:schemeClr val="accent5">
                  <a:lumMod val="50000"/>
                </a:schemeClr>
              </a:solidFill>
            </a:endParaRPr>
          </a:p>
          <a:p>
            <a:endParaRPr lang="en-US" b="1" dirty="0">
              <a:solidFill>
                <a:schemeClr val="accent5">
                  <a:lumMod val="50000"/>
                </a:schemeClr>
              </a:solidFil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Tree>
    <p:extLst>
      <p:ext uri="{BB962C8B-B14F-4D97-AF65-F5344CB8AC3E}">
        <p14:creationId xmlns:p14="http://schemas.microsoft.com/office/powerpoint/2010/main" val="25101677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BC2861-336E-43D8-A467-ABE779BBF5C1}" type="slidenum">
              <a:rPr lang="en-US" smtClean="0"/>
              <a:pPr/>
              <a:t>42</a:t>
            </a:fld>
            <a:endParaRPr lang="en-US"/>
          </a:p>
        </p:txBody>
      </p:sp>
      <p:pic>
        <p:nvPicPr>
          <p:cNvPr id="3" name="Picture 2"/>
          <p:cNvPicPr>
            <a:picLocks noChangeAspect="1"/>
          </p:cNvPicPr>
          <p:nvPr/>
        </p:nvPicPr>
        <p:blipFill>
          <a:blip r:embed="rId3"/>
          <a:stretch>
            <a:fillRect/>
          </a:stretch>
        </p:blipFill>
        <p:spPr>
          <a:xfrm>
            <a:off x="185737" y="223838"/>
            <a:ext cx="10203403" cy="5533352"/>
          </a:xfrm>
          <a:prstGeom prst="rect">
            <a:avLst/>
          </a:prstGeom>
        </p:spPr>
      </p:pic>
    </p:spTree>
    <p:extLst>
      <p:ext uri="{BB962C8B-B14F-4D97-AF65-F5344CB8AC3E}">
        <p14:creationId xmlns:p14="http://schemas.microsoft.com/office/powerpoint/2010/main" val="14951934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BC2861-336E-43D8-A467-ABE779BBF5C1}" type="slidenum">
              <a:rPr lang="en-US" smtClean="0"/>
              <a:pPr/>
              <a:t>43</a:t>
            </a:fld>
            <a:endParaRPr lang="en-US"/>
          </a:p>
        </p:txBody>
      </p:sp>
      <p:pic>
        <p:nvPicPr>
          <p:cNvPr id="3" name="Picture 2"/>
          <p:cNvPicPr>
            <a:picLocks noChangeAspect="1"/>
          </p:cNvPicPr>
          <p:nvPr/>
        </p:nvPicPr>
        <p:blipFill>
          <a:blip r:embed="rId2"/>
          <a:stretch>
            <a:fillRect/>
          </a:stretch>
        </p:blipFill>
        <p:spPr>
          <a:xfrm>
            <a:off x="97320" y="355531"/>
            <a:ext cx="11182350" cy="5610225"/>
          </a:xfrm>
          <a:prstGeom prst="rect">
            <a:avLst/>
          </a:prstGeom>
        </p:spPr>
      </p:pic>
    </p:spTree>
    <p:extLst>
      <p:ext uri="{BB962C8B-B14F-4D97-AF65-F5344CB8AC3E}">
        <p14:creationId xmlns:p14="http://schemas.microsoft.com/office/powerpoint/2010/main" val="27845803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608" y="378758"/>
            <a:ext cx="8895874" cy="1325563"/>
          </a:xfrm>
        </p:spPr>
        <p:txBody>
          <a:bodyPr/>
          <a:lstStyle/>
          <a:p>
            <a:r>
              <a:rPr lang="en-US" dirty="0" smtClean="0"/>
              <a:t>Loan or Debt</a:t>
            </a:r>
            <a:endParaRPr lang="en-IN" dirty="0"/>
          </a:p>
        </p:txBody>
      </p:sp>
      <p:sp>
        <p:nvSpPr>
          <p:cNvPr id="3" name="Content Placeholder 2"/>
          <p:cNvSpPr>
            <a:spLocks noGrp="1"/>
          </p:cNvSpPr>
          <p:nvPr>
            <p:ph idx="1"/>
          </p:nvPr>
        </p:nvSpPr>
        <p:spPr>
          <a:xfrm>
            <a:off x="284533" y="1362697"/>
            <a:ext cx="10728024" cy="4351338"/>
          </a:xfrm>
        </p:spPr>
        <p:txBody>
          <a:bodyPr/>
          <a:lstStyle/>
          <a:p>
            <a:r>
              <a:rPr lang="en-US" dirty="0"/>
              <a:t>Loans are primarily of two types</a:t>
            </a:r>
          </a:p>
          <a:p>
            <a:pPr lvl="1"/>
            <a:r>
              <a:rPr lang="en-US" dirty="0"/>
              <a:t>Long-term – for capital assets (useful life longer than a year)</a:t>
            </a:r>
          </a:p>
          <a:p>
            <a:pPr lvl="1"/>
            <a:r>
              <a:rPr lang="en-US" dirty="0"/>
              <a:t>Short-term – for working capital</a:t>
            </a:r>
          </a:p>
          <a:p>
            <a:r>
              <a:rPr lang="en-US" dirty="0"/>
              <a:t>Securities are of two types</a:t>
            </a:r>
          </a:p>
          <a:p>
            <a:pPr lvl="1"/>
            <a:r>
              <a:rPr lang="en-US" dirty="0"/>
              <a:t>Primary (charge on the assets funded by the loan)</a:t>
            </a:r>
          </a:p>
          <a:p>
            <a:pPr lvl="1"/>
            <a:r>
              <a:rPr lang="en-US" dirty="0"/>
              <a:t>Collateral (charge on assets other than those acquired with the loan)</a:t>
            </a:r>
          </a:p>
          <a:p>
            <a:r>
              <a:rPr lang="en-US" dirty="0"/>
              <a:t>Seniority of a loan or type of fund primarily depends on: whether it is secured or unsecured and is it primary or subordinated debt.</a:t>
            </a:r>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7075233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9"/>
          <p:cNvSpPr>
            <a:spLocks noChangeArrowheads="1"/>
          </p:cNvSpPr>
          <p:nvPr/>
        </p:nvSpPr>
        <p:spPr bwMode="auto">
          <a:xfrm>
            <a:off x="10099109" y="1658606"/>
            <a:ext cx="1231043" cy="307777"/>
          </a:xfrm>
          <a:prstGeom prst="rect">
            <a:avLst/>
          </a:prstGeom>
          <a:ln/>
          <a:extLst/>
        </p:spPr>
        <p:style>
          <a:lnRef idx="2">
            <a:schemeClr val="dk1"/>
          </a:lnRef>
          <a:fillRef idx="1">
            <a:schemeClr val="lt1"/>
          </a:fillRef>
          <a:effectRef idx="0">
            <a:schemeClr val="dk1"/>
          </a:effectRef>
          <a:fontRef idx="minor">
            <a:schemeClr val="dk1"/>
          </a:fontRef>
        </p:style>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a:solidFill>
                  <a:srgbClr val="002060"/>
                </a:solidFill>
              </a:rPr>
              <a:t>Growth Phase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61" y="-37127"/>
            <a:ext cx="10031215" cy="6858000"/>
          </a:xfrm>
          <a:prstGeom prst="rect">
            <a:avLst/>
          </a:prstGeom>
        </p:spPr>
      </p:pic>
      <p:grpSp>
        <p:nvGrpSpPr>
          <p:cNvPr id="7170" name="Group 24"/>
          <p:cNvGrpSpPr>
            <a:grpSpLocks/>
          </p:cNvGrpSpPr>
          <p:nvPr/>
        </p:nvGrpSpPr>
        <p:grpSpPr bwMode="auto">
          <a:xfrm>
            <a:off x="29762" y="906818"/>
            <a:ext cx="10753725" cy="5297765"/>
            <a:chOff x="-15983" y="1298749"/>
            <a:chExt cx="8778983" cy="5159980"/>
          </a:xfrm>
          <a:solidFill>
            <a:schemeClr val="bg1"/>
          </a:solidFill>
        </p:grpSpPr>
        <p:sp>
          <p:nvSpPr>
            <p:cNvPr id="7174" name="Rectangle 4"/>
            <p:cNvSpPr>
              <a:spLocks noChangeArrowheads="1"/>
            </p:cNvSpPr>
            <p:nvPr/>
          </p:nvSpPr>
          <p:spPr bwMode="auto">
            <a:xfrm>
              <a:off x="444236" y="5217659"/>
              <a:ext cx="1535750" cy="338138"/>
            </a:xfrm>
            <a:prstGeom prst="rect">
              <a:avLst/>
            </a:prstGeom>
            <a:grpFill/>
            <a:ln w="9525">
              <a:solidFill>
                <a:schemeClr val="accent1"/>
              </a:solidFill>
              <a:miter lim="800000"/>
              <a:headEnd/>
              <a:tailEnd/>
            </a:ln>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600" b="1" dirty="0"/>
                <a:t>Bootstrap</a:t>
              </a:r>
            </a:p>
          </p:txBody>
        </p:sp>
        <p:cxnSp>
          <p:nvCxnSpPr>
            <p:cNvPr id="4" name="Straight Arrow Connector 3"/>
            <p:cNvCxnSpPr/>
            <p:nvPr/>
          </p:nvCxnSpPr>
          <p:spPr>
            <a:xfrm>
              <a:off x="685800" y="5638800"/>
              <a:ext cx="8077200" cy="1588"/>
            </a:xfrm>
            <a:prstGeom prst="straightConnector1">
              <a:avLst/>
            </a:prstGeom>
            <a:grpFill/>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5400000" flipH="1" flipV="1">
              <a:off x="-1333499" y="3619500"/>
              <a:ext cx="4038600" cy="3175"/>
            </a:xfrm>
            <a:prstGeom prst="straightConnector1">
              <a:avLst/>
            </a:prstGeom>
            <a:grpFill/>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7177" name="Rectangle 18"/>
            <p:cNvSpPr>
              <a:spLocks noChangeArrowheads="1"/>
            </p:cNvSpPr>
            <p:nvPr/>
          </p:nvSpPr>
          <p:spPr bwMode="auto">
            <a:xfrm rot="16200000">
              <a:off x="-886446" y="3483659"/>
              <a:ext cx="2387257" cy="646331"/>
            </a:xfrm>
            <a:prstGeom prst="rect">
              <a:avLst/>
            </a:prstGeom>
            <a:grpFill/>
            <a:ln w="9525">
              <a:solidFill>
                <a:srgbClr val="000000"/>
              </a:solidFill>
              <a:miter lim="800000"/>
              <a:headEnd/>
              <a:tailEnd/>
            </a:ln>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800" dirty="0"/>
                <a:t>Organizational Growth/</a:t>
              </a:r>
            </a:p>
            <a:p>
              <a:pPr algn="ctr" eaLnBrk="1" hangingPunct="1">
                <a:spcBef>
                  <a:spcPct val="0"/>
                </a:spcBef>
                <a:buFontTx/>
                <a:buNone/>
              </a:pPr>
              <a:r>
                <a:rPr lang="en-IN" altLang="en-US" sz="1800" dirty="0"/>
                <a:t>Cash flow</a:t>
              </a:r>
              <a:endParaRPr lang="en-US" altLang="en-US" sz="1800" dirty="0"/>
            </a:p>
          </p:txBody>
        </p:sp>
        <p:sp>
          <p:nvSpPr>
            <p:cNvPr id="7178" name="Rectangle 20"/>
            <p:cNvSpPr>
              <a:spLocks noChangeArrowheads="1"/>
            </p:cNvSpPr>
            <p:nvPr/>
          </p:nvSpPr>
          <p:spPr bwMode="auto">
            <a:xfrm>
              <a:off x="4160350" y="6099003"/>
              <a:ext cx="1680344" cy="359726"/>
            </a:xfrm>
            <a:prstGeom prst="rect">
              <a:avLst/>
            </a:prstGeom>
            <a:grpFill/>
            <a:ln w="9525">
              <a:solidFill>
                <a:srgbClr val="000000"/>
              </a:solidFill>
              <a:miter lim="800000"/>
              <a:headEnd/>
              <a:tailEnd/>
            </a:ln>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800" dirty="0"/>
                <a:t>Period of operation</a:t>
              </a:r>
            </a:p>
          </p:txBody>
        </p:sp>
        <p:cxnSp>
          <p:nvCxnSpPr>
            <p:cNvPr id="21" name="Straight Connector 20"/>
            <p:cNvCxnSpPr/>
            <p:nvPr/>
          </p:nvCxnSpPr>
          <p:spPr>
            <a:xfrm flipH="1">
              <a:off x="1676400" y="1828800"/>
              <a:ext cx="1588" cy="4058139"/>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44788" y="1429879"/>
              <a:ext cx="1" cy="4249958"/>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744404" y="1298749"/>
              <a:ext cx="143605" cy="4460311"/>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199607" y="3733006"/>
              <a:ext cx="3810000" cy="1587"/>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183" name="Rectangle 4"/>
            <p:cNvSpPr>
              <a:spLocks noChangeArrowheads="1"/>
            </p:cNvSpPr>
            <p:nvPr/>
          </p:nvSpPr>
          <p:spPr bwMode="auto">
            <a:xfrm>
              <a:off x="670181" y="2369410"/>
              <a:ext cx="1041399" cy="954088"/>
            </a:xfrm>
            <a:prstGeom prst="rect">
              <a:avLst/>
            </a:prstGeom>
            <a:grpFill/>
            <a:ln w="9525">
              <a:solidFill>
                <a:srgbClr val="000000"/>
              </a:solidFill>
              <a:miter lim="800000"/>
              <a:headEnd/>
              <a:tailEnd/>
            </a:ln>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a:solidFill>
                    <a:srgbClr val="002060"/>
                  </a:solidFill>
                </a:rPr>
                <a:t>Develop</a:t>
              </a:r>
            </a:p>
            <a:p>
              <a:pPr eaLnBrk="1" hangingPunct="1">
                <a:spcBef>
                  <a:spcPct val="0"/>
                </a:spcBef>
                <a:buFontTx/>
                <a:buNone/>
              </a:pPr>
              <a:r>
                <a:rPr lang="en-US" altLang="en-US" sz="1400" b="1" dirty="0">
                  <a:solidFill>
                    <a:srgbClr val="002060"/>
                  </a:solidFill>
                </a:rPr>
                <a:t>the Idea</a:t>
              </a:r>
            </a:p>
            <a:p>
              <a:pPr eaLnBrk="1" hangingPunct="1">
                <a:spcBef>
                  <a:spcPct val="0"/>
                </a:spcBef>
                <a:buFontTx/>
                <a:buNone/>
              </a:pPr>
              <a:r>
                <a:rPr lang="en-US" altLang="en-US" sz="1400" b="1" dirty="0">
                  <a:solidFill>
                    <a:srgbClr val="002060"/>
                  </a:solidFill>
                </a:rPr>
                <a:t>&amp; </a:t>
              </a:r>
              <a:r>
                <a:rPr lang="en-US" altLang="en-US" sz="1400" b="1" dirty="0" err="1">
                  <a:solidFill>
                    <a:srgbClr val="002060"/>
                  </a:solidFill>
                </a:rPr>
                <a:t>Bisiness</a:t>
              </a:r>
              <a:endParaRPr lang="en-US" altLang="en-US" sz="1400" b="1" dirty="0">
                <a:solidFill>
                  <a:srgbClr val="002060"/>
                </a:solidFill>
              </a:endParaRPr>
            </a:p>
            <a:p>
              <a:pPr eaLnBrk="1" hangingPunct="1">
                <a:spcBef>
                  <a:spcPct val="0"/>
                </a:spcBef>
                <a:buFontTx/>
                <a:buNone/>
              </a:pPr>
              <a:r>
                <a:rPr lang="en-US" altLang="en-US" sz="1400" b="1" dirty="0">
                  <a:solidFill>
                    <a:srgbClr val="002060"/>
                  </a:solidFill>
                </a:rPr>
                <a:t>model</a:t>
              </a:r>
            </a:p>
          </p:txBody>
        </p:sp>
        <p:sp>
          <p:nvSpPr>
            <p:cNvPr id="7184" name="Rectangle 5"/>
            <p:cNvSpPr>
              <a:spLocks noChangeArrowheads="1"/>
            </p:cNvSpPr>
            <p:nvPr/>
          </p:nvSpPr>
          <p:spPr bwMode="auto">
            <a:xfrm>
              <a:off x="1812825" y="2034248"/>
              <a:ext cx="699075" cy="509612"/>
            </a:xfrm>
            <a:prstGeom prst="rect">
              <a:avLst/>
            </a:prstGeom>
            <a:grpFill/>
            <a:ln w="9525">
              <a:solidFill>
                <a:srgbClr val="000000"/>
              </a:solidFill>
              <a:miter lim="800000"/>
              <a:headEnd/>
              <a:tailEnd/>
            </a:ln>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a:solidFill>
                    <a:srgbClr val="002060"/>
                  </a:solidFill>
                </a:rPr>
                <a:t>Build the</a:t>
              </a:r>
            </a:p>
            <a:p>
              <a:pPr eaLnBrk="1" hangingPunct="1">
                <a:spcBef>
                  <a:spcPct val="0"/>
                </a:spcBef>
                <a:buFontTx/>
                <a:buNone/>
              </a:pPr>
              <a:r>
                <a:rPr lang="en-US" altLang="en-US" sz="1400" b="1" dirty="0">
                  <a:solidFill>
                    <a:srgbClr val="002060"/>
                  </a:solidFill>
                </a:rPr>
                <a:t>Product</a:t>
              </a:r>
            </a:p>
          </p:txBody>
        </p:sp>
        <p:sp>
          <p:nvSpPr>
            <p:cNvPr id="7185" name="Rectangle 6"/>
            <p:cNvSpPr>
              <a:spLocks noChangeArrowheads="1"/>
            </p:cNvSpPr>
            <p:nvPr/>
          </p:nvSpPr>
          <p:spPr bwMode="auto">
            <a:xfrm>
              <a:off x="2755411" y="1864254"/>
              <a:ext cx="1143000" cy="719453"/>
            </a:xfrm>
            <a:prstGeom prst="rect">
              <a:avLst/>
            </a:prstGeom>
            <a:grpFill/>
            <a:ln w="9525">
              <a:solidFill>
                <a:srgbClr val="000000"/>
              </a:solidFill>
              <a:miter lim="800000"/>
              <a:headEnd/>
              <a:tailEnd/>
            </a:ln>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a:solidFill>
                    <a:srgbClr val="002060"/>
                  </a:solidFill>
                </a:rPr>
                <a:t>Get the product</a:t>
              </a:r>
            </a:p>
            <a:p>
              <a:pPr eaLnBrk="1" hangingPunct="1">
                <a:spcBef>
                  <a:spcPct val="0"/>
                </a:spcBef>
                <a:buFontTx/>
                <a:buNone/>
              </a:pPr>
              <a:r>
                <a:rPr lang="en-US" altLang="en-US" sz="1400" b="1" dirty="0">
                  <a:solidFill>
                    <a:srgbClr val="002060"/>
                  </a:solidFill>
                </a:rPr>
                <a:t>Customer</a:t>
              </a:r>
            </a:p>
            <a:p>
              <a:pPr eaLnBrk="1" hangingPunct="1">
                <a:spcBef>
                  <a:spcPct val="0"/>
                </a:spcBef>
                <a:buFontTx/>
                <a:buNone/>
              </a:pPr>
              <a:r>
                <a:rPr lang="en-US" altLang="en-US" sz="1400" b="1" dirty="0">
                  <a:solidFill>
                    <a:srgbClr val="002060"/>
                  </a:solidFill>
                </a:rPr>
                <a:t>Validated</a:t>
              </a:r>
            </a:p>
          </p:txBody>
        </p:sp>
        <p:sp>
          <p:nvSpPr>
            <p:cNvPr id="7186" name="Rectangle 8"/>
            <p:cNvSpPr>
              <a:spLocks noChangeArrowheads="1"/>
            </p:cNvSpPr>
            <p:nvPr/>
          </p:nvSpPr>
          <p:spPr bwMode="auto">
            <a:xfrm>
              <a:off x="4038600" y="1524000"/>
              <a:ext cx="1105902" cy="719453"/>
            </a:xfrm>
            <a:prstGeom prst="rect">
              <a:avLst/>
            </a:prstGeom>
            <a:grpFill/>
            <a:ln w="9525">
              <a:solidFill>
                <a:srgbClr val="000000"/>
              </a:solidFill>
              <a:miter lim="800000"/>
              <a:headEnd/>
              <a:tailEnd/>
            </a:ln>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a:solidFill>
                    <a:srgbClr val="002060"/>
                  </a:solidFill>
                </a:rPr>
                <a:t>Set strategy </a:t>
              </a:r>
            </a:p>
            <a:p>
              <a:pPr eaLnBrk="1" hangingPunct="1">
                <a:spcBef>
                  <a:spcPct val="0"/>
                </a:spcBef>
                <a:buFontTx/>
                <a:buNone/>
              </a:pPr>
              <a:r>
                <a:rPr lang="en-US" altLang="en-US" sz="1400" b="1" dirty="0">
                  <a:solidFill>
                    <a:srgbClr val="002060"/>
                  </a:solidFill>
                </a:rPr>
                <a:t>for repeatable</a:t>
              </a:r>
            </a:p>
            <a:p>
              <a:pPr eaLnBrk="1" hangingPunct="1">
                <a:spcBef>
                  <a:spcPct val="0"/>
                </a:spcBef>
                <a:buFontTx/>
                <a:buNone/>
              </a:pPr>
              <a:r>
                <a:rPr lang="en-US" altLang="en-US" sz="1400" b="1" dirty="0">
                  <a:solidFill>
                    <a:srgbClr val="002060"/>
                  </a:solidFill>
                </a:rPr>
                <a:t>model</a:t>
              </a:r>
            </a:p>
          </p:txBody>
        </p:sp>
        <p:sp>
          <p:nvSpPr>
            <p:cNvPr id="7187" name="Rectangle 9"/>
            <p:cNvSpPr>
              <a:spLocks noChangeArrowheads="1"/>
            </p:cNvSpPr>
            <p:nvPr/>
          </p:nvSpPr>
          <p:spPr bwMode="auto">
            <a:xfrm>
              <a:off x="5181600" y="1524000"/>
              <a:ext cx="1223263" cy="719453"/>
            </a:xfrm>
            <a:prstGeom prst="rect">
              <a:avLst/>
            </a:prstGeom>
            <a:grpFill/>
            <a:ln w="9525">
              <a:solidFill>
                <a:srgbClr val="000000"/>
              </a:solidFill>
              <a:miter lim="800000"/>
              <a:headEnd/>
              <a:tailEnd/>
            </a:ln>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b="1" dirty="0">
                  <a:solidFill>
                    <a:srgbClr val="002060"/>
                  </a:solidFill>
                </a:rPr>
                <a:t>Scale company</a:t>
              </a:r>
            </a:p>
            <a:p>
              <a:pPr eaLnBrk="1" hangingPunct="1">
                <a:spcBef>
                  <a:spcPct val="0"/>
                </a:spcBef>
                <a:buFontTx/>
                <a:buNone/>
              </a:pPr>
              <a:r>
                <a:rPr lang="en-US" altLang="en-US" sz="1400" b="1" dirty="0">
                  <a:solidFill>
                    <a:srgbClr val="002060"/>
                  </a:solidFill>
                </a:rPr>
                <a:t>      +  </a:t>
              </a:r>
            </a:p>
            <a:p>
              <a:pPr eaLnBrk="1" hangingPunct="1">
                <a:spcBef>
                  <a:spcPct val="0"/>
                </a:spcBef>
                <a:buFontTx/>
                <a:buNone/>
              </a:pPr>
              <a:r>
                <a:rPr lang="en-US" altLang="en-US" sz="1400" b="1" dirty="0">
                  <a:solidFill>
                    <a:srgbClr val="002060"/>
                  </a:solidFill>
                </a:rPr>
                <a:t>Seek  Profitability</a:t>
              </a:r>
            </a:p>
          </p:txBody>
        </p:sp>
        <p:sp>
          <p:nvSpPr>
            <p:cNvPr id="7188" name="Rectangle 4"/>
            <p:cNvSpPr>
              <a:spLocks noChangeArrowheads="1"/>
            </p:cNvSpPr>
            <p:nvPr/>
          </p:nvSpPr>
          <p:spPr bwMode="auto">
            <a:xfrm>
              <a:off x="1328399" y="4650392"/>
              <a:ext cx="1228929" cy="584200"/>
            </a:xfrm>
            <a:prstGeom prst="rect">
              <a:avLst/>
            </a:prstGeom>
            <a:grpFill/>
            <a:ln w="9525">
              <a:solidFill>
                <a:schemeClr val="accent1"/>
              </a:solidFill>
              <a:miter lim="800000"/>
              <a:headEnd/>
              <a:tailEnd/>
            </a:ln>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600" b="1" dirty="0"/>
                <a:t>Friends &amp; </a:t>
              </a:r>
            </a:p>
            <a:p>
              <a:pPr eaLnBrk="1" hangingPunct="1">
                <a:spcBef>
                  <a:spcPct val="0"/>
                </a:spcBef>
                <a:buFontTx/>
                <a:buNone/>
              </a:pPr>
              <a:r>
                <a:rPr lang="en-US" altLang="en-US" sz="1600" b="1" dirty="0"/>
                <a:t>Family</a:t>
              </a:r>
            </a:p>
          </p:txBody>
        </p:sp>
        <p:sp>
          <p:nvSpPr>
            <p:cNvPr id="7189" name="Rectangle 6"/>
            <p:cNvSpPr>
              <a:spLocks noChangeArrowheads="1"/>
            </p:cNvSpPr>
            <p:nvPr/>
          </p:nvSpPr>
          <p:spPr bwMode="auto">
            <a:xfrm>
              <a:off x="2511186" y="4284123"/>
              <a:ext cx="1279517" cy="584775"/>
            </a:xfrm>
            <a:prstGeom prst="rect">
              <a:avLst/>
            </a:prstGeom>
            <a:grpFill/>
            <a:ln w="9525">
              <a:solidFill>
                <a:schemeClr val="accent1"/>
              </a:solidFill>
              <a:miter lim="800000"/>
              <a:headEnd/>
              <a:tailEnd/>
            </a:ln>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600" b="1" dirty="0"/>
                <a:t>Seed Stage</a:t>
              </a:r>
            </a:p>
            <a:p>
              <a:pPr eaLnBrk="1" hangingPunct="1">
                <a:spcBef>
                  <a:spcPct val="0"/>
                </a:spcBef>
                <a:buFontTx/>
                <a:buNone/>
              </a:pPr>
              <a:r>
                <a:rPr lang="en-US" altLang="en-US" sz="1600" b="1" dirty="0"/>
                <a:t>&amp; Incubators</a:t>
              </a:r>
            </a:p>
          </p:txBody>
        </p:sp>
        <p:sp>
          <p:nvSpPr>
            <p:cNvPr id="7190" name="Rectangle 7"/>
            <p:cNvSpPr>
              <a:spLocks noChangeArrowheads="1"/>
            </p:cNvSpPr>
            <p:nvPr/>
          </p:nvSpPr>
          <p:spPr bwMode="auto">
            <a:xfrm>
              <a:off x="4316478" y="3435457"/>
              <a:ext cx="924164" cy="584775"/>
            </a:xfrm>
            <a:prstGeom prst="rect">
              <a:avLst/>
            </a:prstGeom>
            <a:grpFill/>
            <a:ln w="9525">
              <a:solidFill>
                <a:schemeClr val="accent1"/>
              </a:solidFill>
              <a:miter lim="800000"/>
              <a:headEnd/>
              <a:tailEnd/>
            </a:ln>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600" b="1" dirty="0"/>
                <a:t>Early </a:t>
              </a:r>
            </a:p>
            <a:p>
              <a:pPr eaLnBrk="1" hangingPunct="1">
                <a:spcBef>
                  <a:spcPct val="0"/>
                </a:spcBef>
                <a:buFontTx/>
                <a:buNone/>
              </a:pPr>
              <a:r>
                <a:rPr lang="en-US" altLang="en-US" sz="1600" b="1" dirty="0"/>
                <a:t>Stage VC</a:t>
              </a:r>
            </a:p>
          </p:txBody>
        </p:sp>
        <p:sp>
          <p:nvSpPr>
            <p:cNvPr id="7191" name="Rectangle 8"/>
            <p:cNvSpPr>
              <a:spLocks noChangeArrowheads="1"/>
            </p:cNvSpPr>
            <p:nvPr/>
          </p:nvSpPr>
          <p:spPr bwMode="auto">
            <a:xfrm>
              <a:off x="5263999" y="3006177"/>
              <a:ext cx="1164486" cy="584775"/>
            </a:xfrm>
            <a:prstGeom prst="rect">
              <a:avLst/>
            </a:prstGeom>
            <a:grpFill/>
            <a:ln w="9525">
              <a:solidFill>
                <a:schemeClr val="accent1"/>
              </a:solidFill>
              <a:miter lim="800000"/>
              <a:headEnd/>
              <a:tailEnd/>
            </a:ln>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600" b="1" dirty="0"/>
                <a:t>Mid &amp; Late </a:t>
              </a:r>
            </a:p>
            <a:p>
              <a:pPr eaLnBrk="1" hangingPunct="1">
                <a:spcBef>
                  <a:spcPct val="0"/>
                </a:spcBef>
                <a:buFontTx/>
                <a:buNone/>
              </a:pPr>
              <a:r>
                <a:rPr lang="en-US" altLang="en-US" sz="1600" b="1" dirty="0"/>
                <a:t>Stage VC</a:t>
              </a:r>
            </a:p>
          </p:txBody>
        </p:sp>
        <p:sp>
          <p:nvSpPr>
            <p:cNvPr id="7192" name="Rectangle 9"/>
            <p:cNvSpPr>
              <a:spLocks noChangeArrowheads="1"/>
            </p:cNvSpPr>
            <p:nvPr/>
          </p:nvSpPr>
          <p:spPr bwMode="auto">
            <a:xfrm>
              <a:off x="6883975" y="1864254"/>
              <a:ext cx="525654" cy="329749"/>
            </a:xfrm>
            <a:prstGeom prst="rect">
              <a:avLst/>
            </a:prstGeom>
            <a:grpFill/>
            <a:ln w="9525">
              <a:solidFill>
                <a:schemeClr val="accent1"/>
              </a:solidFill>
              <a:miter lim="800000"/>
              <a:headEnd/>
              <a:tailEnd/>
            </a:ln>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600" b="1" dirty="0"/>
                <a:t>Debt </a:t>
              </a:r>
            </a:p>
          </p:txBody>
        </p:sp>
        <p:sp>
          <p:nvSpPr>
            <p:cNvPr id="7193" name="Rectangle 8"/>
            <p:cNvSpPr>
              <a:spLocks noChangeArrowheads="1"/>
            </p:cNvSpPr>
            <p:nvPr/>
          </p:nvSpPr>
          <p:spPr bwMode="auto">
            <a:xfrm>
              <a:off x="5846242" y="2379170"/>
              <a:ext cx="972446" cy="584775"/>
            </a:xfrm>
            <a:prstGeom prst="rect">
              <a:avLst/>
            </a:prstGeom>
            <a:grpFill/>
            <a:ln w="9525">
              <a:solidFill>
                <a:schemeClr val="accent1"/>
              </a:solidFill>
              <a:miter lim="800000"/>
              <a:headEnd/>
              <a:tailEnd/>
            </a:ln>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600" b="1" dirty="0"/>
                <a:t>Strategic </a:t>
              </a:r>
            </a:p>
            <a:p>
              <a:pPr eaLnBrk="1" hangingPunct="1">
                <a:spcBef>
                  <a:spcPct val="0"/>
                </a:spcBef>
                <a:buFontTx/>
                <a:buNone/>
              </a:pPr>
              <a:r>
                <a:rPr lang="en-US" altLang="en-US" sz="1600" b="1" dirty="0"/>
                <a:t>investors</a:t>
              </a:r>
            </a:p>
          </p:txBody>
        </p:sp>
        <p:sp>
          <p:nvSpPr>
            <p:cNvPr id="7194" name="Rectangle 5"/>
            <p:cNvSpPr>
              <a:spLocks noChangeArrowheads="1"/>
            </p:cNvSpPr>
            <p:nvPr/>
          </p:nvSpPr>
          <p:spPr bwMode="auto">
            <a:xfrm>
              <a:off x="3132458" y="3655893"/>
              <a:ext cx="1142796" cy="584775"/>
            </a:xfrm>
            <a:prstGeom prst="rect">
              <a:avLst/>
            </a:prstGeom>
            <a:grpFill/>
            <a:ln w="9525">
              <a:solidFill>
                <a:schemeClr val="accent1"/>
              </a:solidFill>
              <a:miter lim="800000"/>
              <a:headEnd/>
              <a:tailEnd/>
            </a:ln>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600" b="1" dirty="0"/>
                <a:t>Angels &amp; </a:t>
              </a:r>
            </a:p>
            <a:p>
              <a:pPr eaLnBrk="1" hangingPunct="1">
                <a:spcBef>
                  <a:spcPct val="0"/>
                </a:spcBef>
                <a:buFontTx/>
                <a:buNone/>
              </a:pPr>
              <a:r>
                <a:rPr lang="en-US" altLang="en-US" sz="1600" b="1" dirty="0"/>
                <a:t>Angel Groups</a:t>
              </a:r>
            </a:p>
          </p:txBody>
        </p:sp>
      </p:grpSp>
      <p:sp>
        <p:nvSpPr>
          <p:cNvPr id="7171" name="Rectangle 2"/>
          <p:cNvSpPr>
            <a:spLocks noGrp="1" noRot="1" noChangeArrowheads="1"/>
          </p:cNvSpPr>
          <p:nvPr>
            <p:ph type="title"/>
          </p:nvPr>
        </p:nvSpPr>
        <p:spPr>
          <a:xfrm>
            <a:off x="243361" y="543657"/>
            <a:ext cx="9144000" cy="944563"/>
          </a:xfrm>
        </p:spPr>
        <p:txBody>
          <a:bodyPr>
            <a:noAutofit/>
          </a:bodyPr>
          <a:lstStyle/>
          <a:p>
            <a:pPr eaLnBrk="1" hangingPunct="1"/>
            <a:r>
              <a:rPr lang="en-US" altLang="en-US" sz="2400" dirty="0"/>
              <a:t>Funding Requirement and Structure Change with Stages of Life-Cycle of the Enterprise</a:t>
            </a:r>
          </a:p>
        </p:txBody>
      </p:sp>
      <p:sp>
        <p:nvSpPr>
          <p:cNvPr id="3" name="Freeform 2"/>
          <p:cNvSpPr/>
          <p:nvPr/>
        </p:nvSpPr>
        <p:spPr>
          <a:xfrm>
            <a:off x="1019624" y="1026435"/>
            <a:ext cx="10191301" cy="5068394"/>
          </a:xfrm>
          <a:custGeom>
            <a:avLst/>
            <a:gdLst>
              <a:gd name="connsiteX0" fmla="*/ 0 w 8217074"/>
              <a:gd name="connsiteY0" fmla="*/ 3820438 h 4109656"/>
              <a:gd name="connsiteX1" fmla="*/ 914400 w 8217074"/>
              <a:gd name="connsiteY1" fmla="*/ 3995803 h 4109656"/>
              <a:gd name="connsiteX2" fmla="*/ 2029216 w 8217074"/>
              <a:gd name="connsiteY2" fmla="*/ 4083485 h 4109656"/>
              <a:gd name="connsiteX3" fmla="*/ 3219189 w 8217074"/>
              <a:gd name="connsiteY3" fmla="*/ 4096011 h 4109656"/>
              <a:gd name="connsiteX4" fmla="*/ 4584526 w 8217074"/>
              <a:gd name="connsiteY4" fmla="*/ 3908121 h 4109656"/>
              <a:gd name="connsiteX5" fmla="*/ 6100175 w 8217074"/>
              <a:gd name="connsiteY5" fmla="*/ 2204581 h 4109656"/>
              <a:gd name="connsiteX6" fmla="*/ 7265096 w 8217074"/>
              <a:gd name="connsiteY6" fmla="*/ 676406 h 4109656"/>
              <a:gd name="connsiteX7" fmla="*/ 8217074 w 8217074"/>
              <a:gd name="connsiteY7" fmla="*/ 0 h 4109656"/>
              <a:gd name="connsiteX0" fmla="*/ 0 w 8217074"/>
              <a:gd name="connsiteY0" fmla="*/ 3820438 h 4177049"/>
              <a:gd name="connsiteX1" fmla="*/ 914400 w 8217074"/>
              <a:gd name="connsiteY1" fmla="*/ 3995803 h 4177049"/>
              <a:gd name="connsiteX2" fmla="*/ 2029216 w 8217074"/>
              <a:gd name="connsiteY2" fmla="*/ 4083485 h 4177049"/>
              <a:gd name="connsiteX3" fmla="*/ 3219189 w 8217074"/>
              <a:gd name="connsiteY3" fmla="*/ 4171167 h 4177049"/>
              <a:gd name="connsiteX4" fmla="*/ 4584526 w 8217074"/>
              <a:gd name="connsiteY4" fmla="*/ 3908121 h 4177049"/>
              <a:gd name="connsiteX5" fmla="*/ 6100175 w 8217074"/>
              <a:gd name="connsiteY5" fmla="*/ 2204581 h 4177049"/>
              <a:gd name="connsiteX6" fmla="*/ 7265096 w 8217074"/>
              <a:gd name="connsiteY6" fmla="*/ 676406 h 4177049"/>
              <a:gd name="connsiteX7" fmla="*/ 8217074 w 8217074"/>
              <a:gd name="connsiteY7" fmla="*/ 0 h 4177049"/>
              <a:gd name="connsiteX0" fmla="*/ 0 w 8217074"/>
              <a:gd name="connsiteY0" fmla="*/ 3820438 h 4173560"/>
              <a:gd name="connsiteX1" fmla="*/ 914400 w 8217074"/>
              <a:gd name="connsiteY1" fmla="*/ 3995803 h 4173560"/>
              <a:gd name="connsiteX2" fmla="*/ 2029216 w 8217074"/>
              <a:gd name="connsiteY2" fmla="*/ 4083485 h 4173560"/>
              <a:gd name="connsiteX3" fmla="*/ 3219189 w 8217074"/>
              <a:gd name="connsiteY3" fmla="*/ 4171167 h 4173560"/>
              <a:gd name="connsiteX4" fmla="*/ 4584526 w 8217074"/>
              <a:gd name="connsiteY4" fmla="*/ 3908121 h 4173560"/>
              <a:gd name="connsiteX5" fmla="*/ 6100175 w 8217074"/>
              <a:gd name="connsiteY5" fmla="*/ 2204581 h 4173560"/>
              <a:gd name="connsiteX6" fmla="*/ 7265096 w 8217074"/>
              <a:gd name="connsiteY6" fmla="*/ 676406 h 4173560"/>
              <a:gd name="connsiteX7" fmla="*/ 8217074 w 8217074"/>
              <a:gd name="connsiteY7" fmla="*/ 0 h 4173560"/>
              <a:gd name="connsiteX0" fmla="*/ 0 w 8217074"/>
              <a:gd name="connsiteY0" fmla="*/ 3820438 h 4185315"/>
              <a:gd name="connsiteX1" fmla="*/ 914400 w 8217074"/>
              <a:gd name="connsiteY1" fmla="*/ 3995803 h 4185315"/>
              <a:gd name="connsiteX2" fmla="*/ 2029216 w 8217074"/>
              <a:gd name="connsiteY2" fmla="*/ 4133589 h 4185315"/>
              <a:gd name="connsiteX3" fmla="*/ 3219189 w 8217074"/>
              <a:gd name="connsiteY3" fmla="*/ 4171167 h 4185315"/>
              <a:gd name="connsiteX4" fmla="*/ 4584526 w 8217074"/>
              <a:gd name="connsiteY4" fmla="*/ 3908121 h 4185315"/>
              <a:gd name="connsiteX5" fmla="*/ 6100175 w 8217074"/>
              <a:gd name="connsiteY5" fmla="*/ 2204581 h 4185315"/>
              <a:gd name="connsiteX6" fmla="*/ 7265096 w 8217074"/>
              <a:gd name="connsiteY6" fmla="*/ 676406 h 4185315"/>
              <a:gd name="connsiteX7" fmla="*/ 8217074 w 8217074"/>
              <a:gd name="connsiteY7" fmla="*/ 0 h 4185315"/>
              <a:gd name="connsiteX0" fmla="*/ 0 w 8217074"/>
              <a:gd name="connsiteY0" fmla="*/ 3820438 h 4185315"/>
              <a:gd name="connsiteX1" fmla="*/ 914400 w 8217074"/>
              <a:gd name="connsiteY1" fmla="*/ 3995803 h 4185315"/>
              <a:gd name="connsiteX2" fmla="*/ 2029216 w 8217074"/>
              <a:gd name="connsiteY2" fmla="*/ 4133589 h 4185315"/>
              <a:gd name="connsiteX3" fmla="*/ 3219189 w 8217074"/>
              <a:gd name="connsiteY3" fmla="*/ 4171167 h 4185315"/>
              <a:gd name="connsiteX4" fmla="*/ 4584526 w 8217074"/>
              <a:gd name="connsiteY4" fmla="*/ 3908121 h 4185315"/>
              <a:gd name="connsiteX5" fmla="*/ 6100175 w 8217074"/>
              <a:gd name="connsiteY5" fmla="*/ 2204581 h 4185315"/>
              <a:gd name="connsiteX6" fmla="*/ 7265096 w 8217074"/>
              <a:gd name="connsiteY6" fmla="*/ 676406 h 4185315"/>
              <a:gd name="connsiteX7" fmla="*/ 8217074 w 8217074"/>
              <a:gd name="connsiteY7" fmla="*/ 0 h 4185315"/>
              <a:gd name="connsiteX0" fmla="*/ 0 w 8217074"/>
              <a:gd name="connsiteY0" fmla="*/ 3820438 h 4189836"/>
              <a:gd name="connsiteX1" fmla="*/ 914400 w 8217074"/>
              <a:gd name="connsiteY1" fmla="*/ 3995803 h 4189836"/>
              <a:gd name="connsiteX2" fmla="*/ 2029216 w 8217074"/>
              <a:gd name="connsiteY2" fmla="*/ 4133589 h 4189836"/>
              <a:gd name="connsiteX3" fmla="*/ 3219189 w 8217074"/>
              <a:gd name="connsiteY3" fmla="*/ 4171167 h 4189836"/>
              <a:gd name="connsiteX4" fmla="*/ 4559474 w 8217074"/>
              <a:gd name="connsiteY4" fmla="*/ 3845490 h 4189836"/>
              <a:gd name="connsiteX5" fmla="*/ 6100175 w 8217074"/>
              <a:gd name="connsiteY5" fmla="*/ 2204581 h 4189836"/>
              <a:gd name="connsiteX6" fmla="*/ 7265096 w 8217074"/>
              <a:gd name="connsiteY6" fmla="*/ 676406 h 4189836"/>
              <a:gd name="connsiteX7" fmla="*/ 8217074 w 8217074"/>
              <a:gd name="connsiteY7" fmla="*/ 0 h 4189836"/>
              <a:gd name="connsiteX0" fmla="*/ 0 w 8217074"/>
              <a:gd name="connsiteY0" fmla="*/ 3820438 h 4189836"/>
              <a:gd name="connsiteX1" fmla="*/ 914400 w 8217074"/>
              <a:gd name="connsiteY1" fmla="*/ 3995803 h 4189836"/>
              <a:gd name="connsiteX2" fmla="*/ 2029216 w 8217074"/>
              <a:gd name="connsiteY2" fmla="*/ 4133589 h 4189836"/>
              <a:gd name="connsiteX3" fmla="*/ 3219189 w 8217074"/>
              <a:gd name="connsiteY3" fmla="*/ 4171167 h 4189836"/>
              <a:gd name="connsiteX4" fmla="*/ 4559474 w 8217074"/>
              <a:gd name="connsiteY4" fmla="*/ 3845490 h 4189836"/>
              <a:gd name="connsiteX5" fmla="*/ 5974915 w 8217074"/>
              <a:gd name="connsiteY5" fmla="*/ 2141951 h 4189836"/>
              <a:gd name="connsiteX6" fmla="*/ 7265096 w 8217074"/>
              <a:gd name="connsiteY6" fmla="*/ 676406 h 4189836"/>
              <a:gd name="connsiteX7" fmla="*/ 8217074 w 8217074"/>
              <a:gd name="connsiteY7" fmla="*/ 0 h 4189836"/>
              <a:gd name="connsiteX0" fmla="*/ 0 w 8217074"/>
              <a:gd name="connsiteY0" fmla="*/ 3820438 h 4174080"/>
              <a:gd name="connsiteX1" fmla="*/ 914400 w 8217074"/>
              <a:gd name="connsiteY1" fmla="*/ 3995803 h 4174080"/>
              <a:gd name="connsiteX2" fmla="*/ 2029216 w 8217074"/>
              <a:gd name="connsiteY2" fmla="*/ 4133589 h 4174080"/>
              <a:gd name="connsiteX3" fmla="*/ 3219189 w 8217074"/>
              <a:gd name="connsiteY3" fmla="*/ 4171167 h 4174080"/>
              <a:gd name="connsiteX4" fmla="*/ 4559474 w 8217074"/>
              <a:gd name="connsiteY4" fmla="*/ 3845490 h 4174080"/>
              <a:gd name="connsiteX5" fmla="*/ 5974915 w 8217074"/>
              <a:gd name="connsiteY5" fmla="*/ 2141951 h 4174080"/>
              <a:gd name="connsiteX6" fmla="*/ 7265096 w 8217074"/>
              <a:gd name="connsiteY6" fmla="*/ 676406 h 4174080"/>
              <a:gd name="connsiteX7" fmla="*/ 8217074 w 8217074"/>
              <a:gd name="connsiteY7" fmla="*/ 0 h 4174080"/>
              <a:gd name="connsiteX0" fmla="*/ 0 w 8217074"/>
              <a:gd name="connsiteY0" fmla="*/ 3820438 h 4174080"/>
              <a:gd name="connsiteX1" fmla="*/ 914400 w 8217074"/>
              <a:gd name="connsiteY1" fmla="*/ 3995803 h 4174080"/>
              <a:gd name="connsiteX2" fmla="*/ 2029216 w 8217074"/>
              <a:gd name="connsiteY2" fmla="*/ 4133589 h 4174080"/>
              <a:gd name="connsiteX3" fmla="*/ 3219189 w 8217074"/>
              <a:gd name="connsiteY3" fmla="*/ 4171167 h 4174080"/>
              <a:gd name="connsiteX4" fmla="*/ 4559474 w 8217074"/>
              <a:gd name="connsiteY4" fmla="*/ 3845490 h 4174080"/>
              <a:gd name="connsiteX5" fmla="*/ 5974915 w 8217074"/>
              <a:gd name="connsiteY5" fmla="*/ 2141951 h 4174080"/>
              <a:gd name="connsiteX6" fmla="*/ 7265096 w 8217074"/>
              <a:gd name="connsiteY6" fmla="*/ 676406 h 4174080"/>
              <a:gd name="connsiteX7" fmla="*/ 8217074 w 8217074"/>
              <a:gd name="connsiteY7" fmla="*/ 0 h 4174080"/>
              <a:gd name="connsiteX0" fmla="*/ 0 w 8217074"/>
              <a:gd name="connsiteY0" fmla="*/ 3820438 h 4194393"/>
              <a:gd name="connsiteX1" fmla="*/ 914400 w 8217074"/>
              <a:gd name="connsiteY1" fmla="*/ 3995803 h 4194393"/>
              <a:gd name="connsiteX2" fmla="*/ 2029216 w 8217074"/>
              <a:gd name="connsiteY2" fmla="*/ 4133589 h 4194393"/>
              <a:gd name="connsiteX3" fmla="*/ 3219189 w 8217074"/>
              <a:gd name="connsiteY3" fmla="*/ 4171167 h 4194393"/>
              <a:gd name="connsiteX4" fmla="*/ 4521896 w 8217074"/>
              <a:gd name="connsiteY4" fmla="*/ 3782859 h 4194393"/>
              <a:gd name="connsiteX5" fmla="*/ 5974915 w 8217074"/>
              <a:gd name="connsiteY5" fmla="*/ 2141951 h 4194393"/>
              <a:gd name="connsiteX6" fmla="*/ 7265096 w 8217074"/>
              <a:gd name="connsiteY6" fmla="*/ 676406 h 4194393"/>
              <a:gd name="connsiteX7" fmla="*/ 8217074 w 8217074"/>
              <a:gd name="connsiteY7" fmla="*/ 0 h 4194393"/>
              <a:gd name="connsiteX0" fmla="*/ 0 w 8217074"/>
              <a:gd name="connsiteY0" fmla="*/ 3820438 h 4213592"/>
              <a:gd name="connsiteX1" fmla="*/ 914400 w 8217074"/>
              <a:gd name="connsiteY1" fmla="*/ 3995803 h 4213592"/>
              <a:gd name="connsiteX2" fmla="*/ 2029216 w 8217074"/>
              <a:gd name="connsiteY2" fmla="*/ 4183693 h 4213592"/>
              <a:gd name="connsiteX3" fmla="*/ 3219189 w 8217074"/>
              <a:gd name="connsiteY3" fmla="*/ 4171167 h 4213592"/>
              <a:gd name="connsiteX4" fmla="*/ 4521896 w 8217074"/>
              <a:gd name="connsiteY4" fmla="*/ 3782859 h 4213592"/>
              <a:gd name="connsiteX5" fmla="*/ 5974915 w 8217074"/>
              <a:gd name="connsiteY5" fmla="*/ 2141951 h 4213592"/>
              <a:gd name="connsiteX6" fmla="*/ 7265096 w 8217074"/>
              <a:gd name="connsiteY6" fmla="*/ 676406 h 4213592"/>
              <a:gd name="connsiteX7" fmla="*/ 8217074 w 8217074"/>
              <a:gd name="connsiteY7" fmla="*/ 0 h 4213592"/>
              <a:gd name="connsiteX0" fmla="*/ 0 w 8217074"/>
              <a:gd name="connsiteY0" fmla="*/ 3820438 h 4210755"/>
              <a:gd name="connsiteX1" fmla="*/ 864296 w 8217074"/>
              <a:gd name="connsiteY1" fmla="*/ 4045907 h 4210755"/>
              <a:gd name="connsiteX2" fmla="*/ 2029216 w 8217074"/>
              <a:gd name="connsiteY2" fmla="*/ 4183693 h 4210755"/>
              <a:gd name="connsiteX3" fmla="*/ 3219189 w 8217074"/>
              <a:gd name="connsiteY3" fmla="*/ 4171167 h 4210755"/>
              <a:gd name="connsiteX4" fmla="*/ 4521896 w 8217074"/>
              <a:gd name="connsiteY4" fmla="*/ 3782859 h 4210755"/>
              <a:gd name="connsiteX5" fmla="*/ 5974915 w 8217074"/>
              <a:gd name="connsiteY5" fmla="*/ 2141951 h 4210755"/>
              <a:gd name="connsiteX6" fmla="*/ 7265096 w 8217074"/>
              <a:gd name="connsiteY6" fmla="*/ 676406 h 4210755"/>
              <a:gd name="connsiteX7" fmla="*/ 8217074 w 8217074"/>
              <a:gd name="connsiteY7" fmla="*/ 0 h 4210755"/>
              <a:gd name="connsiteX0" fmla="*/ 0 w 8217074"/>
              <a:gd name="connsiteY0" fmla="*/ 3820438 h 4215099"/>
              <a:gd name="connsiteX1" fmla="*/ 864296 w 8217074"/>
              <a:gd name="connsiteY1" fmla="*/ 4045907 h 4215099"/>
              <a:gd name="connsiteX2" fmla="*/ 2029216 w 8217074"/>
              <a:gd name="connsiteY2" fmla="*/ 4183693 h 4215099"/>
              <a:gd name="connsiteX3" fmla="*/ 3219189 w 8217074"/>
              <a:gd name="connsiteY3" fmla="*/ 4171167 h 4215099"/>
              <a:gd name="connsiteX4" fmla="*/ 4484318 w 8217074"/>
              <a:gd name="connsiteY4" fmla="*/ 3720229 h 4215099"/>
              <a:gd name="connsiteX5" fmla="*/ 5974915 w 8217074"/>
              <a:gd name="connsiteY5" fmla="*/ 2141951 h 4215099"/>
              <a:gd name="connsiteX6" fmla="*/ 7265096 w 8217074"/>
              <a:gd name="connsiteY6" fmla="*/ 676406 h 4215099"/>
              <a:gd name="connsiteX7" fmla="*/ 8217074 w 8217074"/>
              <a:gd name="connsiteY7" fmla="*/ 0 h 4215099"/>
              <a:gd name="connsiteX0" fmla="*/ 0 w 8217074"/>
              <a:gd name="connsiteY0" fmla="*/ 3820438 h 4255891"/>
              <a:gd name="connsiteX1" fmla="*/ 864296 w 8217074"/>
              <a:gd name="connsiteY1" fmla="*/ 4045907 h 4255891"/>
              <a:gd name="connsiteX2" fmla="*/ 1991638 w 8217074"/>
              <a:gd name="connsiteY2" fmla="*/ 4246323 h 4255891"/>
              <a:gd name="connsiteX3" fmla="*/ 3219189 w 8217074"/>
              <a:gd name="connsiteY3" fmla="*/ 4171167 h 4255891"/>
              <a:gd name="connsiteX4" fmla="*/ 4484318 w 8217074"/>
              <a:gd name="connsiteY4" fmla="*/ 3720229 h 4255891"/>
              <a:gd name="connsiteX5" fmla="*/ 5974915 w 8217074"/>
              <a:gd name="connsiteY5" fmla="*/ 2141951 h 4255891"/>
              <a:gd name="connsiteX6" fmla="*/ 7265096 w 8217074"/>
              <a:gd name="connsiteY6" fmla="*/ 676406 h 4255891"/>
              <a:gd name="connsiteX7" fmla="*/ 8217074 w 8217074"/>
              <a:gd name="connsiteY7" fmla="*/ 0 h 4255891"/>
              <a:gd name="connsiteX0" fmla="*/ 0 w 8217074"/>
              <a:gd name="connsiteY0" fmla="*/ 3820438 h 4258385"/>
              <a:gd name="connsiteX1" fmla="*/ 864296 w 8217074"/>
              <a:gd name="connsiteY1" fmla="*/ 4045907 h 4258385"/>
              <a:gd name="connsiteX2" fmla="*/ 1991638 w 8217074"/>
              <a:gd name="connsiteY2" fmla="*/ 4246323 h 4258385"/>
              <a:gd name="connsiteX3" fmla="*/ 3219189 w 8217074"/>
              <a:gd name="connsiteY3" fmla="*/ 4171167 h 4258385"/>
              <a:gd name="connsiteX4" fmla="*/ 4471792 w 8217074"/>
              <a:gd name="connsiteY4" fmla="*/ 3645073 h 4258385"/>
              <a:gd name="connsiteX5" fmla="*/ 5974915 w 8217074"/>
              <a:gd name="connsiteY5" fmla="*/ 2141951 h 4258385"/>
              <a:gd name="connsiteX6" fmla="*/ 7265096 w 8217074"/>
              <a:gd name="connsiteY6" fmla="*/ 676406 h 4258385"/>
              <a:gd name="connsiteX7" fmla="*/ 8217074 w 8217074"/>
              <a:gd name="connsiteY7" fmla="*/ 0 h 4258385"/>
              <a:gd name="connsiteX0" fmla="*/ 0 w 8217074"/>
              <a:gd name="connsiteY0" fmla="*/ 3820438 h 4258385"/>
              <a:gd name="connsiteX1" fmla="*/ 864296 w 8217074"/>
              <a:gd name="connsiteY1" fmla="*/ 4045907 h 4258385"/>
              <a:gd name="connsiteX2" fmla="*/ 1991638 w 8217074"/>
              <a:gd name="connsiteY2" fmla="*/ 4246323 h 4258385"/>
              <a:gd name="connsiteX3" fmla="*/ 3219189 w 8217074"/>
              <a:gd name="connsiteY3" fmla="*/ 4171167 h 4258385"/>
              <a:gd name="connsiteX4" fmla="*/ 4471792 w 8217074"/>
              <a:gd name="connsiteY4" fmla="*/ 3645073 h 4258385"/>
              <a:gd name="connsiteX5" fmla="*/ 5937337 w 8217074"/>
              <a:gd name="connsiteY5" fmla="*/ 2104373 h 4258385"/>
              <a:gd name="connsiteX6" fmla="*/ 7265096 w 8217074"/>
              <a:gd name="connsiteY6" fmla="*/ 676406 h 4258385"/>
              <a:gd name="connsiteX7" fmla="*/ 8217074 w 8217074"/>
              <a:gd name="connsiteY7" fmla="*/ 0 h 4258385"/>
              <a:gd name="connsiteX0" fmla="*/ 0 w 8217074"/>
              <a:gd name="connsiteY0" fmla="*/ 3820438 h 4246501"/>
              <a:gd name="connsiteX1" fmla="*/ 864296 w 8217074"/>
              <a:gd name="connsiteY1" fmla="*/ 4045907 h 4246501"/>
              <a:gd name="connsiteX2" fmla="*/ 1991638 w 8217074"/>
              <a:gd name="connsiteY2" fmla="*/ 4246323 h 4246501"/>
              <a:gd name="connsiteX3" fmla="*/ 3180826 w 8217074"/>
              <a:gd name="connsiteY3" fmla="*/ 4011358 h 4246501"/>
              <a:gd name="connsiteX4" fmla="*/ 4471792 w 8217074"/>
              <a:gd name="connsiteY4" fmla="*/ 3645073 h 4246501"/>
              <a:gd name="connsiteX5" fmla="*/ 5937337 w 8217074"/>
              <a:gd name="connsiteY5" fmla="*/ 2104373 h 4246501"/>
              <a:gd name="connsiteX6" fmla="*/ 7265096 w 8217074"/>
              <a:gd name="connsiteY6" fmla="*/ 676406 h 4246501"/>
              <a:gd name="connsiteX7" fmla="*/ 8217074 w 8217074"/>
              <a:gd name="connsiteY7" fmla="*/ 0 h 4246501"/>
              <a:gd name="connsiteX0" fmla="*/ 0 w 8217074"/>
              <a:gd name="connsiteY0" fmla="*/ 3820438 h 4246501"/>
              <a:gd name="connsiteX1" fmla="*/ 864296 w 8217074"/>
              <a:gd name="connsiteY1" fmla="*/ 4045907 h 4246501"/>
              <a:gd name="connsiteX2" fmla="*/ 1991638 w 8217074"/>
              <a:gd name="connsiteY2" fmla="*/ 4246323 h 4246501"/>
              <a:gd name="connsiteX3" fmla="*/ 3180826 w 8217074"/>
              <a:gd name="connsiteY3" fmla="*/ 4011358 h 4246501"/>
              <a:gd name="connsiteX4" fmla="*/ 4448774 w 8217074"/>
              <a:gd name="connsiteY4" fmla="*/ 3437322 h 4246501"/>
              <a:gd name="connsiteX5" fmla="*/ 5937337 w 8217074"/>
              <a:gd name="connsiteY5" fmla="*/ 2104373 h 4246501"/>
              <a:gd name="connsiteX6" fmla="*/ 7265096 w 8217074"/>
              <a:gd name="connsiteY6" fmla="*/ 676406 h 4246501"/>
              <a:gd name="connsiteX7" fmla="*/ 8217074 w 8217074"/>
              <a:gd name="connsiteY7" fmla="*/ 0 h 4246501"/>
              <a:gd name="connsiteX0" fmla="*/ 0 w 8209401"/>
              <a:gd name="connsiteY0" fmla="*/ 3676610 h 4246537"/>
              <a:gd name="connsiteX1" fmla="*/ 856623 w 8209401"/>
              <a:gd name="connsiteY1" fmla="*/ 4045907 h 4246537"/>
              <a:gd name="connsiteX2" fmla="*/ 1983965 w 8209401"/>
              <a:gd name="connsiteY2" fmla="*/ 4246323 h 4246537"/>
              <a:gd name="connsiteX3" fmla="*/ 3173153 w 8209401"/>
              <a:gd name="connsiteY3" fmla="*/ 4011358 h 4246537"/>
              <a:gd name="connsiteX4" fmla="*/ 4441101 w 8209401"/>
              <a:gd name="connsiteY4" fmla="*/ 3437322 h 4246537"/>
              <a:gd name="connsiteX5" fmla="*/ 5929664 w 8209401"/>
              <a:gd name="connsiteY5" fmla="*/ 2104373 h 4246537"/>
              <a:gd name="connsiteX6" fmla="*/ 7257423 w 8209401"/>
              <a:gd name="connsiteY6" fmla="*/ 676406 h 4246537"/>
              <a:gd name="connsiteX7" fmla="*/ 8209401 w 8209401"/>
              <a:gd name="connsiteY7" fmla="*/ 0 h 424653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441101 w 8209401"/>
              <a:gd name="connsiteY4" fmla="*/ 3437322 h 4250197"/>
              <a:gd name="connsiteX5" fmla="*/ 5929664 w 8209401"/>
              <a:gd name="connsiteY5" fmla="*/ 2104373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64375 w 8209401"/>
              <a:gd name="connsiteY4" fmla="*/ 3325456 h 4250197"/>
              <a:gd name="connsiteX5" fmla="*/ 5929664 w 8209401"/>
              <a:gd name="connsiteY5" fmla="*/ 2104373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64375 w 8209401"/>
              <a:gd name="connsiteY4" fmla="*/ 3325456 h 4250197"/>
              <a:gd name="connsiteX5" fmla="*/ 5929664 w 8209401"/>
              <a:gd name="connsiteY5" fmla="*/ 2104373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41357 w 8209401"/>
              <a:gd name="connsiteY4" fmla="*/ 3261533 h 4250197"/>
              <a:gd name="connsiteX5" fmla="*/ 5929664 w 8209401"/>
              <a:gd name="connsiteY5" fmla="*/ 2104373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33684 w 8209401"/>
              <a:gd name="connsiteY4" fmla="*/ 3221581 h 4250197"/>
              <a:gd name="connsiteX5" fmla="*/ 5929664 w 8209401"/>
              <a:gd name="connsiteY5" fmla="*/ 2104373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33684 w 8209401"/>
              <a:gd name="connsiteY4" fmla="*/ 3221581 h 4250197"/>
              <a:gd name="connsiteX5" fmla="*/ 5929664 w 8209401"/>
              <a:gd name="connsiteY5" fmla="*/ 2104373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33684 w 8209401"/>
              <a:gd name="connsiteY4" fmla="*/ 3221581 h 4250197"/>
              <a:gd name="connsiteX5" fmla="*/ 5883628 w 8209401"/>
              <a:gd name="connsiteY5" fmla="*/ 2096383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33684 w 8209401"/>
              <a:gd name="connsiteY4" fmla="*/ 3221581 h 4250197"/>
              <a:gd name="connsiteX5" fmla="*/ 5883628 w 8209401"/>
              <a:gd name="connsiteY5" fmla="*/ 2096383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33684 w 8209401"/>
              <a:gd name="connsiteY4" fmla="*/ 3221581 h 4250197"/>
              <a:gd name="connsiteX5" fmla="*/ 5829919 w 8209401"/>
              <a:gd name="connsiteY5" fmla="*/ 2056431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33684 w 8209401"/>
              <a:gd name="connsiteY4" fmla="*/ 3221581 h 4250197"/>
              <a:gd name="connsiteX5" fmla="*/ 5753193 w 8209401"/>
              <a:gd name="connsiteY5" fmla="*/ 1968537 h 4250197"/>
              <a:gd name="connsiteX6" fmla="*/ 7257423 w 8209401"/>
              <a:gd name="connsiteY6" fmla="*/ 676406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333684 w 8209401"/>
              <a:gd name="connsiteY4" fmla="*/ 3221581 h 4250197"/>
              <a:gd name="connsiteX5" fmla="*/ 5753193 w 8209401"/>
              <a:gd name="connsiteY5" fmla="*/ 1968537 h 4250197"/>
              <a:gd name="connsiteX6" fmla="*/ 7226732 w 8209401"/>
              <a:gd name="connsiteY6" fmla="*/ 644444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279975 w 8209401"/>
              <a:gd name="connsiteY4" fmla="*/ 3205600 h 4250197"/>
              <a:gd name="connsiteX5" fmla="*/ 5753193 w 8209401"/>
              <a:gd name="connsiteY5" fmla="*/ 1968537 h 4250197"/>
              <a:gd name="connsiteX6" fmla="*/ 7226732 w 8209401"/>
              <a:gd name="connsiteY6" fmla="*/ 644444 h 4250197"/>
              <a:gd name="connsiteX7" fmla="*/ 8209401 w 8209401"/>
              <a:gd name="connsiteY7" fmla="*/ 0 h 4250197"/>
              <a:gd name="connsiteX0" fmla="*/ 0 w 8209401"/>
              <a:gd name="connsiteY0" fmla="*/ 3676610 h 4250197"/>
              <a:gd name="connsiteX1" fmla="*/ 856623 w 8209401"/>
              <a:gd name="connsiteY1" fmla="*/ 4045907 h 4250197"/>
              <a:gd name="connsiteX2" fmla="*/ 1983965 w 8209401"/>
              <a:gd name="connsiteY2" fmla="*/ 4246323 h 4250197"/>
              <a:gd name="connsiteX3" fmla="*/ 3111771 w 8209401"/>
              <a:gd name="connsiteY3" fmla="*/ 3875520 h 4250197"/>
              <a:gd name="connsiteX4" fmla="*/ 4279975 w 8209401"/>
              <a:gd name="connsiteY4" fmla="*/ 3205600 h 4250197"/>
              <a:gd name="connsiteX5" fmla="*/ 5753193 w 8209401"/>
              <a:gd name="connsiteY5" fmla="*/ 1968537 h 4250197"/>
              <a:gd name="connsiteX6" fmla="*/ 7226732 w 8209401"/>
              <a:gd name="connsiteY6" fmla="*/ 644444 h 4250197"/>
              <a:gd name="connsiteX7" fmla="*/ 8209401 w 8209401"/>
              <a:gd name="connsiteY7" fmla="*/ 0 h 4250197"/>
              <a:gd name="connsiteX0" fmla="*/ 0 w 8209401"/>
              <a:gd name="connsiteY0" fmla="*/ 3676610 h 4254339"/>
              <a:gd name="connsiteX1" fmla="*/ 841278 w 8209401"/>
              <a:gd name="connsiteY1" fmla="*/ 4093850 h 4254339"/>
              <a:gd name="connsiteX2" fmla="*/ 1983965 w 8209401"/>
              <a:gd name="connsiteY2" fmla="*/ 4246323 h 4254339"/>
              <a:gd name="connsiteX3" fmla="*/ 3111771 w 8209401"/>
              <a:gd name="connsiteY3" fmla="*/ 3875520 h 4254339"/>
              <a:gd name="connsiteX4" fmla="*/ 4279975 w 8209401"/>
              <a:gd name="connsiteY4" fmla="*/ 3205600 h 4254339"/>
              <a:gd name="connsiteX5" fmla="*/ 5753193 w 8209401"/>
              <a:gd name="connsiteY5" fmla="*/ 1968537 h 4254339"/>
              <a:gd name="connsiteX6" fmla="*/ 7226732 w 8209401"/>
              <a:gd name="connsiteY6" fmla="*/ 644444 h 4254339"/>
              <a:gd name="connsiteX7" fmla="*/ 8209401 w 8209401"/>
              <a:gd name="connsiteY7" fmla="*/ 0 h 4254339"/>
              <a:gd name="connsiteX0" fmla="*/ 0 w 8209401"/>
              <a:gd name="connsiteY0" fmla="*/ 3676610 h 4251834"/>
              <a:gd name="connsiteX1" fmla="*/ 841278 w 8209401"/>
              <a:gd name="connsiteY1" fmla="*/ 4093850 h 4251834"/>
              <a:gd name="connsiteX2" fmla="*/ 1983965 w 8209401"/>
              <a:gd name="connsiteY2" fmla="*/ 4246323 h 4251834"/>
              <a:gd name="connsiteX3" fmla="*/ 3111771 w 8209401"/>
              <a:gd name="connsiteY3" fmla="*/ 3875520 h 4251834"/>
              <a:gd name="connsiteX4" fmla="*/ 4279975 w 8209401"/>
              <a:gd name="connsiteY4" fmla="*/ 3205600 h 4251834"/>
              <a:gd name="connsiteX5" fmla="*/ 5753193 w 8209401"/>
              <a:gd name="connsiteY5" fmla="*/ 1968537 h 4251834"/>
              <a:gd name="connsiteX6" fmla="*/ 7226732 w 8209401"/>
              <a:gd name="connsiteY6" fmla="*/ 644444 h 4251834"/>
              <a:gd name="connsiteX7" fmla="*/ 8209401 w 8209401"/>
              <a:gd name="connsiteY7" fmla="*/ 0 h 425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09401" h="4251834">
                <a:moveTo>
                  <a:pt x="0" y="3676610"/>
                </a:moveTo>
                <a:cubicBezTo>
                  <a:pt x="288098" y="3870219"/>
                  <a:pt x="510617" y="3998898"/>
                  <a:pt x="841278" y="4093850"/>
                </a:cubicBezTo>
                <a:cubicBezTo>
                  <a:pt x="1171939" y="4188802"/>
                  <a:pt x="1605550" y="4274720"/>
                  <a:pt x="1983965" y="4246323"/>
                </a:cubicBezTo>
                <a:cubicBezTo>
                  <a:pt x="2362380" y="4217926"/>
                  <a:pt x="2729103" y="4048974"/>
                  <a:pt x="3111771" y="3875520"/>
                </a:cubicBezTo>
                <a:cubicBezTo>
                  <a:pt x="3494439" y="3702066"/>
                  <a:pt x="3839738" y="3523431"/>
                  <a:pt x="4279975" y="3205600"/>
                </a:cubicBezTo>
                <a:cubicBezTo>
                  <a:pt x="4720212" y="2887770"/>
                  <a:pt x="5262067" y="2395396"/>
                  <a:pt x="5753193" y="1968537"/>
                </a:cubicBezTo>
                <a:cubicBezTo>
                  <a:pt x="6244319" y="1541678"/>
                  <a:pt x="6735552" y="1085808"/>
                  <a:pt x="7226732" y="644444"/>
                </a:cubicBezTo>
                <a:cubicBezTo>
                  <a:pt x="7606688" y="293715"/>
                  <a:pt x="7909820" y="154488"/>
                  <a:pt x="8209401" y="0"/>
                </a:cubicBezTo>
              </a:path>
            </a:pathLst>
          </a:custGeom>
          <a:noFill/>
          <a:ln w="69850" cmpd="sng">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9"/>
          <p:cNvSpPr>
            <a:spLocks noChangeArrowheads="1"/>
          </p:cNvSpPr>
          <p:nvPr/>
        </p:nvSpPr>
        <p:spPr bwMode="auto">
          <a:xfrm>
            <a:off x="9404549" y="1014022"/>
            <a:ext cx="1468415" cy="584775"/>
          </a:xfrm>
          <a:prstGeom prst="rect">
            <a:avLst/>
          </a:prstGeom>
          <a:solidFill>
            <a:srgbClr val="C09200"/>
          </a:solidFill>
          <a:ln>
            <a:headEnd/>
            <a:tailEnd/>
          </a:ln>
          <a:extLst/>
        </p:spPr>
        <p:style>
          <a:lnRef idx="1">
            <a:schemeClr val="accent1"/>
          </a:lnRef>
          <a:fillRef idx="2">
            <a:schemeClr val="accent1"/>
          </a:fillRef>
          <a:effectRef idx="1">
            <a:schemeClr val="accent1"/>
          </a:effectRef>
          <a:fontRef idx="minor">
            <a:schemeClr val="dk1"/>
          </a:fontRef>
        </p:style>
        <p:txBody>
          <a:bodyPr wrap="none">
            <a:spAutoFit/>
          </a:bodyPr>
          <a:lstStyle/>
          <a:p>
            <a:pPr>
              <a:spcBef>
                <a:spcPct val="0"/>
              </a:spcBef>
            </a:pPr>
            <a:r>
              <a:rPr lang="en-US" altLang="en-US" sz="1600" b="1" dirty="0">
                <a:solidFill>
                  <a:schemeClr val="bg1"/>
                </a:solidFill>
                <a:latin typeface="Calibri" pitchFamily="34" charset="0"/>
              </a:rPr>
              <a:t>Provide Exit to </a:t>
            </a:r>
          </a:p>
          <a:p>
            <a:pPr>
              <a:spcBef>
                <a:spcPct val="0"/>
              </a:spcBef>
            </a:pPr>
            <a:r>
              <a:rPr lang="en-US" altLang="en-US" sz="1600" b="1" dirty="0">
                <a:solidFill>
                  <a:schemeClr val="bg1"/>
                </a:solidFill>
                <a:latin typeface="Calibri" pitchFamily="34" charset="0"/>
              </a:rPr>
              <a:t>Investors - IPO</a:t>
            </a:r>
          </a:p>
        </p:txBody>
      </p:sp>
      <p:cxnSp>
        <p:nvCxnSpPr>
          <p:cNvPr id="6" name="Straight Connector 5"/>
          <p:cNvCxnSpPr/>
          <p:nvPr/>
        </p:nvCxnSpPr>
        <p:spPr>
          <a:xfrm flipH="1">
            <a:off x="8305801" y="1841941"/>
            <a:ext cx="91084" cy="3820736"/>
          </a:xfrm>
          <a:prstGeom prst="line">
            <a:avLst/>
          </a:prstGeom>
        </p:spPr>
        <p:style>
          <a:lnRef idx="1">
            <a:schemeClr val="dk1"/>
          </a:lnRef>
          <a:fillRef idx="0">
            <a:schemeClr val="dk1"/>
          </a:fillRef>
          <a:effectRef idx="0">
            <a:schemeClr val="dk1"/>
          </a:effectRef>
          <a:fontRef idx="minor">
            <a:schemeClr val="tx1"/>
          </a:fontRef>
        </p:style>
      </p:cxnSp>
      <p:sp>
        <p:nvSpPr>
          <p:cNvPr id="9" name="Slide Number Placeholder 8"/>
          <p:cNvSpPr>
            <a:spLocks noGrp="1"/>
          </p:cNvSpPr>
          <p:nvPr>
            <p:ph type="sldNum" sz="quarter" idx="15"/>
          </p:nvPr>
        </p:nvSpPr>
        <p:spPr/>
        <p:txBody>
          <a:bodyPr/>
          <a:lstStyle/>
          <a:p>
            <a:pPr>
              <a:defRPr/>
            </a:pPr>
            <a:fld id="{8439E6E2-5C11-479E-9BC0-3DC5AC1F9CDC}" type="slidenum">
              <a:rPr lang="en-US" smtClean="0"/>
              <a:pPr>
                <a:defRPr/>
              </a:pPr>
              <a:t>45</a:t>
            </a:fld>
            <a:endParaRPr lang="en-US" dirty="0"/>
          </a:p>
        </p:txBody>
      </p:sp>
    </p:spTree>
    <p:extLst>
      <p:ext uri="{BB962C8B-B14F-4D97-AF65-F5344CB8AC3E}">
        <p14:creationId xmlns:p14="http://schemas.microsoft.com/office/powerpoint/2010/main" val="2435789041"/>
      </p:ext>
    </p:extLst>
  </p:cSld>
  <p:clrMapOvr>
    <a:masterClrMapping/>
  </p:clrMapOvr>
  <p:transition spd="med">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Dilution</a:t>
            </a:r>
            <a:endParaRPr lang="en-IN" dirty="0"/>
          </a:p>
        </p:txBody>
      </p:sp>
      <p:sp>
        <p:nvSpPr>
          <p:cNvPr id="4" name="Title 1"/>
          <p:cNvSpPr>
            <a:spLocks noGrp="1"/>
          </p:cNvSpPr>
          <p:nvPr>
            <p:ph idx="1"/>
          </p:nvPr>
        </p:nvSpPr>
        <p:spPr>
          <a:xfrm>
            <a:off x="358588" y="1423289"/>
            <a:ext cx="9553897" cy="4351338"/>
          </a:xfrm>
        </p:spPr>
        <p:txBody>
          <a:bodyPr>
            <a:normAutofit fontScale="90000" lnSpcReduction="10000"/>
          </a:bodyPr>
          <a:lstStyle/>
          <a:p>
            <a:r>
              <a:rPr lang="en-IN" dirty="0"/>
              <a:t>  Extent of dilution in a round of funding depends on valuation of your startup.</a:t>
            </a:r>
            <a:br>
              <a:rPr lang="en-IN" dirty="0"/>
            </a:br>
            <a:r>
              <a:rPr lang="en-IN" dirty="0"/>
              <a:t>  Value of your startup goes up:</a:t>
            </a:r>
          </a:p>
          <a:p>
            <a:pPr marL="914400" lvl="2" indent="0">
              <a:buNone/>
            </a:pPr>
            <a:r>
              <a:rPr lang="en-IN" dirty="0">
                <a:solidFill>
                  <a:schemeClr val="accent5">
                    <a:lumMod val="50000"/>
                  </a:schemeClr>
                </a:solidFill>
              </a:rPr>
              <a:t>as you move forward with development of your product,</a:t>
            </a:r>
            <a:br>
              <a:rPr lang="en-IN" dirty="0">
                <a:solidFill>
                  <a:schemeClr val="accent5">
                    <a:lumMod val="50000"/>
                  </a:schemeClr>
                </a:solidFill>
              </a:rPr>
            </a:br>
            <a:r>
              <a:rPr lang="en-IN" dirty="0">
                <a:solidFill>
                  <a:schemeClr val="accent5">
                    <a:lumMod val="50000"/>
                  </a:schemeClr>
                </a:solidFill>
              </a:rPr>
              <a:t>and as the risk perception on the success of your venture reduces. </a:t>
            </a:r>
          </a:p>
          <a:p>
            <a:pPr marL="457200" indent="-457200"/>
            <a:r>
              <a:rPr lang="en-IN" dirty="0"/>
              <a:t>At idea stage, success appears uncertain. Value is very low. </a:t>
            </a:r>
          </a:p>
          <a:p>
            <a:pPr marL="457200" indent="-457200"/>
            <a:r>
              <a:rPr lang="en-IN" dirty="0"/>
              <a:t>As you get your product customer validated, risk of success appears to reduce and valuation becomes higher.</a:t>
            </a:r>
          </a:p>
          <a:p>
            <a:pPr marL="457200" indent="-457200"/>
            <a:r>
              <a:rPr lang="en-IN" dirty="0"/>
              <a:t>Early investment leads to higher dilution of equity because of lower valuation (though it may help in accelerating development), whereas, delay in raising money may lead to loss of opportunity (though it may help restrict dilution).</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40177615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4" y="405962"/>
            <a:ext cx="12143232" cy="834352"/>
          </a:xfrm>
        </p:spPr>
        <p:txBody>
          <a:bodyPr>
            <a:normAutofit/>
          </a:bodyPr>
          <a:lstStyle/>
          <a:p>
            <a:r>
              <a:rPr lang="en-US" dirty="0"/>
              <a:t>As you gain traction, risk reduces and valuation goes up </a:t>
            </a:r>
            <a:endParaRPr lang="en-IN" dirty="0"/>
          </a:p>
        </p:txBody>
      </p:sp>
      <p:grpSp>
        <p:nvGrpSpPr>
          <p:cNvPr id="20" name="Group 19"/>
          <p:cNvGrpSpPr/>
          <p:nvPr/>
        </p:nvGrpSpPr>
        <p:grpSpPr>
          <a:xfrm>
            <a:off x="685770" y="1240314"/>
            <a:ext cx="8424672" cy="3429000"/>
            <a:chOff x="381000" y="1600200"/>
            <a:chExt cx="8424672" cy="4267200"/>
          </a:xfrm>
        </p:grpSpPr>
        <p:cxnSp>
          <p:nvCxnSpPr>
            <p:cNvPr id="5" name="Straight Connector 4"/>
            <p:cNvCxnSpPr/>
            <p:nvPr/>
          </p:nvCxnSpPr>
          <p:spPr>
            <a:xfrm>
              <a:off x="381000" y="5867400"/>
              <a:ext cx="83820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621792" y="2048256"/>
              <a:ext cx="8183880" cy="3511296"/>
            </a:xfrm>
            <a:custGeom>
              <a:avLst/>
              <a:gdLst>
                <a:gd name="connsiteX0" fmla="*/ 87648 w 8271528"/>
                <a:gd name="connsiteY0" fmla="*/ 0 h 3511296"/>
                <a:gd name="connsiteX1" fmla="*/ 1166640 w 8271528"/>
                <a:gd name="connsiteY1" fmla="*/ 2240280 h 3511296"/>
                <a:gd name="connsiteX2" fmla="*/ 8271528 w 8271528"/>
                <a:gd name="connsiteY2" fmla="*/ 3511296 h 3511296"/>
                <a:gd name="connsiteX0" fmla="*/ 0 w 8183880"/>
                <a:gd name="connsiteY0" fmla="*/ 0 h 3511296"/>
                <a:gd name="connsiteX1" fmla="*/ 1078992 w 8183880"/>
                <a:gd name="connsiteY1" fmla="*/ 2240280 h 3511296"/>
                <a:gd name="connsiteX2" fmla="*/ 8183880 w 8183880"/>
                <a:gd name="connsiteY2" fmla="*/ 3511296 h 3511296"/>
                <a:gd name="connsiteX0" fmla="*/ 0 w 8183880"/>
                <a:gd name="connsiteY0" fmla="*/ 0 h 3511296"/>
                <a:gd name="connsiteX1" fmla="*/ 1078992 w 8183880"/>
                <a:gd name="connsiteY1" fmla="*/ 2240280 h 3511296"/>
                <a:gd name="connsiteX2" fmla="*/ 8183880 w 8183880"/>
                <a:gd name="connsiteY2" fmla="*/ 3511296 h 3511296"/>
                <a:gd name="connsiteX0" fmla="*/ 0 w 8183880"/>
                <a:gd name="connsiteY0" fmla="*/ 0 h 3511296"/>
                <a:gd name="connsiteX1" fmla="*/ 1271016 w 8183880"/>
                <a:gd name="connsiteY1" fmla="*/ 2130552 h 3511296"/>
                <a:gd name="connsiteX2" fmla="*/ 8183880 w 8183880"/>
                <a:gd name="connsiteY2" fmla="*/ 3511296 h 3511296"/>
                <a:gd name="connsiteX0" fmla="*/ 0 w 8183880"/>
                <a:gd name="connsiteY0" fmla="*/ 0 h 3511296"/>
                <a:gd name="connsiteX1" fmla="*/ 1271016 w 8183880"/>
                <a:gd name="connsiteY1" fmla="*/ 2130552 h 3511296"/>
                <a:gd name="connsiteX2" fmla="*/ 8183880 w 8183880"/>
                <a:gd name="connsiteY2" fmla="*/ 3511296 h 3511296"/>
                <a:gd name="connsiteX0" fmla="*/ 0 w 8183880"/>
                <a:gd name="connsiteY0" fmla="*/ 0 h 3511296"/>
                <a:gd name="connsiteX1" fmla="*/ 1271016 w 8183880"/>
                <a:gd name="connsiteY1" fmla="*/ 2130552 h 3511296"/>
                <a:gd name="connsiteX2" fmla="*/ 8183880 w 8183880"/>
                <a:gd name="connsiteY2" fmla="*/ 3511296 h 3511296"/>
              </a:gdLst>
              <a:ahLst/>
              <a:cxnLst>
                <a:cxn ang="0">
                  <a:pos x="connsiteX0" y="connsiteY0"/>
                </a:cxn>
                <a:cxn ang="0">
                  <a:pos x="connsiteX1" y="connsiteY1"/>
                </a:cxn>
                <a:cxn ang="0">
                  <a:pos x="connsiteX2" y="connsiteY2"/>
                </a:cxn>
              </a:cxnLst>
              <a:rect l="l" t="t" r="r" b="b"/>
              <a:pathLst>
                <a:path w="8183880" h="3511296">
                  <a:moveTo>
                    <a:pt x="0" y="0"/>
                  </a:moveTo>
                  <a:cubicBezTo>
                    <a:pt x="122682" y="827532"/>
                    <a:pt x="208788" y="1426464"/>
                    <a:pt x="1271016" y="2130552"/>
                  </a:cubicBezTo>
                  <a:cubicBezTo>
                    <a:pt x="2333244" y="2834640"/>
                    <a:pt x="8183880" y="3511296"/>
                    <a:pt x="8183880" y="3511296"/>
                  </a:cubicBezTo>
                </a:path>
              </a:pathLst>
            </a:custGeom>
            <a:noFill/>
            <a:ln w="53975">
              <a:solidFill>
                <a:srgbClr val="FF0000"/>
              </a:solidFill>
            </a:ln>
            <a:scene3d>
              <a:camera prst="orthographicFront"/>
              <a:lightRig rig="threePt" dir="t"/>
            </a:scene3d>
            <a:sp3d extrusionH="158750" contourW="12700">
              <a:bevelT w="25400" h="101600"/>
              <a:extrusionClr>
                <a:srgbClr val="7E0000"/>
              </a:extrusionClr>
              <a:contourClr>
                <a:srgbClr val="C00000"/>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1" name="Freeform 10"/>
            <p:cNvSpPr/>
            <p:nvPr/>
          </p:nvSpPr>
          <p:spPr>
            <a:xfrm>
              <a:off x="466344" y="1600200"/>
              <a:ext cx="8220456" cy="4023360"/>
            </a:xfrm>
            <a:custGeom>
              <a:avLst/>
              <a:gdLst>
                <a:gd name="connsiteX0" fmla="*/ 0 w 8220456"/>
                <a:gd name="connsiteY0" fmla="*/ 4023360 h 4023360"/>
                <a:gd name="connsiteX1" fmla="*/ 2807208 w 8220456"/>
                <a:gd name="connsiteY1" fmla="*/ 3767328 h 4023360"/>
                <a:gd name="connsiteX2" fmla="*/ 4114800 w 8220456"/>
                <a:gd name="connsiteY2" fmla="*/ 3502152 h 4023360"/>
                <a:gd name="connsiteX3" fmla="*/ 5541264 w 8220456"/>
                <a:gd name="connsiteY3" fmla="*/ 2935224 h 4023360"/>
                <a:gd name="connsiteX4" fmla="*/ 6766560 w 8220456"/>
                <a:gd name="connsiteY4" fmla="*/ 2020824 h 4023360"/>
                <a:gd name="connsiteX5" fmla="*/ 7616952 w 8220456"/>
                <a:gd name="connsiteY5" fmla="*/ 978408 h 4023360"/>
                <a:gd name="connsiteX6" fmla="*/ 8220456 w 8220456"/>
                <a:gd name="connsiteY6" fmla="*/ 0 h 402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0456" h="4023360">
                  <a:moveTo>
                    <a:pt x="0" y="4023360"/>
                  </a:moveTo>
                  <a:cubicBezTo>
                    <a:pt x="1060704" y="3938778"/>
                    <a:pt x="2121408" y="3854196"/>
                    <a:pt x="2807208" y="3767328"/>
                  </a:cubicBezTo>
                  <a:cubicBezTo>
                    <a:pt x="3493008" y="3680460"/>
                    <a:pt x="3659124" y="3640836"/>
                    <a:pt x="4114800" y="3502152"/>
                  </a:cubicBezTo>
                  <a:cubicBezTo>
                    <a:pt x="4570476" y="3363468"/>
                    <a:pt x="5099304" y="3182112"/>
                    <a:pt x="5541264" y="2935224"/>
                  </a:cubicBezTo>
                  <a:cubicBezTo>
                    <a:pt x="5983224" y="2688336"/>
                    <a:pt x="6420612" y="2346960"/>
                    <a:pt x="6766560" y="2020824"/>
                  </a:cubicBezTo>
                  <a:cubicBezTo>
                    <a:pt x="7112508" y="1694688"/>
                    <a:pt x="7374636" y="1315212"/>
                    <a:pt x="7616952" y="978408"/>
                  </a:cubicBezTo>
                  <a:cubicBezTo>
                    <a:pt x="7859268" y="641604"/>
                    <a:pt x="8039862" y="320802"/>
                    <a:pt x="8220456" y="0"/>
                  </a:cubicBezTo>
                </a:path>
              </a:pathLst>
            </a:custGeom>
            <a:noFill/>
            <a:ln w="50800">
              <a:gradFill>
                <a:gsLst>
                  <a:gs pos="0">
                    <a:srgbClr val="92D050"/>
                  </a:gs>
                  <a:gs pos="74000">
                    <a:srgbClr val="00DA63"/>
                  </a:gs>
                  <a:gs pos="83000">
                    <a:srgbClr val="92D050"/>
                  </a:gs>
                  <a:gs pos="100000">
                    <a:srgbClr val="00B050"/>
                  </a:gs>
                </a:gsLst>
                <a:lin ang="5400000" scaled="1"/>
              </a:gradFill>
            </a:ln>
            <a:scene3d>
              <a:camera prst="orthographicFront"/>
              <a:lightRig rig="threePt" dir="t"/>
            </a:scene3d>
            <a:sp3d contourW="12700">
              <a:bevelT w="57150" h="133350"/>
              <a:contourClr>
                <a:srgbClr val="92D050"/>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cxnSp>
          <p:nvCxnSpPr>
            <p:cNvPr id="12" name="Straight Connector 11"/>
            <p:cNvCxnSpPr/>
            <p:nvPr/>
          </p:nvCxnSpPr>
          <p:spPr>
            <a:xfrm flipV="1">
              <a:off x="381000" y="1600200"/>
              <a:ext cx="0" cy="42672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ounded Rectangular Callout 15"/>
            <p:cNvSpPr/>
            <p:nvPr/>
          </p:nvSpPr>
          <p:spPr>
            <a:xfrm>
              <a:off x="1219200" y="1865694"/>
              <a:ext cx="2438400" cy="725106"/>
            </a:xfrm>
            <a:prstGeom prst="wedgeRoundRectCallout">
              <a:avLst>
                <a:gd name="adj1" fmla="val -53458"/>
                <a:gd name="adj2" fmla="val 160845"/>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Risk perception on the startup</a:t>
              </a:r>
              <a:endParaRPr lang="en-IN" dirty="0"/>
            </a:p>
          </p:txBody>
        </p:sp>
        <p:sp>
          <p:nvSpPr>
            <p:cNvPr id="17" name="Rounded Rectangular Callout 16"/>
            <p:cNvSpPr/>
            <p:nvPr/>
          </p:nvSpPr>
          <p:spPr>
            <a:xfrm>
              <a:off x="4925568" y="1804416"/>
              <a:ext cx="2438400" cy="725106"/>
            </a:xfrm>
            <a:prstGeom prst="wedgeRoundRectCallout">
              <a:avLst>
                <a:gd name="adj1" fmla="val 61292"/>
                <a:gd name="adj2" fmla="val 135624"/>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Valuation of the startup</a:t>
              </a:r>
              <a:endParaRPr lang="en-IN" dirty="0"/>
            </a:p>
          </p:txBody>
        </p:sp>
      </p:grpSp>
      <p:sp>
        <p:nvSpPr>
          <p:cNvPr id="21" name="Right Arrow 20"/>
          <p:cNvSpPr/>
          <p:nvPr/>
        </p:nvSpPr>
        <p:spPr>
          <a:xfrm>
            <a:off x="414504" y="4288315"/>
            <a:ext cx="9067795" cy="1775977"/>
          </a:xfrm>
          <a:prstGeom prst="rightArrow">
            <a:avLst/>
          </a:prstGeom>
          <a:solidFill>
            <a:schemeClr val="tx2">
              <a:lumMod val="40000"/>
              <a:lumOff val="60000"/>
              <a:alpha val="58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22" name="Group 21"/>
          <p:cNvGrpSpPr/>
          <p:nvPr/>
        </p:nvGrpSpPr>
        <p:grpSpPr>
          <a:xfrm>
            <a:off x="445968" y="4585327"/>
            <a:ext cx="1044210" cy="1128452"/>
            <a:chOff x="31469" y="1460601"/>
            <a:chExt cx="1044210" cy="1128452"/>
          </a:xfrm>
          <a:solidFill>
            <a:srgbClr val="0070C0"/>
          </a:solidFill>
        </p:grpSpPr>
        <p:sp>
          <p:nvSpPr>
            <p:cNvPr id="38" name="Rounded Rectangle 37"/>
            <p:cNvSpPr/>
            <p:nvPr/>
          </p:nvSpPr>
          <p:spPr>
            <a:xfrm>
              <a:off x="31469" y="1460601"/>
              <a:ext cx="1044210" cy="1128452"/>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9" name="Rounded Rectangle 5"/>
            <p:cNvSpPr/>
            <p:nvPr/>
          </p:nvSpPr>
          <p:spPr>
            <a:xfrm>
              <a:off x="82443" y="1511575"/>
              <a:ext cx="942262" cy="10265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IN" b="1" dirty="0"/>
                <a:t>Idea</a:t>
              </a:r>
            </a:p>
          </p:txBody>
        </p:sp>
      </p:grpSp>
      <p:grpSp>
        <p:nvGrpSpPr>
          <p:cNvPr id="23" name="Group 22"/>
          <p:cNvGrpSpPr/>
          <p:nvPr/>
        </p:nvGrpSpPr>
        <p:grpSpPr>
          <a:xfrm>
            <a:off x="1670555" y="4585327"/>
            <a:ext cx="1386568" cy="1128452"/>
            <a:chOff x="1256056" y="1460601"/>
            <a:chExt cx="1386568" cy="1128452"/>
          </a:xfrm>
          <a:solidFill>
            <a:srgbClr val="0070C0"/>
          </a:solidFill>
        </p:grpSpPr>
        <p:sp>
          <p:nvSpPr>
            <p:cNvPr id="36" name="Rounded Rectangle 35"/>
            <p:cNvSpPr/>
            <p:nvPr/>
          </p:nvSpPr>
          <p:spPr>
            <a:xfrm>
              <a:off x="1256056" y="1460601"/>
              <a:ext cx="1386568" cy="1128452"/>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7" name="Rounded Rectangle 7"/>
            <p:cNvSpPr/>
            <p:nvPr/>
          </p:nvSpPr>
          <p:spPr>
            <a:xfrm>
              <a:off x="1311142" y="1515687"/>
              <a:ext cx="1276396" cy="10182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IN" b="1" dirty="0"/>
                <a:t>Prototype</a:t>
              </a:r>
            </a:p>
          </p:txBody>
        </p:sp>
      </p:grpSp>
      <p:grpSp>
        <p:nvGrpSpPr>
          <p:cNvPr id="24" name="Group 23"/>
          <p:cNvGrpSpPr/>
          <p:nvPr/>
        </p:nvGrpSpPr>
        <p:grpSpPr>
          <a:xfrm>
            <a:off x="3237499" y="4585327"/>
            <a:ext cx="1386568" cy="1128452"/>
            <a:chOff x="2823000" y="1460601"/>
            <a:chExt cx="1386568" cy="1128452"/>
          </a:xfrm>
          <a:solidFill>
            <a:srgbClr val="0070C0"/>
          </a:solidFill>
        </p:grpSpPr>
        <p:sp>
          <p:nvSpPr>
            <p:cNvPr id="34" name="Rounded Rectangle 33"/>
            <p:cNvSpPr/>
            <p:nvPr/>
          </p:nvSpPr>
          <p:spPr>
            <a:xfrm>
              <a:off x="2823000" y="1460601"/>
              <a:ext cx="1386568" cy="1128452"/>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Rounded Rectangle 9"/>
            <p:cNvSpPr/>
            <p:nvPr/>
          </p:nvSpPr>
          <p:spPr>
            <a:xfrm>
              <a:off x="2878086" y="1515687"/>
              <a:ext cx="1276396" cy="10182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IN" b="1" dirty="0"/>
                <a:t>Proof of concept</a:t>
              </a:r>
            </a:p>
          </p:txBody>
        </p:sp>
      </p:grpSp>
      <p:grpSp>
        <p:nvGrpSpPr>
          <p:cNvPr id="25" name="Group 24"/>
          <p:cNvGrpSpPr/>
          <p:nvPr/>
        </p:nvGrpSpPr>
        <p:grpSpPr>
          <a:xfrm>
            <a:off x="4804444" y="4585327"/>
            <a:ext cx="1386568" cy="1128452"/>
            <a:chOff x="4389945" y="1460601"/>
            <a:chExt cx="1386568" cy="1128452"/>
          </a:xfrm>
          <a:solidFill>
            <a:srgbClr val="0070C0"/>
          </a:solidFill>
        </p:grpSpPr>
        <p:sp>
          <p:nvSpPr>
            <p:cNvPr id="32" name="Rounded Rectangle 31"/>
            <p:cNvSpPr/>
            <p:nvPr/>
          </p:nvSpPr>
          <p:spPr>
            <a:xfrm>
              <a:off x="4389945" y="1460601"/>
              <a:ext cx="1386568" cy="1128452"/>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3" name="Rounded Rectangle 11"/>
            <p:cNvSpPr/>
            <p:nvPr/>
          </p:nvSpPr>
          <p:spPr>
            <a:xfrm>
              <a:off x="4445031" y="1515687"/>
              <a:ext cx="1276396" cy="10182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IN" b="1" dirty="0"/>
                <a:t>Basic infra</a:t>
              </a:r>
            </a:p>
          </p:txBody>
        </p:sp>
      </p:grpSp>
      <p:grpSp>
        <p:nvGrpSpPr>
          <p:cNvPr id="26" name="Group 25"/>
          <p:cNvGrpSpPr/>
          <p:nvPr/>
        </p:nvGrpSpPr>
        <p:grpSpPr>
          <a:xfrm>
            <a:off x="6371389" y="4585327"/>
            <a:ext cx="1386568" cy="1128452"/>
            <a:chOff x="5956890" y="1460601"/>
            <a:chExt cx="1386568" cy="1128452"/>
          </a:xfrm>
          <a:solidFill>
            <a:srgbClr val="0070C0"/>
          </a:solidFill>
        </p:grpSpPr>
        <p:sp>
          <p:nvSpPr>
            <p:cNvPr id="30" name="Rounded Rectangle 29"/>
            <p:cNvSpPr/>
            <p:nvPr/>
          </p:nvSpPr>
          <p:spPr>
            <a:xfrm>
              <a:off x="5956890" y="1460601"/>
              <a:ext cx="1386568" cy="1128452"/>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Rounded Rectangle 13"/>
            <p:cNvSpPr/>
            <p:nvPr/>
          </p:nvSpPr>
          <p:spPr>
            <a:xfrm>
              <a:off x="6011976" y="1515687"/>
              <a:ext cx="1276396" cy="10182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IN" b="1" dirty="0"/>
                <a:t>Seed marketing</a:t>
              </a:r>
            </a:p>
          </p:txBody>
        </p:sp>
      </p:grpSp>
      <p:grpSp>
        <p:nvGrpSpPr>
          <p:cNvPr id="27" name="Group 26"/>
          <p:cNvGrpSpPr/>
          <p:nvPr/>
        </p:nvGrpSpPr>
        <p:grpSpPr>
          <a:xfrm>
            <a:off x="7908642" y="4585327"/>
            <a:ext cx="1573657" cy="1128452"/>
            <a:chOff x="7494142" y="1460601"/>
            <a:chExt cx="1573657" cy="1128452"/>
          </a:xfrm>
          <a:solidFill>
            <a:srgbClr val="0070C0"/>
          </a:solidFill>
        </p:grpSpPr>
        <p:sp>
          <p:nvSpPr>
            <p:cNvPr id="28" name="Rounded Rectangle 27"/>
            <p:cNvSpPr/>
            <p:nvPr/>
          </p:nvSpPr>
          <p:spPr>
            <a:xfrm>
              <a:off x="7494142" y="1460601"/>
              <a:ext cx="1573657" cy="1128452"/>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Rounded Rectangle 15"/>
            <p:cNvSpPr/>
            <p:nvPr/>
          </p:nvSpPr>
          <p:spPr>
            <a:xfrm>
              <a:off x="7549228" y="1515687"/>
              <a:ext cx="1463485" cy="10182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IN" b="1" dirty="0"/>
                <a:t>Go-to-market</a:t>
              </a:r>
            </a:p>
          </p:txBody>
        </p:sp>
      </p:grpSp>
      <p:sp>
        <p:nvSpPr>
          <p:cNvPr id="4" name="Slide Number Placeholder 3"/>
          <p:cNvSpPr>
            <a:spLocks noGrp="1"/>
          </p:cNvSpPr>
          <p:nvPr>
            <p:ph type="sldNum" idx="12"/>
          </p:nvPr>
        </p:nvSpPr>
        <p:spPr>
          <a:xfrm>
            <a:off x="7365460" y="6301264"/>
            <a:ext cx="2743200" cy="365125"/>
          </a:xfrm>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25019885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Up Arrow 30"/>
          <p:cNvSpPr/>
          <p:nvPr/>
        </p:nvSpPr>
        <p:spPr>
          <a:xfrm rot="20882661">
            <a:off x="3880066" y="2983480"/>
            <a:ext cx="782023" cy="2749919"/>
          </a:xfrm>
          <a:prstGeom prst="upArrow">
            <a:avLst>
              <a:gd name="adj1" fmla="val 0"/>
              <a:gd name="adj2" fmla="val 283195"/>
            </a:avLst>
          </a:prstGeom>
          <a:solidFill>
            <a:srgbClr val="00B050">
              <a:alpha val="26000"/>
            </a:srgbClr>
          </a:solidFill>
          <a:ln w="47625">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Up Arrow 27"/>
          <p:cNvSpPr/>
          <p:nvPr/>
        </p:nvSpPr>
        <p:spPr>
          <a:xfrm rot="20108919">
            <a:off x="5526105" y="2989242"/>
            <a:ext cx="831659" cy="2633155"/>
          </a:xfrm>
          <a:prstGeom prst="upArrow">
            <a:avLst>
              <a:gd name="adj1" fmla="val 0"/>
              <a:gd name="adj2" fmla="val 283195"/>
            </a:avLst>
          </a:prstGeom>
          <a:solidFill>
            <a:srgbClr val="00B050">
              <a:alpha val="26000"/>
            </a:srgbClr>
          </a:solidFill>
          <a:ln w="47625">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33194173"/>
              </p:ext>
            </p:extLst>
          </p:nvPr>
        </p:nvGraphicFramePr>
        <p:xfrm>
          <a:off x="1485900" y="1752600"/>
          <a:ext cx="90678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2885511060"/>
              </p:ext>
            </p:extLst>
          </p:nvPr>
        </p:nvGraphicFramePr>
        <p:xfrm>
          <a:off x="960119" y="2027657"/>
          <a:ext cx="9976103" cy="1447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itle 5"/>
          <p:cNvSpPr>
            <a:spLocks noGrp="1"/>
          </p:cNvSpPr>
          <p:nvPr>
            <p:ph type="title"/>
          </p:nvPr>
        </p:nvSpPr>
        <p:spPr>
          <a:xfrm>
            <a:off x="292608" y="564565"/>
            <a:ext cx="11631168" cy="1463092"/>
          </a:xfrm>
        </p:spPr>
        <p:txBody>
          <a:bodyPr>
            <a:normAutofit/>
          </a:bodyPr>
          <a:lstStyle/>
          <a:p>
            <a:r>
              <a:rPr lang="en-US" sz="4000" dirty="0"/>
              <a:t>Understand Dilution</a:t>
            </a:r>
            <a:br>
              <a:rPr lang="en-US" sz="4000" dirty="0"/>
            </a:br>
            <a:r>
              <a:rPr lang="en-IN" sz="2700" dirty="0">
                <a:solidFill>
                  <a:schemeClr val="tx2">
                    <a:lumMod val="50000"/>
                  </a:schemeClr>
                </a:solidFill>
              </a:rPr>
              <a:t>Suppose you raise ₹ 1 million from angel investor in exchange for equity.</a:t>
            </a:r>
            <a:br>
              <a:rPr lang="en-IN" sz="2700" dirty="0">
                <a:solidFill>
                  <a:schemeClr val="tx2">
                    <a:lumMod val="50000"/>
                  </a:schemeClr>
                </a:solidFill>
              </a:rPr>
            </a:br>
            <a:r>
              <a:rPr lang="en-IN" sz="2700" dirty="0">
                <a:solidFill>
                  <a:schemeClr val="tx2">
                    <a:lumMod val="50000"/>
                  </a:schemeClr>
                </a:solidFill>
              </a:rPr>
              <a:t>Likely dilution of equity for raising this sum at different stages of your start up?</a:t>
            </a:r>
            <a:endParaRPr lang="en-IN" sz="2700" dirty="0"/>
          </a:p>
        </p:txBody>
      </p:sp>
      <p:sp>
        <p:nvSpPr>
          <p:cNvPr id="3" name="TextBox 2"/>
          <p:cNvSpPr txBox="1"/>
          <p:nvPr/>
        </p:nvSpPr>
        <p:spPr>
          <a:xfrm>
            <a:off x="1217677" y="3106125"/>
            <a:ext cx="1330452" cy="307777"/>
          </a:xfrm>
          <a:prstGeom prst="rect">
            <a:avLst/>
          </a:prstGeom>
          <a:noFill/>
        </p:spPr>
        <p:txBody>
          <a:bodyPr wrap="square" rtlCol="0">
            <a:spAutoFit/>
          </a:bodyPr>
          <a:lstStyle/>
          <a:p>
            <a:r>
              <a:rPr lang="en-IN" dirty="0">
                <a:solidFill>
                  <a:schemeClr val="bg1"/>
                </a:solidFill>
              </a:rPr>
              <a:t>Value: </a:t>
            </a:r>
            <a:r>
              <a:rPr lang="en-IN" dirty="0" smtClean="0">
                <a:solidFill>
                  <a:schemeClr val="bg1"/>
                </a:solidFill>
              </a:rPr>
              <a:t>3 </a:t>
            </a:r>
            <a:r>
              <a:rPr lang="en-IN" dirty="0" err="1">
                <a:solidFill>
                  <a:schemeClr val="bg1"/>
                </a:solidFill>
              </a:rPr>
              <a:t>mn</a:t>
            </a:r>
            <a:endParaRPr lang="en-US" dirty="0">
              <a:solidFill>
                <a:schemeClr val="bg1"/>
              </a:solidFill>
            </a:endParaRPr>
          </a:p>
        </p:txBody>
      </p:sp>
      <p:sp>
        <p:nvSpPr>
          <p:cNvPr id="12" name="TextBox 11"/>
          <p:cNvSpPr txBox="1"/>
          <p:nvPr/>
        </p:nvSpPr>
        <p:spPr>
          <a:xfrm>
            <a:off x="2586037" y="3106125"/>
            <a:ext cx="1486091" cy="307777"/>
          </a:xfrm>
          <a:prstGeom prst="rect">
            <a:avLst/>
          </a:prstGeom>
          <a:noFill/>
        </p:spPr>
        <p:txBody>
          <a:bodyPr wrap="square" rtlCol="0">
            <a:spAutoFit/>
          </a:bodyPr>
          <a:lstStyle/>
          <a:p>
            <a:r>
              <a:rPr lang="en-IN" dirty="0">
                <a:solidFill>
                  <a:schemeClr val="bg1"/>
                </a:solidFill>
              </a:rPr>
              <a:t>Value: </a:t>
            </a:r>
            <a:r>
              <a:rPr lang="en-IN" dirty="0" smtClean="0">
                <a:solidFill>
                  <a:schemeClr val="bg1"/>
                </a:solidFill>
              </a:rPr>
              <a:t>4 </a:t>
            </a:r>
            <a:r>
              <a:rPr lang="en-IN" dirty="0" err="1">
                <a:solidFill>
                  <a:schemeClr val="bg1"/>
                </a:solidFill>
              </a:rPr>
              <a:t>mn</a:t>
            </a:r>
            <a:endParaRPr lang="en-US" dirty="0">
              <a:solidFill>
                <a:schemeClr val="bg1"/>
              </a:solidFill>
            </a:endParaRPr>
          </a:p>
        </p:txBody>
      </p:sp>
      <p:sp>
        <p:nvSpPr>
          <p:cNvPr id="13" name="TextBox 12"/>
          <p:cNvSpPr txBox="1"/>
          <p:nvPr/>
        </p:nvSpPr>
        <p:spPr>
          <a:xfrm>
            <a:off x="4182441" y="3106125"/>
            <a:ext cx="1409700" cy="307777"/>
          </a:xfrm>
          <a:prstGeom prst="rect">
            <a:avLst/>
          </a:prstGeom>
          <a:noFill/>
        </p:spPr>
        <p:txBody>
          <a:bodyPr wrap="square" rtlCol="0">
            <a:spAutoFit/>
          </a:bodyPr>
          <a:lstStyle/>
          <a:p>
            <a:r>
              <a:rPr lang="en-IN" dirty="0">
                <a:solidFill>
                  <a:schemeClr val="bg1"/>
                </a:solidFill>
              </a:rPr>
              <a:t>Value: </a:t>
            </a:r>
            <a:r>
              <a:rPr lang="en-IN" dirty="0" smtClean="0">
                <a:solidFill>
                  <a:schemeClr val="bg1"/>
                </a:solidFill>
              </a:rPr>
              <a:t>9 </a:t>
            </a:r>
            <a:r>
              <a:rPr lang="en-IN" dirty="0" err="1">
                <a:solidFill>
                  <a:schemeClr val="bg1"/>
                </a:solidFill>
              </a:rPr>
              <a:t>mn</a:t>
            </a:r>
            <a:endParaRPr lang="en-US" dirty="0">
              <a:solidFill>
                <a:schemeClr val="bg1"/>
              </a:solidFill>
            </a:endParaRPr>
          </a:p>
        </p:txBody>
      </p:sp>
      <p:sp>
        <p:nvSpPr>
          <p:cNvPr id="14" name="TextBox 13"/>
          <p:cNvSpPr txBox="1"/>
          <p:nvPr/>
        </p:nvSpPr>
        <p:spPr>
          <a:xfrm>
            <a:off x="5888732" y="3131927"/>
            <a:ext cx="1537716" cy="307777"/>
          </a:xfrm>
          <a:prstGeom prst="rect">
            <a:avLst/>
          </a:prstGeom>
          <a:noFill/>
        </p:spPr>
        <p:txBody>
          <a:bodyPr wrap="square" rtlCol="0">
            <a:spAutoFit/>
          </a:bodyPr>
          <a:lstStyle/>
          <a:p>
            <a:r>
              <a:rPr lang="en-IN" dirty="0">
                <a:solidFill>
                  <a:schemeClr val="bg1"/>
                </a:solidFill>
              </a:rPr>
              <a:t>Value: </a:t>
            </a:r>
            <a:r>
              <a:rPr lang="en-IN" dirty="0" smtClean="0">
                <a:solidFill>
                  <a:schemeClr val="bg1"/>
                </a:solidFill>
              </a:rPr>
              <a:t>99 </a:t>
            </a:r>
            <a:r>
              <a:rPr lang="en-IN" dirty="0" err="1">
                <a:solidFill>
                  <a:schemeClr val="bg1"/>
                </a:solidFill>
              </a:rPr>
              <a:t>mn</a:t>
            </a:r>
            <a:endParaRPr lang="en-US" dirty="0">
              <a:solidFill>
                <a:schemeClr val="bg1"/>
              </a:solidFill>
            </a:endParaRPr>
          </a:p>
        </p:txBody>
      </p:sp>
      <p:sp>
        <p:nvSpPr>
          <p:cNvPr id="15" name="TextBox 14"/>
          <p:cNvSpPr txBox="1"/>
          <p:nvPr/>
        </p:nvSpPr>
        <p:spPr>
          <a:xfrm>
            <a:off x="7419780" y="3131927"/>
            <a:ext cx="1704595" cy="307777"/>
          </a:xfrm>
          <a:prstGeom prst="rect">
            <a:avLst/>
          </a:prstGeom>
          <a:noFill/>
        </p:spPr>
        <p:txBody>
          <a:bodyPr wrap="square" rtlCol="0">
            <a:spAutoFit/>
          </a:bodyPr>
          <a:lstStyle/>
          <a:p>
            <a:r>
              <a:rPr lang="en-IN" dirty="0">
                <a:solidFill>
                  <a:schemeClr val="bg1"/>
                </a:solidFill>
              </a:rPr>
              <a:t>Value: </a:t>
            </a:r>
            <a:r>
              <a:rPr lang="en-IN" dirty="0" smtClean="0">
                <a:solidFill>
                  <a:schemeClr val="bg1"/>
                </a:solidFill>
              </a:rPr>
              <a:t>999 </a:t>
            </a:r>
            <a:r>
              <a:rPr lang="en-IN" dirty="0" err="1">
                <a:solidFill>
                  <a:schemeClr val="bg1"/>
                </a:solidFill>
              </a:rPr>
              <a:t>mn</a:t>
            </a:r>
            <a:endParaRPr lang="en-US" dirty="0">
              <a:solidFill>
                <a:schemeClr val="bg1"/>
              </a:solidFill>
            </a:endParaRPr>
          </a:p>
        </p:txBody>
      </p:sp>
      <p:sp>
        <p:nvSpPr>
          <p:cNvPr id="16" name="TextBox 15"/>
          <p:cNvSpPr txBox="1"/>
          <p:nvPr/>
        </p:nvSpPr>
        <p:spPr>
          <a:xfrm>
            <a:off x="9070296" y="3131927"/>
            <a:ext cx="1970328" cy="307777"/>
          </a:xfrm>
          <a:prstGeom prst="rect">
            <a:avLst/>
          </a:prstGeom>
          <a:noFill/>
        </p:spPr>
        <p:txBody>
          <a:bodyPr wrap="square" rtlCol="0">
            <a:spAutoFit/>
          </a:bodyPr>
          <a:lstStyle/>
          <a:p>
            <a:r>
              <a:rPr lang="en-IN" dirty="0">
                <a:solidFill>
                  <a:schemeClr val="bg1"/>
                </a:solidFill>
              </a:rPr>
              <a:t>Value: </a:t>
            </a:r>
            <a:r>
              <a:rPr lang="en-IN" dirty="0" smtClean="0">
                <a:solidFill>
                  <a:schemeClr val="bg1"/>
                </a:solidFill>
              </a:rPr>
              <a:t>9999 </a:t>
            </a:r>
            <a:r>
              <a:rPr lang="en-IN" dirty="0" err="1">
                <a:solidFill>
                  <a:schemeClr val="bg1"/>
                </a:solidFill>
              </a:rPr>
              <a:t>mn</a:t>
            </a:r>
            <a:endParaRPr lang="en-US" dirty="0">
              <a:solidFill>
                <a:schemeClr val="bg1"/>
              </a:solidFill>
            </a:endParaRPr>
          </a:p>
        </p:txBody>
      </p:sp>
      <p:sp>
        <p:nvSpPr>
          <p:cNvPr id="17" name="Up Arrow 16"/>
          <p:cNvSpPr/>
          <p:nvPr/>
        </p:nvSpPr>
        <p:spPr>
          <a:xfrm>
            <a:off x="1650315" y="3501259"/>
            <a:ext cx="987552" cy="2686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p:cNvSpPr/>
          <p:nvPr/>
        </p:nvSpPr>
        <p:spPr>
          <a:xfrm>
            <a:off x="3056381" y="3501259"/>
            <a:ext cx="987552" cy="2686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a:off x="4604589" y="3516114"/>
            <a:ext cx="987552" cy="2686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a:off x="6148577" y="3501259"/>
            <a:ext cx="987552" cy="2686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7714867" y="3493812"/>
            <a:ext cx="987552" cy="2686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8851485" y="3497536"/>
            <a:ext cx="987552" cy="2686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2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dirty="0"/>
          </a:p>
        </p:txBody>
      </p:sp>
      <p:sp>
        <p:nvSpPr>
          <p:cNvPr id="20" name="Rounded Rectangular Callout 19"/>
          <p:cNvSpPr/>
          <p:nvPr/>
        </p:nvSpPr>
        <p:spPr>
          <a:xfrm>
            <a:off x="292608" y="5082988"/>
            <a:ext cx="2656780" cy="1111624"/>
          </a:xfrm>
          <a:prstGeom prst="wedgeRoundRectCallout">
            <a:avLst>
              <a:gd name="adj1" fmla="val -17121"/>
              <a:gd name="adj2" fmla="val -22137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437322" y="5158409"/>
            <a:ext cx="2395330" cy="954107"/>
          </a:xfrm>
          <a:prstGeom prst="rect">
            <a:avLst/>
          </a:prstGeom>
          <a:noFill/>
        </p:spPr>
        <p:txBody>
          <a:bodyPr wrap="square" rtlCol="0">
            <a:spAutoFit/>
          </a:bodyPr>
          <a:lstStyle/>
          <a:p>
            <a:r>
              <a:rPr lang="en-US" dirty="0" smtClean="0"/>
              <a:t>At idea stage, the value of the company is low, say ₹3 million. The angel would invest ₹ 1 million for 25%</a:t>
            </a:r>
            <a:endParaRPr lang="en-IN" dirty="0"/>
          </a:p>
        </p:txBody>
      </p:sp>
      <p:sp>
        <p:nvSpPr>
          <p:cNvPr id="26" name="TextBox 25"/>
          <p:cNvSpPr txBox="1"/>
          <p:nvPr/>
        </p:nvSpPr>
        <p:spPr>
          <a:xfrm>
            <a:off x="2977366" y="5196637"/>
            <a:ext cx="2730183" cy="954107"/>
          </a:xfrm>
          <a:prstGeom prst="rect">
            <a:avLst/>
          </a:prstGeom>
          <a:noFill/>
        </p:spPr>
        <p:txBody>
          <a:bodyPr wrap="square" rtlCol="0">
            <a:spAutoFit/>
          </a:bodyPr>
          <a:lstStyle/>
          <a:p>
            <a:r>
              <a:rPr lang="en-US" dirty="0" smtClean="0"/>
              <a:t>As a prototype is built, the value of the company grows to, say ₹4 million. The angel would invest ₹ 1 million for 20%</a:t>
            </a:r>
            <a:endParaRPr lang="en-IN" dirty="0"/>
          </a:p>
        </p:txBody>
      </p:sp>
      <p:sp>
        <p:nvSpPr>
          <p:cNvPr id="27" name="TextBox 26"/>
          <p:cNvSpPr txBox="1"/>
          <p:nvPr/>
        </p:nvSpPr>
        <p:spPr>
          <a:xfrm>
            <a:off x="5618624" y="5181782"/>
            <a:ext cx="2505052" cy="954107"/>
          </a:xfrm>
          <a:prstGeom prst="rect">
            <a:avLst/>
          </a:prstGeom>
          <a:noFill/>
        </p:spPr>
        <p:txBody>
          <a:bodyPr wrap="square" rtlCol="0">
            <a:spAutoFit/>
          </a:bodyPr>
          <a:lstStyle/>
          <a:p>
            <a:r>
              <a:rPr lang="en-US" dirty="0" smtClean="0"/>
              <a:t>With the proof of concept, the value is much greater, say ₹9 million. The angel would invest ₹ 1 million for 10%</a:t>
            </a:r>
            <a:endParaRPr lang="en-IN" dirty="0"/>
          </a:p>
        </p:txBody>
      </p:sp>
      <p:sp>
        <p:nvSpPr>
          <p:cNvPr id="32" name="Rectangle 31"/>
          <p:cNvSpPr/>
          <p:nvPr/>
        </p:nvSpPr>
        <p:spPr>
          <a:xfrm>
            <a:off x="8851485" y="2027657"/>
            <a:ext cx="2089860" cy="4527176"/>
          </a:xfrm>
          <a:prstGeom prst="rect">
            <a:avLst/>
          </a:prstGeom>
          <a:solidFill>
            <a:schemeClr val="accent2">
              <a:lumMod val="20000"/>
              <a:lumOff val="80000"/>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48208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FFD3-BC95-473D-B18E-E2B851AF7F97}"/>
              </a:ext>
            </a:extLst>
          </p:cNvPr>
          <p:cNvSpPr>
            <a:spLocks noGrp="1"/>
          </p:cNvSpPr>
          <p:nvPr>
            <p:ph type="title"/>
          </p:nvPr>
        </p:nvSpPr>
        <p:spPr>
          <a:xfrm>
            <a:off x="678401" y="2114534"/>
            <a:ext cx="10515600" cy="1325563"/>
          </a:xfrm>
        </p:spPr>
        <p:txBody>
          <a:bodyPr/>
          <a:lstStyle/>
          <a:p>
            <a:pPr algn="ctr"/>
            <a:r>
              <a:rPr lang="en-IN" dirty="0"/>
              <a:t>Dilution and Speed of </a:t>
            </a:r>
            <a:r>
              <a:rPr lang="en-IN" dirty="0" smtClean="0"/>
              <a:t>Development</a:t>
            </a:r>
            <a:br>
              <a:rPr lang="en-IN" dirty="0" smtClean="0"/>
            </a:br>
            <a:r>
              <a:rPr lang="en-IN" dirty="0" smtClean="0"/>
              <a:t>To obtain investment or not to obtain investment</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spTree>
    <p:extLst>
      <p:ext uri="{BB962C8B-B14F-4D97-AF65-F5344CB8AC3E}">
        <p14:creationId xmlns:p14="http://schemas.microsoft.com/office/powerpoint/2010/main" val="1300943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466165" y="708212"/>
            <a:ext cx="11071411" cy="5468751"/>
          </a:xfrm>
        </p:spPr>
        <p:txBody>
          <a:bodyPr/>
          <a:lstStyle/>
          <a:p>
            <a:pPr marL="114300" indent="0">
              <a:buNone/>
            </a:pPr>
            <a:r>
              <a:rPr lang="en-US" sz="1600" dirty="0" smtClean="0"/>
              <a:t>Malhotra </a:t>
            </a:r>
            <a:r>
              <a:rPr lang="en-US" sz="1600" dirty="0"/>
              <a:t>started his career in 1970, when he joined Delhi Cloth Mills as Senior Management </a:t>
            </a:r>
            <a:r>
              <a:rPr lang="en-US" sz="1600" dirty="0" smtClean="0"/>
              <a:t>Trainee. </a:t>
            </a:r>
            <a:r>
              <a:rPr lang="en-US" sz="1600" dirty="0"/>
              <a:t>In 1972 along with Shiv </a:t>
            </a:r>
            <a:r>
              <a:rPr lang="en-US" sz="1600" dirty="0" err="1"/>
              <a:t>Nadar</a:t>
            </a:r>
            <a:r>
              <a:rPr lang="en-US" sz="1600" dirty="0"/>
              <a:t> he was assigned to set up marketing division for DCM Data Patterns to sell pocket </a:t>
            </a:r>
            <a:r>
              <a:rPr lang="en-US" sz="1600" dirty="0" smtClean="0"/>
              <a:t>calculators. </a:t>
            </a:r>
            <a:r>
              <a:rPr lang="en-US" sz="1600" dirty="0"/>
              <a:t>In 1975, he quit DCM and partnered with Shiv </a:t>
            </a:r>
            <a:r>
              <a:rPr lang="en-US" sz="1600" dirty="0" err="1"/>
              <a:t>Nadar</a:t>
            </a:r>
            <a:r>
              <a:rPr lang="en-US" sz="1600" dirty="0"/>
              <a:t>, </a:t>
            </a:r>
            <a:r>
              <a:rPr lang="en-US" sz="1600" dirty="0" err="1"/>
              <a:t>Ajai</a:t>
            </a:r>
            <a:r>
              <a:rPr lang="en-US" sz="1600" dirty="0"/>
              <a:t> </a:t>
            </a:r>
            <a:r>
              <a:rPr lang="en-US" sz="1600" dirty="0" err="1"/>
              <a:t>Chowdhry</a:t>
            </a:r>
            <a:r>
              <a:rPr lang="en-US" sz="1600" dirty="0"/>
              <a:t>, D.S. </a:t>
            </a:r>
            <a:r>
              <a:rPr lang="en-US" sz="1600" dirty="0" err="1"/>
              <a:t>Puri</a:t>
            </a:r>
            <a:r>
              <a:rPr lang="en-US" sz="1600" dirty="0"/>
              <a:t>, </a:t>
            </a:r>
            <a:r>
              <a:rPr lang="en-US" sz="1600" dirty="0" err="1"/>
              <a:t>Yogesh</a:t>
            </a:r>
            <a:r>
              <a:rPr lang="en-US" sz="1600" dirty="0"/>
              <a:t> Vaidya and </a:t>
            </a:r>
            <a:r>
              <a:rPr lang="en-US" sz="1600" dirty="0" err="1"/>
              <a:t>Subhash</a:t>
            </a:r>
            <a:r>
              <a:rPr lang="en-US" sz="1600" dirty="0"/>
              <a:t> Arora to set up a company known as </a:t>
            </a:r>
            <a:r>
              <a:rPr lang="en-US" sz="1600" dirty="0" err="1"/>
              <a:t>Microcomp</a:t>
            </a:r>
            <a:r>
              <a:rPr lang="en-US" sz="1600" dirty="0"/>
              <a:t> Limited, which sold digital calculators, eventually becoming its Vice Chairman. </a:t>
            </a:r>
            <a:r>
              <a:rPr lang="en-US" sz="1600" dirty="0" err="1"/>
              <a:t>Microcomp</a:t>
            </a:r>
            <a:r>
              <a:rPr lang="en-US" sz="1600" dirty="0"/>
              <a:t> created a joint sector company named Hindustan Computers Limited and began manufacturing mini and </a:t>
            </a:r>
            <a:r>
              <a:rPr lang="en-US" sz="1600" dirty="0" smtClean="0"/>
              <a:t>microcomputers. </a:t>
            </a:r>
            <a:r>
              <a:rPr lang="en-US" sz="1600" dirty="0"/>
              <a:t>He led the company's joint venture with Hewlett Packard in India and also </a:t>
            </a:r>
            <a:r>
              <a:rPr lang="en-US" sz="1600" dirty="0" err="1"/>
              <a:t>companys</a:t>
            </a:r>
            <a:r>
              <a:rPr lang="en-US" sz="1600" dirty="0"/>
              <a:t> Hong Kong, Australia, and New Zealand business operations</a:t>
            </a:r>
            <a:r>
              <a:rPr lang="en-US" sz="1600" dirty="0" smtClean="0"/>
              <a:t>. </a:t>
            </a:r>
            <a:r>
              <a:rPr lang="en-US" sz="1600" dirty="0"/>
              <a:t>He took over HCL's US operation in </a:t>
            </a:r>
            <a:r>
              <a:rPr lang="en-US" sz="1600" dirty="0" smtClean="0"/>
              <a:t>1989.</a:t>
            </a:r>
            <a:endParaRPr lang="en-US" sz="1600" dirty="0"/>
          </a:p>
          <a:p>
            <a:endParaRPr lang="en-US" sz="1600" dirty="0"/>
          </a:p>
          <a:p>
            <a:pPr marL="114300" indent="0">
              <a:buNone/>
            </a:pPr>
            <a:r>
              <a:rPr lang="en-US" sz="1600" dirty="0"/>
              <a:t>Malhotra, along with Sandeep </a:t>
            </a:r>
            <a:r>
              <a:rPr lang="en-US" sz="1600" dirty="0" err="1"/>
              <a:t>Sahai</a:t>
            </a:r>
            <a:r>
              <a:rPr lang="en-US" sz="1600" dirty="0"/>
              <a:t>, </a:t>
            </a:r>
            <a:r>
              <a:rPr lang="en-US" sz="1600" dirty="0" err="1"/>
              <a:t>Nagesh</a:t>
            </a:r>
            <a:r>
              <a:rPr lang="en-US" sz="1600" dirty="0"/>
              <a:t> </a:t>
            </a:r>
            <a:r>
              <a:rPr lang="en-US" sz="1600" dirty="0" err="1"/>
              <a:t>Mehra</a:t>
            </a:r>
            <a:r>
              <a:rPr lang="en-US" sz="1600" dirty="0"/>
              <a:t>, </a:t>
            </a:r>
            <a:r>
              <a:rPr lang="en-US" sz="1600" dirty="0" err="1"/>
              <a:t>Puneet</a:t>
            </a:r>
            <a:r>
              <a:rPr lang="en-US" sz="1600" dirty="0"/>
              <a:t> </a:t>
            </a:r>
            <a:r>
              <a:rPr lang="en-US" sz="1600" dirty="0" err="1"/>
              <a:t>Pushkarna</a:t>
            </a:r>
            <a:r>
              <a:rPr lang="en-US" sz="1600" dirty="0"/>
              <a:t>, </a:t>
            </a:r>
            <a:r>
              <a:rPr lang="en-US" sz="1600" dirty="0" err="1"/>
              <a:t>Aloke</a:t>
            </a:r>
            <a:r>
              <a:rPr lang="en-US" sz="1600" dirty="0"/>
              <a:t> </a:t>
            </a:r>
            <a:r>
              <a:rPr lang="en-US" sz="1600" dirty="0" err="1"/>
              <a:t>Paskar</a:t>
            </a:r>
            <a:r>
              <a:rPr lang="en-US" sz="1600" dirty="0"/>
              <a:t>, Curt </a:t>
            </a:r>
            <a:r>
              <a:rPr lang="en-US" sz="1600" dirty="0" err="1"/>
              <a:t>Terwilliger</a:t>
            </a:r>
            <a:r>
              <a:rPr lang="en-US" sz="1600" dirty="0"/>
              <a:t>, Harsh </a:t>
            </a:r>
            <a:r>
              <a:rPr lang="en-US" sz="1600" dirty="0" err="1"/>
              <a:t>Lohit</a:t>
            </a:r>
            <a:r>
              <a:rPr lang="en-US" sz="1600" dirty="0"/>
              <a:t>, </a:t>
            </a:r>
            <a:r>
              <a:rPr lang="en-US" sz="1600" dirty="0" err="1"/>
              <a:t>Adarsh</a:t>
            </a:r>
            <a:r>
              <a:rPr lang="en-US" sz="1600" dirty="0"/>
              <a:t> </a:t>
            </a:r>
            <a:r>
              <a:rPr lang="en-US" sz="1600" dirty="0" err="1"/>
              <a:t>Mehra</a:t>
            </a:r>
            <a:r>
              <a:rPr lang="en-US" sz="1600" dirty="0"/>
              <a:t>, and Bonnie Singh started his IT consulting company </a:t>
            </a:r>
            <a:r>
              <a:rPr lang="en-US" sz="1600" dirty="0" err="1"/>
              <a:t>TechSpan</a:t>
            </a:r>
            <a:r>
              <a:rPr lang="en-US" sz="1600" dirty="0"/>
              <a:t> in 1998 with funding from Goldman Sachs and Walden. He later merged the company with IT services company Headstrong in 2003, and became that company's </a:t>
            </a:r>
            <a:r>
              <a:rPr lang="en-US" sz="1600" dirty="0" smtClean="0"/>
              <a:t>CEO. </a:t>
            </a:r>
            <a:r>
              <a:rPr lang="en-US" sz="1600" dirty="0" err="1" smtClean="0"/>
              <a:t>HeadStrong</a:t>
            </a:r>
            <a:r>
              <a:rPr lang="en-US" sz="1600" dirty="0" smtClean="0"/>
              <a:t> </a:t>
            </a:r>
            <a:r>
              <a:rPr lang="en-US" sz="1600" dirty="0"/>
              <a:t>was later acquired by </a:t>
            </a:r>
            <a:r>
              <a:rPr lang="en-US" sz="1600" dirty="0" err="1"/>
              <a:t>Genpact</a:t>
            </a:r>
            <a:r>
              <a:rPr lang="en-US" sz="1600" dirty="0"/>
              <a:t> for US$550 million in 2011</a:t>
            </a:r>
            <a:r>
              <a:rPr lang="en-US" sz="1600" dirty="0" smtClean="0"/>
              <a:t>. </a:t>
            </a:r>
            <a:r>
              <a:rPr lang="en-US" sz="1600" dirty="0"/>
              <a:t>Malhotra was described by </a:t>
            </a:r>
            <a:r>
              <a:rPr lang="en-US" sz="1600" dirty="0">
                <a:solidFill>
                  <a:schemeClr val="accent6">
                    <a:lumMod val="75000"/>
                  </a:schemeClr>
                </a:solidFill>
              </a:rPr>
              <a:t>Business Today as a "serial technology entrepreneur" who "was ahead of the learning curve" with each of his </a:t>
            </a:r>
            <a:r>
              <a:rPr lang="en-US" sz="1600" dirty="0" smtClean="0">
                <a:solidFill>
                  <a:schemeClr val="accent6">
                    <a:lumMod val="75000"/>
                  </a:schemeClr>
                </a:solidFill>
              </a:rPr>
              <a:t>companies. </a:t>
            </a:r>
            <a:r>
              <a:rPr lang="en-US" sz="1600" dirty="0" smtClean="0"/>
              <a:t>He </a:t>
            </a:r>
            <a:r>
              <a:rPr lang="en-US" sz="1600" dirty="0"/>
              <a:t>setup Magic Software, a software company in </a:t>
            </a:r>
            <a:r>
              <a:rPr lang="en-US" sz="1600" dirty="0" smtClean="0"/>
              <a:t>2011. He </a:t>
            </a:r>
            <a:r>
              <a:rPr lang="en-US" sz="1600" dirty="0"/>
              <a:t>serves as director for various other companies including </a:t>
            </a:r>
            <a:r>
              <a:rPr lang="en-US" sz="1600" dirty="0" err="1"/>
              <a:t>Lumis</a:t>
            </a:r>
            <a:r>
              <a:rPr lang="en-US" sz="1600" dirty="0"/>
              <a:t> Partners, </a:t>
            </a:r>
            <a:r>
              <a:rPr lang="en-US" sz="1600" dirty="0" err="1"/>
              <a:t>Evolko</a:t>
            </a:r>
            <a:r>
              <a:rPr lang="en-US" sz="1600" dirty="0"/>
              <a:t> </a:t>
            </a:r>
            <a:r>
              <a:rPr lang="en-US" sz="1600" dirty="0" err="1"/>
              <a:t>Inc</a:t>
            </a:r>
            <a:r>
              <a:rPr lang="en-US" sz="1600" dirty="0"/>
              <a:t>, </a:t>
            </a:r>
            <a:r>
              <a:rPr lang="en-US" sz="1600" dirty="0" err="1"/>
              <a:t>Mapmygenome</a:t>
            </a:r>
            <a:r>
              <a:rPr lang="en-US" sz="1600" dirty="0"/>
              <a:t> and Number Theory Software, an artificial intelligence and data science solution provider</a:t>
            </a:r>
            <a:r>
              <a:rPr lang="en-US" sz="1600" dirty="0" smtClean="0"/>
              <a:t>.</a:t>
            </a:r>
            <a:endParaRPr lang="en-US" sz="1600" dirty="0"/>
          </a:p>
          <a:p>
            <a:endParaRPr lang="en-US" sz="1600" dirty="0"/>
          </a:p>
          <a:p>
            <a:pPr marL="114300" indent="0">
              <a:buNone/>
            </a:pPr>
            <a:r>
              <a:rPr lang="en-US" sz="1600" dirty="0"/>
              <a:t>He is Chairman of Board of Vision 2020, an IIT Alumni lead initiative to help IIT raise endowment funds</a:t>
            </a:r>
            <a:r>
              <a:rPr lang="en-US" sz="1600" dirty="0" smtClean="0"/>
              <a:t>. </a:t>
            </a:r>
            <a:r>
              <a:rPr lang="en-US" sz="1600" dirty="0"/>
              <a:t>He is on Board of Governors of IIT - Foundation (Kharagpur), Indian School of Business Hyderabad, IIM Udaipur, IIM </a:t>
            </a:r>
            <a:r>
              <a:rPr lang="en-US" sz="1600" dirty="0" err="1"/>
              <a:t>Shillong</a:t>
            </a:r>
            <a:r>
              <a:rPr lang="en-US" sz="1600" dirty="0" smtClean="0"/>
              <a:t>. </a:t>
            </a:r>
            <a:r>
              <a:rPr lang="en-US" sz="1600" dirty="0"/>
              <a:t>member of Indian Public Schools Society that runs the </a:t>
            </a:r>
            <a:r>
              <a:rPr lang="en-US" sz="1600" dirty="0" err="1"/>
              <a:t>Doon</a:t>
            </a:r>
            <a:r>
              <a:rPr lang="en-US" sz="1600" dirty="0"/>
              <a:t> School. He is also Executive Council member of NASSCOM.</a:t>
            </a:r>
            <a:endParaRPr lang="en-IN"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18950555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own Arrow 30"/>
          <p:cNvSpPr/>
          <p:nvPr/>
        </p:nvSpPr>
        <p:spPr>
          <a:xfrm>
            <a:off x="3140318" y="2556993"/>
            <a:ext cx="674646" cy="2918773"/>
          </a:xfrm>
          <a:prstGeom prst="downArrow">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p:cNvCxnSpPr/>
          <p:nvPr/>
        </p:nvCxnSpPr>
        <p:spPr>
          <a:xfrm>
            <a:off x="1524000" y="4038600"/>
            <a:ext cx="9144000" cy="0"/>
          </a:xfrm>
          <a:prstGeom prst="line">
            <a:avLst/>
          </a:prstGeom>
          <a:ln w="73025" cmpd="dbl">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rot="411264">
            <a:off x="1655224" y="811884"/>
            <a:ext cx="9368607" cy="5076347"/>
          </a:xfrm>
          <a:custGeom>
            <a:avLst/>
            <a:gdLst>
              <a:gd name="connsiteX0" fmla="*/ 0 w 8727440"/>
              <a:gd name="connsiteY0" fmla="*/ 3302000 h 4389135"/>
              <a:gd name="connsiteX1" fmla="*/ 1391920 w 8727440"/>
              <a:gd name="connsiteY1" fmla="*/ 4389120 h 4389135"/>
              <a:gd name="connsiteX2" fmla="*/ 2956560 w 8727440"/>
              <a:gd name="connsiteY2" fmla="*/ 3281680 h 4389135"/>
              <a:gd name="connsiteX3" fmla="*/ 4257040 w 8727440"/>
              <a:gd name="connsiteY3" fmla="*/ 1686560 h 4389135"/>
              <a:gd name="connsiteX4" fmla="*/ 5628640 w 8727440"/>
              <a:gd name="connsiteY4" fmla="*/ 325120 h 4389135"/>
              <a:gd name="connsiteX5" fmla="*/ 7315200 w 8727440"/>
              <a:gd name="connsiteY5" fmla="*/ 60960 h 4389135"/>
              <a:gd name="connsiteX6" fmla="*/ 8727440 w 8727440"/>
              <a:gd name="connsiteY6" fmla="*/ 0 h 4389135"/>
              <a:gd name="connsiteX0" fmla="*/ 0 w 8727440"/>
              <a:gd name="connsiteY0" fmla="*/ 3302000 h 4389135"/>
              <a:gd name="connsiteX1" fmla="*/ 1391920 w 8727440"/>
              <a:gd name="connsiteY1" fmla="*/ 4389120 h 4389135"/>
              <a:gd name="connsiteX2" fmla="*/ 2956560 w 8727440"/>
              <a:gd name="connsiteY2" fmla="*/ 3281680 h 4389135"/>
              <a:gd name="connsiteX3" fmla="*/ 4257040 w 8727440"/>
              <a:gd name="connsiteY3" fmla="*/ 1686560 h 4389135"/>
              <a:gd name="connsiteX4" fmla="*/ 5628640 w 8727440"/>
              <a:gd name="connsiteY4" fmla="*/ 325120 h 4389135"/>
              <a:gd name="connsiteX5" fmla="*/ 7315200 w 8727440"/>
              <a:gd name="connsiteY5" fmla="*/ 60960 h 4389135"/>
              <a:gd name="connsiteX6" fmla="*/ 8727440 w 8727440"/>
              <a:gd name="connsiteY6" fmla="*/ 0 h 4389135"/>
              <a:gd name="connsiteX0" fmla="*/ 0 w 8727440"/>
              <a:gd name="connsiteY0" fmla="*/ 3302000 h 4396255"/>
              <a:gd name="connsiteX1" fmla="*/ 1391920 w 8727440"/>
              <a:gd name="connsiteY1" fmla="*/ 4389120 h 4396255"/>
              <a:gd name="connsiteX2" fmla="*/ 2956560 w 8727440"/>
              <a:gd name="connsiteY2" fmla="*/ 3281680 h 4396255"/>
              <a:gd name="connsiteX3" fmla="*/ 4257040 w 8727440"/>
              <a:gd name="connsiteY3" fmla="*/ 1686560 h 4396255"/>
              <a:gd name="connsiteX4" fmla="*/ 5628640 w 8727440"/>
              <a:gd name="connsiteY4" fmla="*/ 325120 h 4396255"/>
              <a:gd name="connsiteX5" fmla="*/ 7315200 w 8727440"/>
              <a:gd name="connsiteY5" fmla="*/ 60960 h 4396255"/>
              <a:gd name="connsiteX6" fmla="*/ 8727440 w 8727440"/>
              <a:gd name="connsiteY6" fmla="*/ 0 h 4396255"/>
              <a:gd name="connsiteX0" fmla="*/ 0 w 8727440"/>
              <a:gd name="connsiteY0" fmla="*/ 3302000 h 4389122"/>
              <a:gd name="connsiteX1" fmla="*/ 1391920 w 8727440"/>
              <a:gd name="connsiteY1" fmla="*/ 4389120 h 4389122"/>
              <a:gd name="connsiteX2" fmla="*/ 2978227 w 8727440"/>
              <a:gd name="connsiteY2" fmla="*/ 3311006 h 4389122"/>
              <a:gd name="connsiteX3" fmla="*/ 4257040 w 8727440"/>
              <a:gd name="connsiteY3" fmla="*/ 1686560 h 4389122"/>
              <a:gd name="connsiteX4" fmla="*/ 5628640 w 8727440"/>
              <a:gd name="connsiteY4" fmla="*/ 325120 h 4389122"/>
              <a:gd name="connsiteX5" fmla="*/ 7315200 w 8727440"/>
              <a:gd name="connsiteY5" fmla="*/ 60960 h 4389122"/>
              <a:gd name="connsiteX6" fmla="*/ 8727440 w 8727440"/>
              <a:gd name="connsiteY6" fmla="*/ 0 h 4389122"/>
              <a:gd name="connsiteX0" fmla="*/ 0 w 8727440"/>
              <a:gd name="connsiteY0" fmla="*/ 3302000 h 4389122"/>
              <a:gd name="connsiteX1" fmla="*/ 1391920 w 8727440"/>
              <a:gd name="connsiteY1" fmla="*/ 4389120 h 4389122"/>
              <a:gd name="connsiteX2" fmla="*/ 2978227 w 8727440"/>
              <a:gd name="connsiteY2" fmla="*/ 3311006 h 4389122"/>
              <a:gd name="connsiteX3" fmla="*/ 4257040 w 8727440"/>
              <a:gd name="connsiteY3" fmla="*/ 1686560 h 4389122"/>
              <a:gd name="connsiteX4" fmla="*/ 5628640 w 8727440"/>
              <a:gd name="connsiteY4" fmla="*/ 325120 h 4389122"/>
              <a:gd name="connsiteX5" fmla="*/ 7315200 w 8727440"/>
              <a:gd name="connsiteY5" fmla="*/ 60960 h 4389122"/>
              <a:gd name="connsiteX6" fmla="*/ 8727440 w 8727440"/>
              <a:gd name="connsiteY6" fmla="*/ 0 h 4389122"/>
              <a:gd name="connsiteX0" fmla="*/ 0 w 8727440"/>
              <a:gd name="connsiteY0" fmla="*/ 3302000 h 4389122"/>
              <a:gd name="connsiteX1" fmla="*/ 1391920 w 8727440"/>
              <a:gd name="connsiteY1" fmla="*/ 4389120 h 4389122"/>
              <a:gd name="connsiteX2" fmla="*/ 2978227 w 8727440"/>
              <a:gd name="connsiteY2" fmla="*/ 3311006 h 4389122"/>
              <a:gd name="connsiteX3" fmla="*/ 4257040 w 8727440"/>
              <a:gd name="connsiteY3" fmla="*/ 1686560 h 4389122"/>
              <a:gd name="connsiteX4" fmla="*/ 5628640 w 8727440"/>
              <a:gd name="connsiteY4" fmla="*/ 325120 h 4389122"/>
              <a:gd name="connsiteX5" fmla="*/ 7315200 w 8727440"/>
              <a:gd name="connsiteY5" fmla="*/ 60960 h 4389122"/>
              <a:gd name="connsiteX6" fmla="*/ 8727440 w 8727440"/>
              <a:gd name="connsiteY6" fmla="*/ 0 h 4389122"/>
              <a:gd name="connsiteX0" fmla="*/ 0 w 8727440"/>
              <a:gd name="connsiteY0" fmla="*/ 3302000 h 4389122"/>
              <a:gd name="connsiteX1" fmla="*/ 1391920 w 8727440"/>
              <a:gd name="connsiteY1" fmla="*/ 4389120 h 4389122"/>
              <a:gd name="connsiteX2" fmla="*/ 2978227 w 8727440"/>
              <a:gd name="connsiteY2" fmla="*/ 3311006 h 4389122"/>
              <a:gd name="connsiteX3" fmla="*/ 4257040 w 8727440"/>
              <a:gd name="connsiteY3" fmla="*/ 1686560 h 4389122"/>
              <a:gd name="connsiteX4" fmla="*/ 5628640 w 8727440"/>
              <a:gd name="connsiteY4" fmla="*/ 325120 h 4389122"/>
              <a:gd name="connsiteX5" fmla="*/ 7315200 w 8727440"/>
              <a:gd name="connsiteY5" fmla="*/ 60960 h 4389122"/>
              <a:gd name="connsiteX6" fmla="*/ 8727440 w 8727440"/>
              <a:gd name="connsiteY6" fmla="*/ 0 h 4389122"/>
              <a:gd name="connsiteX0" fmla="*/ 0 w 8898210"/>
              <a:gd name="connsiteY0" fmla="*/ 3301276 h 4388398"/>
              <a:gd name="connsiteX1" fmla="*/ 1391920 w 8898210"/>
              <a:gd name="connsiteY1" fmla="*/ 4388396 h 4388398"/>
              <a:gd name="connsiteX2" fmla="*/ 2978227 w 8898210"/>
              <a:gd name="connsiteY2" fmla="*/ 3310282 h 4388398"/>
              <a:gd name="connsiteX3" fmla="*/ 4257040 w 8898210"/>
              <a:gd name="connsiteY3" fmla="*/ 1685836 h 4388398"/>
              <a:gd name="connsiteX4" fmla="*/ 5628640 w 8898210"/>
              <a:gd name="connsiteY4" fmla="*/ 324396 h 4388398"/>
              <a:gd name="connsiteX5" fmla="*/ 7315200 w 8898210"/>
              <a:gd name="connsiteY5" fmla="*/ 60236 h 4388398"/>
              <a:gd name="connsiteX6" fmla="*/ 8898210 w 8898210"/>
              <a:gd name="connsiteY6" fmla="*/ 0 h 4388398"/>
              <a:gd name="connsiteX0" fmla="*/ 0 w 8898210"/>
              <a:gd name="connsiteY0" fmla="*/ 3301276 h 4388398"/>
              <a:gd name="connsiteX1" fmla="*/ 1391920 w 8898210"/>
              <a:gd name="connsiteY1" fmla="*/ 4388396 h 4388398"/>
              <a:gd name="connsiteX2" fmla="*/ 2978227 w 8898210"/>
              <a:gd name="connsiteY2" fmla="*/ 3310282 h 4388398"/>
              <a:gd name="connsiteX3" fmla="*/ 4257040 w 8898210"/>
              <a:gd name="connsiteY3" fmla="*/ 1685836 h 4388398"/>
              <a:gd name="connsiteX4" fmla="*/ 5628640 w 8898210"/>
              <a:gd name="connsiteY4" fmla="*/ 324396 h 4388398"/>
              <a:gd name="connsiteX5" fmla="*/ 7315200 w 8898210"/>
              <a:gd name="connsiteY5" fmla="*/ 60236 h 4388398"/>
              <a:gd name="connsiteX6" fmla="*/ 8898210 w 8898210"/>
              <a:gd name="connsiteY6" fmla="*/ 0 h 4388398"/>
              <a:gd name="connsiteX0" fmla="*/ 0 w 8898210"/>
              <a:gd name="connsiteY0" fmla="*/ 3844259 h 4931381"/>
              <a:gd name="connsiteX1" fmla="*/ 1391920 w 8898210"/>
              <a:gd name="connsiteY1" fmla="*/ 4931379 h 4931381"/>
              <a:gd name="connsiteX2" fmla="*/ 2978227 w 8898210"/>
              <a:gd name="connsiteY2" fmla="*/ 3853265 h 4931381"/>
              <a:gd name="connsiteX3" fmla="*/ 4257040 w 8898210"/>
              <a:gd name="connsiteY3" fmla="*/ 2228819 h 4931381"/>
              <a:gd name="connsiteX4" fmla="*/ 5628640 w 8898210"/>
              <a:gd name="connsiteY4" fmla="*/ 867379 h 4931381"/>
              <a:gd name="connsiteX5" fmla="*/ 6977664 w 8898210"/>
              <a:gd name="connsiteY5" fmla="*/ 3462 h 4931381"/>
              <a:gd name="connsiteX6" fmla="*/ 8898210 w 8898210"/>
              <a:gd name="connsiteY6" fmla="*/ 542983 h 4931381"/>
              <a:gd name="connsiteX0" fmla="*/ 0 w 8520838"/>
              <a:gd name="connsiteY0" fmla="*/ 4422122 h 5509244"/>
              <a:gd name="connsiteX1" fmla="*/ 1391920 w 8520838"/>
              <a:gd name="connsiteY1" fmla="*/ 5509242 h 5509244"/>
              <a:gd name="connsiteX2" fmla="*/ 2978227 w 8520838"/>
              <a:gd name="connsiteY2" fmla="*/ 4431128 h 5509244"/>
              <a:gd name="connsiteX3" fmla="*/ 4257040 w 8520838"/>
              <a:gd name="connsiteY3" fmla="*/ 2806682 h 5509244"/>
              <a:gd name="connsiteX4" fmla="*/ 5628640 w 8520838"/>
              <a:gd name="connsiteY4" fmla="*/ 1445242 h 5509244"/>
              <a:gd name="connsiteX5" fmla="*/ 6977664 w 8520838"/>
              <a:gd name="connsiteY5" fmla="*/ 581325 h 5509244"/>
              <a:gd name="connsiteX6" fmla="*/ 8520838 w 8520838"/>
              <a:gd name="connsiteY6" fmla="*/ 0 h 5509244"/>
              <a:gd name="connsiteX0" fmla="*/ 0 w 8520838"/>
              <a:gd name="connsiteY0" fmla="*/ 4422122 h 5509244"/>
              <a:gd name="connsiteX1" fmla="*/ 1391920 w 8520838"/>
              <a:gd name="connsiteY1" fmla="*/ 5509242 h 5509244"/>
              <a:gd name="connsiteX2" fmla="*/ 2978227 w 8520838"/>
              <a:gd name="connsiteY2" fmla="*/ 4431128 h 5509244"/>
              <a:gd name="connsiteX3" fmla="*/ 4257040 w 8520838"/>
              <a:gd name="connsiteY3" fmla="*/ 2806682 h 5509244"/>
              <a:gd name="connsiteX4" fmla="*/ 5164280 w 8520838"/>
              <a:gd name="connsiteY4" fmla="*/ 888182 h 5509244"/>
              <a:gd name="connsiteX5" fmla="*/ 6977664 w 8520838"/>
              <a:gd name="connsiteY5" fmla="*/ 581325 h 5509244"/>
              <a:gd name="connsiteX6" fmla="*/ 8520838 w 8520838"/>
              <a:gd name="connsiteY6" fmla="*/ 0 h 5509244"/>
              <a:gd name="connsiteX0" fmla="*/ 0 w 8520838"/>
              <a:gd name="connsiteY0" fmla="*/ 4422122 h 5509244"/>
              <a:gd name="connsiteX1" fmla="*/ 1391920 w 8520838"/>
              <a:gd name="connsiteY1" fmla="*/ 5509242 h 5509244"/>
              <a:gd name="connsiteX2" fmla="*/ 2978227 w 8520838"/>
              <a:gd name="connsiteY2" fmla="*/ 4431128 h 5509244"/>
              <a:gd name="connsiteX3" fmla="*/ 4257040 w 8520838"/>
              <a:gd name="connsiteY3" fmla="*/ 2806682 h 5509244"/>
              <a:gd name="connsiteX4" fmla="*/ 5164280 w 8520838"/>
              <a:gd name="connsiteY4" fmla="*/ 888182 h 5509244"/>
              <a:gd name="connsiteX5" fmla="*/ 6911672 w 8520838"/>
              <a:gd name="connsiteY5" fmla="*/ 228187 h 5509244"/>
              <a:gd name="connsiteX6" fmla="*/ 8520838 w 8520838"/>
              <a:gd name="connsiteY6" fmla="*/ 0 h 5509244"/>
              <a:gd name="connsiteX0" fmla="*/ 0 w 8520838"/>
              <a:gd name="connsiteY0" fmla="*/ 4422122 h 5509244"/>
              <a:gd name="connsiteX1" fmla="*/ 1391920 w 8520838"/>
              <a:gd name="connsiteY1" fmla="*/ 5509242 h 5509244"/>
              <a:gd name="connsiteX2" fmla="*/ 2978227 w 8520838"/>
              <a:gd name="connsiteY2" fmla="*/ 4431128 h 5509244"/>
              <a:gd name="connsiteX3" fmla="*/ 4001673 w 8520838"/>
              <a:gd name="connsiteY3" fmla="*/ 2642420 h 5509244"/>
              <a:gd name="connsiteX4" fmla="*/ 5164280 w 8520838"/>
              <a:gd name="connsiteY4" fmla="*/ 888182 h 5509244"/>
              <a:gd name="connsiteX5" fmla="*/ 6911672 w 8520838"/>
              <a:gd name="connsiteY5" fmla="*/ 228187 h 5509244"/>
              <a:gd name="connsiteX6" fmla="*/ 8520838 w 8520838"/>
              <a:gd name="connsiteY6" fmla="*/ 0 h 5509244"/>
              <a:gd name="connsiteX0" fmla="*/ 0 w 8520838"/>
              <a:gd name="connsiteY0" fmla="*/ 4422122 h 5509401"/>
              <a:gd name="connsiteX1" fmla="*/ 1391920 w 8520838"/>
              <a:gd name="connsiteY1" fmla="*/ 5509242 h 5509401"/>
              <a:gd name="connsiteX2" fmla="*/ 2821605 w 8520838"/>
              <a:gd name="connsiteY2" fmla="*/ 4356544 h 5509401"/>
              <a:gd name="connsiteX3" fmla="*/ 4001673 w 8520838"/>
              <a:gd name="connsiteY3" fmla="*/ 2642420 h 5509401"/>
              <a:gd name="connsiteX4" fmla="*/ 5164280 w 8520838"/>
              <a:gd name="connsiteY4" fmla="*/ 888182 h 5509401"/>
              <a:gd name="connsiteX5" fmla="*/ 6911672 w 8520838"/>
              <a:gd name="connsiteY5" fmla="*/ 228187 h 5509401"/>
              <a:gd name="connsiteX6" fmla="*/ 8520838 w 8520838"/>
              <a:gd name="connsiteY6" fmla="*/ 0 h 5509401"/>
              <a:gd name="connsiteX0" fmla="*/ 0 w 8520838"/>
              <a:gd name="connsiteY0" fmla="*/ 4422122 h 5509401"/>
              <a:gd name="connsiteX1" fmla="*/ 1391920 w 8520838"/>
              <a:gd name="connsiteY1" fmla="*/ 5509242 h 5509401"/>
              <a:gd name="connsiteX2" fmla="*/ 2821605 w 8520838"/>
              <a:gd name="connsiteY2" fmla="*/ 4356544 h 5509401"/>
              <a:gd name="connsiteX3" fmla="*/ 4001673 w 8520838"/>
              <a:gd name="connsiteY3" fmla="*/ 2642420 h 5509401"/>
              <a:gd name="connsiteX4" fmla="*/ 5164280 w 8520838"/>
              <a:gd name="connsiteY4" fmla="*/ 888182 h 5509401"/>
              <a:gd name="connsiteX5" fmla="*/ 6911672 w 8520838"/>
              <a:gd name="connsiteY5" fmla="*/ 228187 h 5509401"/>
              <a:gd name="connsiteX6" fmla="*/ 8520838 w 8520838"/>
              <a:gd name="connsiteY6" fmla="*/ 0 h 5509401"/>
              <a:gd name="connsiteX0" fmla="*/ 0 w 8520838"/>
              <a:gd name="connsiteY0" fmla="*/ 4422122 h 5509401"/>
              <a:gd name="connsiteX1" fmla="*/ 1391920 w 8520838"/>
              <a:gd name="connsiteY1" fmla="*/ 5509242 h 5509401"/>
              <a:gd name="connsiteX2" fmla="*/ 2821605 w 8520838"/>
              <a:gd name="connsiteY2" fmla="*/ 4356544 h 5509401"/>
              <a:gd name="connsiteX3" fmla="*/ 4001673 w 8520838"/>
              <a:gd name="connsiteY3" fmla="*/ 2642420 h 5509401"/>
              <a:gd name="connsiteX4" fmla="*/ 5164280 w 8520838"/>
              <a:gd name="connsiteY4" fmla="*/ 888182 h 5509401"/>
              <a:gd name="connsiteX5" fmla="*/ 6911672 w 8520838"/>
              <a:gd name="connsiteY5" fmla="*/ 228187 h 5509401"/>
              <a:gd name="connsiteX6" fmla="*/ 8520838 w 8520838"/>
              <a:gd name="connsiteY6" fmla="*/ 0 h 5509401"/>
              <a:gd name="connsiteX0" fmla="*/ 0 w 8520838"/>
              <a:gd name="connsiteY0" fmla="*/ 4422122 h 5509401"/>
              <a:gd name="connsiteX1" fmla="*/ 1391920 w 8520838"/>
              <a:gd name="connsiteY1" fmla="*/ 5509242 h 5509401"/>
              <a:gd name="connsiteX2" fmla="*/ 2821605 w 8520838"/>
              <a:gd name="connsiteY2" fmla="*/ 4356544 h 5509401"/>
              <a:gd name="connsiteX3" fmla="*/ 4001673 w 8520838"/>
              <a:gd name="connsiteY3" fmla="*/ 2642420 h 5509401"/>
              <a:gd name="connsiteX4" fmla="*/ 5164280 w 8520838"/>
              <a:gd name="connsiteY4" fmla="*/ 888182 h 5509401"/>
              <a:gd name="connsiteX5" fmla="*/ 6911672 w 8520838"/>
              <a:gd name="connsiteY5" fmla="*/ 228187 h 5509401"/>
              <a:gd name="connsiteX6" fmla="*/ 8520838 w 8520838"/>
              <a:gd name="connsiteY6" fmla="*/ 0 h 5509401"/>
              <a:gd name="connsiteX0" fmla="*/ 0 w 8520838"/>
              <a:gd name="connsiteY0" fmla="*/ 4422122 h 5675371"/>
              <a:gd name="connsiteX1" fmla="*/ 1400870 w 8520838"/>
              <a:gd name="connsiteY1" fmla="*/ 5675248 h 5675371"/>
              <a:gd name="connsiteX2" fmla="*/ 2821605 w 8520838"/>
              <a:gd name="connsiteY2" fmla="*/ 4356544 h 5675371"/>
              <a:gd name="connsiteX3" fmla="*/ 4001673 w 8520838"/>
              <a:gd name="connsiteY3" fmla="*/ 2642420 h 5675371"/>
              <a:gd name="connsiteX4" fmla="*/ 5164280 w 8520838"/>
              <a:gd name="connsiteY4" fmla="*/ 888182 h 5675371"/>
              <a:gd name="connsiteX5" fmla="*/ 6911672 w 8520838"/>
              <a:gd name="connsiteY5" fmla="*/ 228187 h 5675371"/>
              <a:gd name="connsiteX6" fmla="*/ 8520838 w 8520838"/>
              <a:gd name="connsiteY6" fmla="*/ 0 h 5675371"/>
              <a:gd name="connsiteX0" fmla="*/ 0 w 8520838"/>
              <a:gd name="connsiteY0" fmla="*/ 4422122 h 5704086"/>
              <a:gd name="connsiteX1" fmla="*/ 1400870 w 8520838"/>
              <a:gd name="connsiteY1" fmla="*/ 5675248 h 5704086"/>
              <a:gd name="connsiteX2" fmla="*/ 2383552 w 8520838"/>
              <a:gd name="connsiteY2" fmla="*/ 5225633 h 5704086"/>
              <a:gd name="connsiteX3" fmla="*/ 2821605 w 8520838"/>
              <a:gd name="connsiteY3" fmla="*/ 4356544 h 5704086"/>
              <a:gd name="connsiteX4" fmla="*/ 4001673 w 8520838"/>
              <a:gd name="connsiteY4" fmla="*/ 2642420 h 5704086"/>
              <a:gd name="connsiteX5" fmla="*/ 5164280 w 8520838"/>
              <a:gd name="connsiteY5" fmla="*/ 888182 h 5704086"/>
              <a:gd name="connsiteX6" fmla="*/ 6911672 w 8520838"/>
              <a:gd name="connsiteY6" fmla="*/ 228187 h 5704086"/>
              <a:gd name="connsiteX7" fmla="*/ 8520838 w 8520838"/>
              <a:gd name="connsiteY7" fmla="*/ 0 h 5704086"/>
              <a:gd name="connsiteX0" fmla="*/ 0 w 8520838"/>
              <a:gd name="connsiteY0" fmla="*/ 4422122 h 5704086"/>
              <a:gd name="connsiteX1" fmla="*/ 1400870 w 8520838"/>
              <a:gd name="connsiteY1" fmla="*/ 5675248 h 5704086"/>
              <a:gd name="connsiteX2" fmla="*/ 2383552 w 8520838"/>
              <a:gd name="connsiteY2" fmla="*/ 5225633 h 5704086"/>
              <a:gd name="connsiteX3" fmla="*/ 2999077 w 8520838"/>
              <a:gd name="connsiteY3" fmla="*/ 4382402 h 5704086"/>
              <a:gd name="connsiteX4" fmla="*/ 4001673 w 8520838"/>
              <a:gd name="connsiteY4" fmla="*/ 2642420 h 5704086"/>
              <a:gd name="connsiteX5" fmla="*/ 5164280 w 8520838"/>
              <a:gd name="connsiteY5" fmla="*/ 888182 h 5704086"/>
              <a:gd name="connsiteX6" fmla="*/ 6911672 w 8520838"/>
              <a:gd name="connsiteY6" fmla="*/ 228187 h 5704086"/>
              <a:gd name="connsiteX7" fmla="*/ 8520838 w 8520838"/>
              <a:gd name="connsiteY7" fmla="*/ 0 h 5704086"/>
              <a:gd name="connsiteX0" fmla="*/ 0 w 8520838"/>
              <a:gd name="connsiteY0" fmla="*/ 4422122 h 5708347"/>
              <a:gd name="connsiteX1" fmla="*/ 1400870 w 8520838"/>
              <a:gd name="connsiteY1" fmla="*/ 5675248 h 5708347"/>
              <a:gd name="connsiteX2" fmla="*/ 2608479 w 8520838"/>
              <a:gd name="connsiteY2" fmla="*/ 5260757 h 5708347"/>
              <a:gd name="connsiteX3" fmla="*/ 2999077 w 8520838"/>
              <a:gd name="connsiteY3" fmla="*/ 4382402 h 5708347"/>
              <a:gd name="connsiteX4" fmla="*/ 4001673 w 8520838"/>
              <a:gd name="connsiteY4" fmla="*/ 2642420 h 5708347"/>
              <a:gd name="connsiteX5" fmla="*/ 5164280 w 8520838"/>
              <a:gd name="connsiteY5" fmla="*/ 888182 h 5708347"/>
              <a:gd name="connsiteX6" fmla="*/ 6911672 w 8520838"/>
              <a:gd name="connsiteY6" fmla="*/ 228187 h 5708347"/>
              <a:gd name="connsiteX7" fmla="*/ 8520838 w 8520838"/>
              <a:gd name="connsiteY7" fmla="*/ 0 h 5708347"/>
              <a:gd name="connsiteX0" fmla="*/ 0 w 8520838"/>
              <a:gd name="connsiteY0" fmla="*/ 4422122 h 5708347"/>
              <a:gd name="connsiteX1" fmla="*/ 1400870 w 8520838"/>
              <a:gd name="connsiteY1" fmla="*/ 5675248 h 5708347"/>
              <a:gd name="connsiteX2" fmla="*/ 2608479 w 8520838"/>
              <a:gd name="connsiteY2" fmla="*/ 5260757 h 5708347"/>
              <a:gd name="connsiteX3" fmla="*/ 2999077 w 8520838"/>
              <a:gd name="connsiteY3" fmla="*/ 4382402 h 5708347"/>
              <a:gd name="connsiteX4" fmla="*/ 4001673 w 8520838"/>
              <a:gd name="connsiteY4" fmla="*/ 2642420 h 5708347"/>
              <a:gd name="connsiteX5" fmla="*/ 5164280 w 8520838"/>
              <a:gd name="connsiteY5" fmla="*/ 888182 h 5708347"/>
              <a:gd name="connsiteX6" fmla="*/ 6911672 w 8520838"/>
              <a:gd name="connsiteY6" fmla="*/ 228187 h 5708347"/>
              <a:gd name="connsiteX7" fmla="*/ 8520838 w 8520838"/>
              <a:gd name="connsiteY7" fmla="*/ 0 h 5708347"/>
              <a:gd name="connsiteX0" fmla="*/ 0 w 8520838"/>
              <a:gd name="connsiteY0" fmla="*/ 4422122 h 5711739"/>
              <a:gd name="connsiteX1" fmla="*/ 1400870 w 8520838"/>
              <a:gd name="connsiteY1" fmla="*/ 5675248 h 5711739"/>
              <a:gd name="connsiteX2" fmla="*/ 2608479 w 8520838"/>
              <a:gd name="connsiteY2" fmla="*/ 5260757 h 5711739"/>
              <a:gd name="connsiteX3" fmla="*/ 2999077 w 8520838"/>
              <a:gd name="connsiteY3" fmla="*/ 4382402 h 5711739"/>
              <a:gd name="connsiteX4" fmla="*/ 4001673 w 8520838"/>
              <a:gd name="connsiteY4" fmla="*/ 2642420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128457 w 8520838"/>
              <a:gd name="connsiteY3" fmla="*/ 4387135 h 5711739"/>
              <a:gd name="connsiteX4" fmla="*/ 4001673 w 8520838"/>
              <a:gd name="connsiteY4" fmla="*/ 2642420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001673 w 8520838"/>
              <a:gd name="connsiteY4" fmla="*/ 2642420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177227 w 8520838"/>
              <a:gd name="connsiteY4" fmla="*/ 2632705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177227 w 8520838"/>
              <a:gd name="connsiteY4" fmla="*/ 2632705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177227 w 8520838"/>
              <a:gd name="connsiteY4" fmla="*/ 2632705 h 5711739"/>
              <a:gd name="connsiteX5" fmla="*/ 5390928 w 8520838"/>
              <a:gd name="connsiteY5" fmla="*/ 1172964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309164 w 8520838"/>
              <a:gd name="connsiteY4" fmla="*/ 2684869 h 5711739"/>
              <a:gd name="connsiteX5" fmla="*/ 5390928 w 8520838"/>
              <a:gd name="connsiteY5" fmla="*/ 1172964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309164 w 8520838"/>
              <a:gd name="connsiteY4" fmla="*/ 2684869 h 5711739"/>
              <a:gd name="connsiteX5" fmla="*/ 5474771 w 8520838"/>
              <a:gd name="connsiteY5" fmla="*/ 1204003 h 5711739"/>
              <a:gd name="connsiteX6" fmla="*/ 6911672 w 8520838"/>
              <a:gd name="connsiteY6" fmla="*/ 228187 h 5711739"/>
              <a:gd name="connsiteX7" fmla="*/ 8520838 w 8520838"/>
              <a:gd name="connsiteY7" fmla="*/ 0 h 5711739"/>
              <a:gd name="connsiteX0" fmla="*/ 0 w 8520838"/>
              <a:gd name="connsiteY0" fmla="*/ 4422122 h 5910255"/>
              <a:gd name="connsiteX1" fmla="*/ 1383157 w 8520838"/>
              <a:gd name="connsiteY1" fmla="*/ 5886028 h 5910255"/>
              <a:gd name="connsiteX2" fmla="*/ 2608479 w 8520838"/>
              <a:gd name="connsiteY2" fmla="*/ 5260757 h 5910255"/>
              <a:gd name="connsiteX3" fmla="*/ 3245493 w 8520838"/>
              <a:gd name="connsiteY3" fmla="*/ 4380658 h 5910255"/>
              <a:gd name="connsiteX4" fmla="*/ 4309164 w 8520838"/>
              <a:gd name="connsiteY4" fmla="*/ 2684869 h 5910255"/>
              <a:gd name="connsiteX5" fmla="*/ 5474771 w 8520838"/>
              <a:gd name="connsiteY5" fmla="*/ 1204003 h 5910255"/>
              <a:gd name="connsiteX6" fmla="*/ 6911672 w 8520838"/>
              <a:gd name="connsiteY6" fmla="*/ 228187 h 5910255"/>
              <a:gd name="connsiteX7" fmla="*/ 8520838 w 8520838"/>
              <a:gd name="connsiteY7" fmla="*/ 0 h 5910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0838" h="5910255">
                <a:moveTo>
                  <a:pt x="0" y="4422122"/>
                </a:moveTo>
                <a:cubicBezTo>
                  <a:pt x="449580" y="4967375"/>
                  <a:pt x="948411" y="5746256"/>
                  <a:pt x="1383157" y="5886028"/>
                </a:cubicBezTo>
                <a:cubicBezTo>
                  <a:pt x="1817903" y="6025800"/>
                  <a:pt x="2397656" y="5526676"/>
                  <a:pt x="2608479" y="5260757"/>
                </a:cubicBezTo>
                <a:cubicBezTo>
                  <a:pt x="2831645" y="5006048"/>
                  <a:pt x="2962046" y="4809973"/>
                  <a:pt x="3245493" y="4380658"/>
                </a:cubicBezTo>
                <a:cubicBezTo>
                  <a:pt x="3528940" y="3951343"/>
                  <a:pt x="3937618" y="3214311"/>
                  <a:pt x="4309164" y="2684869"/>
                </a:cubicBezTo>
                <a:cubicBezTo>
                  <a:pt x="4680710" y="2155427"/>
                  <a:pt x="5041020" y="1613450"/>
                  <a:pt x="5474771" y="1204003"/>
                </a:cubicBezTo>
                <a:cubicBezTo>
                  <a:pt x="5908522" y="794556"/>
                  <a:pt x="6405053" y="339598"/>
                  <a:pt x="6911672" y="228187"/>
                </a:cubicBezTo>
                <a:cubicBezTo>
                  <a:pt x="7454683" y="138548"/>
                  <a:pt x="8072951" y="3386"/>
                  <a:pt x="8520838" y="0"/>
                </a:cubicBezTo>
              </a:path>
            </a:pathLst>
          </a:custGeom>
          <a:ln w="44450">
            <a:solidFill>
              <a:srgbClr val="48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5" name="TextBox 34"/>
          <p:cNvSpPr txBox="1"/>
          <p:nvPr/>
        </p:nvSpPr>
        <p:spPr>
          <a:xfrm>
            <a:off x="5620112" y="4067741"/>
            <a:ext cx="365262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Early phases of a start-up</a:t>
            </a:r>
          </a:p>
        </p:txBody>
      </p:sp>
      <p:sp>
        <p:nvSpPr>
          <p:cNvPr id="6" name="TextBox 5"/>
          <p:cNvSpPr txBox="1"/>
          <p:nvPr/>
        </p:nvSpPr>
        <p:spPr>
          <a:xfrm>
            <a:off x="2115993" y="3338200"/>
            <a:ext cx="1277577" cy="1200329"/>
          </a:xfrm>
          <a:prstGeom prst="rect">
            <a:avLst/>
          </a:prstGeom>
          <a:noFill/>
        </p:spPr>
        <p:txBody>
          <a:bodyPr wrap="square" rtlCol="0">
            <a:spAutoFit/>
          </a:bodyPr>
          <a:lstStyle/>
          <a:p>
            <a:pPr algn="ctr"/>
            <a:r>
              <a:rPr lang="en-IN" b="1" dirty="0">
                <a:latin typeface="Times New Roman" pitchFamily="18" charset="0"/>
                <a:cs typeface="Times New Roman" pitchFamily="18" charset="0"/>
              </a:rPr>
              <a:t>Two points of entry of investor</a:t>
            </a:r>
          </a:p>
          <a:p>
            <a:pPr algn="ctr"/>
            <a:endParaRPr lang="en-US" dirty="0"/>
          </a:p>
        </p:txBody>
      </p:sp>
      <p:sp>
        <p:nvSpPr>
          <p:cNvPr id="9" name="Rounded Rectangular Callout 8"/>
          <p:cNvSpPr/>
          <p:nvPr/>
        </p:nvSpPr>
        <p:spPr>
          <a:xfrm>
            <a:off x="4399630" y="4543593"/>
            <a:ext cx="2514600" cy="521921"/>
          </a:xfrm>
          <a:prstGeom prst="wedgeRoundRectCallout">
            <a:avLst>
              <a:gd name="adj1" fmla="val -85020"/>
              <a:gd name="adj2" fmla="val -15976"/>
              <a:gd name="adj3" fmla="val 16667"/>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C00000"/>
                </a:solidFill>
              </a:rPr>
              <a:t>Loss of opportunity</a:t>
            </a:r>
            <a:endParaRPr lang="en-US" dirty="0">
              <a:solidFill>
                <a:srgbClr val="C00000"/>
              </a:solidFill>
            </a:endParaRPr>
          </a:p>
        </p:txBody>
      </p:sp>
      <p:cxnSp>
        <p:nvCxnSpPr>
          <p:cNvPr id="28" name="Straight Arrow Connector 27"/>
          <p:cNvCxnSpPr/>
          <p:nvPr/>
        </p:nvCxnSpPr>
        <p:spPr>
          <a:xfrm flipH="1">
            <a:off x="3480179" y="4263441"/>
            <a:ext cx="6990" cy="1536858"/>
          </a:xfrm>
          <a:prstGeom prst="straightConnector1">
            <a:avLst/>
          </a:prstGeom>
          <a:ln w="2540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Down Arrow 21"/>
          <p:cNvSpPr/>
          <p:nvPr/>
        </p:nvSpPr>
        <p:spPr>
          <a:xfrm>
            <a:off x="1739367" y="2580458"/>
            <a:ext cx="674646" cy="2119603"/>
          </a:xfrm>
          <a:prstGeom prst="downArrow">
            <a:avLst/>
          </a:prstGeom>
          <a:solidFill>
            <a:schemeClr val="accent6">
              <a:lumMod val="40000"/>
              <a:lumOff val="60000"/>
            </a:schemeClr>
          </a:solid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ular Callout 6"/>
          <p:cNvSpPr/>
          <p:nvPr/>
        </p:nvSpPr>
        <p:spPr>
          <a:xfrm>
            <a:off x="1072896" y="2848297"/>
            <a:ext cx="666471" cy="550845"/>
          </a:xfrm>
          <a:prstGeom prst="wedgeRectCallout">
            <a:avLst>
              <a:gd name="adj1" fmla="val 98074"/>
              <a:gd name="adj2" fmla="val 2794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a:t>
            </a:r>
            <a:endParaRPr lang="en-US" b="1" dirty="0"/>
          </a:p>
        </p:txBody>
      </p:sp>
      <p:sp>
        <p:nvSpPr>
          <p:cNvPr id="25" name="Rectangular Callout 24"/>
          <p:cNvSpPr/>
          <p:nvPr/>
        </p:nvSpPr>
        <p:spPr>
          <a:xfrm>
            <a:off x="3850313" y="2629778"/>
            <a:ext cx="666471" cy="550845"/>
          </a:xfrm>
          <a:prstGeom prst="wedgeRectCallout">
            <a:avLst>
              <a:gd name="adj1" fmla="val -104748"/>
              <a:gd name="adj2" fmla="val 204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B</a:t>
            </a:r>
            <a:endParaRPr lang="en-US" b="1" dirty="0"/>
          </a:p>
        </p:txBody>
      </p:sp>
      <p:sp>
        <p:nvSpPr>
          <p:cNvPr id="10" name="TextBox 9"/>
          <p:cNvSpPr txBox="1"/>
          <p:nvPr/>
        </p:nvSpPr>
        <p:spPr>
          <a:xfrm>
            <a:off x="304801" y="555917"/>
            <a:ext cx="10988474" cy="2308324"/>
          </a:xfrm>
          <a:prstGeom prst="rect">
            <a:avLst/>
          </a:prstGeom>
          <a:noFill/>
          <a:ln w="15875">
            <a:noFill/>
          </a:ln>
        </p:spPr>
        <p:txBody>
          <a:bodyPr wrap="square" rtlCol="0">
            <a:spAutoFit/>
          </a:bodyPr>
          <a:lstStyle/>
          <a:p>
            <a:pPr marL="342900" indent="-342900">
              <a:buFont typeface="Arial" panose="020B0604020202020204" pitchFamily="34" charset="0"/>
              <a:buChar char="•"/>
            </a:pPr>
            <a:r>
              <a:rPr lang="en-IN" sz="2400" b="1" dirty="0"/>
              <a:t>Consider two scenarios: A. Say you plan to delay the fund raising till the point B hoping that the cash flow will follow the brown dotted line.</a:t>
            </a:r>
          </a:p>
          <a:p>
            <a:pPr marL="342900" indent="-342900">
              <a:buFont typeface="Arial" panose="020B0604020202020204" pitchFamily="34" charset="0"/>
              <a:buChar char="•"/>
            </a:pPr>
            <a:r>
              <a:rPr lang="en-US" sz="2400" b="1" dirty="0"/>
              <a:t>But if your burn rate is more than you expect, your cash flow may actually follow the red dotted line.</a:t>
            </a:r>
            <a:endParaRPr lang="en-IN" sz="2400" b="1" dirty="0"/>
          </a:p>
          <a:p>
            <a:pPr marL="342900" indent="-342900">
              <a:buFont typeface="Arial" panose="020B0604020202020204" pitchFamily="34" charset="0"/>
              <a:buChar char="•"/>
            </a:pPr>
            <a:r>
              <a:rPr lang="en-IN" sz="2400" b="1" dirty="0"/>
              <a:t>B. Suppose you raise fund at point A. With more fund at your disposal, you move in an accelerated pace and things may take a positive turn. </a:t>
            </a:r>
          </a:p>
        </p:txBody>
      </p:sp>
      <p:sp>
        <p:nvSpPr>
          <p:cNvPr id="33" name="Freeform 32"/>
          <p:cNvSpPr/>
          <p:nvPr/>
        </p:nvSpPr>
        <p:spPr>
          <a:xfrm rot="179687">
            <a:off x="1743789" y="-600718"/>
            <a:ext cx="5104973" cy="5454743"/>
          </a:xfrm>
          <a:custGeom>
            <a:avLst/>
            <a:gdLst>
              <a:gd name="connsiteX0" fmla="*/ 0 w 5811520"/>
              <a:gd name="connsiteY0" fmla="*/ 4033520 h 4097134"/>
              <a:gd name="connsiteX1" fmla="*/ 1229360 w 5811520"/>
              <a:gd name="connsiteY1" fmla="*/ 4084320 h 4097134"/>
              <a:gd name="connsiteX2" fmla="*/ 2458720 w 5811520"/>
              <a:gd name="connsiteY2" fmla="*/ 3992880 h 4097134"/>
              <a:gd name="connsiteX3" fmla="*/ 3495040 w 5811520"/>
              <a:gd name="connsiteY3" fmla="*/ 3108960 h 4097134"/>
              <a:gd name="connsiteX4" fmla="*/ 4744720 w 5811520"/>
              <a:gd name="connsiteY4" fmla="*/ 1239520 h 4097134"/>
              <a:gd name="connsiteX5" fmla="*/ 5811520 w 5811520"/>
              <a:gd name="connsiteY5" fmla="*/ 0 h 4097134"/>
              <a:gd name="connsiteX0" fmla="*/ 0 w 5811520"/>
              <a:gd name="connsiteY0" fmla="*/ 4033520 h 4238966"/>
              <a:gd name="connsiteX1" fmla="*/ 1200520 w 5811520"/>
              <a:gd name="connsiteY1" fmla="*/ 4238783 h 4238966"/>
              <a:gd name="connsiteX2" fmla="*/ 2458720 w 5811520"/>
              <a:gd name="connsiteY2" fmla="*/ 3992880 h 4238966"/>
              <a:gd name="connsiteX3" fmla="*/ 3495040 w 5811520"/>
              <a:gd name="connsiteY3" fmla="*/ 3108960 h 4238966"/>
              <a:gd name="connsiteX4" fmla="*/ 4744720 w 5811520"/>
              <a:gd name="connsiteY4" fmla="*/ 1239520 h 4238966"/>
              <a:gd name="connsiteX5" fmla="*/ 5811520 w 5811520"/>
              <a:gd name="connsiteY5" fmla="*/ 0 h 4238966"/>
              <a:gd name="connsiteX0" fmla="*/ 0 w 6001102"/>
              <a:gd name="connsiteY0" fmla="*/ 4196863 h 4402309"/>
              <a:gd name="connsiteX1" fmla="*/ 1200520 w 6001102"/>
              <a:gd name="connsiteY1" fmla="*/ 4402126 h 4402309"/>
              <a:gd name="connsiteX2" fmla="*/ 2458720 w 6001102"/>
              <a:gd name="connsiteY2" fmla="*/ 4156223 h 4402309"/>
              <a:gd name="connsiteX3" fmla="*/ 3495040 w 6001102"/>
              <a:gd name="connsiteY3" fmla="*/ 3272303 h 4402309"/>
              <a:gd name="connsiteX4" fmla="*/ 4744720 w 6001102"/>
              <a:gd name="connsiteY4" fmla="*/ 1402863 h 4402309"/>
              <a:gd name="connsiteX5" fmla="*/ 6001101 w 6001102"/>
              <a:gd name="connsiteY5" fmla="*/ 0 h 4402309"/>
              <a:gd name="connsiteX0" fmla="*/ 0 w 6001101"/>
              <a:gd name="connsiteY0" fmla="*/ 4196863 h 4402309"/>
              <a:gd name="connsiteX1" fmla="*/ 1200520 w 6001101"/>
              <a:gd name="connsiteY1" fmla="*/ 4402126 h 4402309"/>
              <a:gd name="connsiteX2" fmla="*/ 2458720 w 6001101"/>
              <a:gd name="connsiteY2" fmla="*/ 4156223 h 4402309"/>
              <a:gd name="connsiteX3" fmla="*/ 3461749 w 6001101"/>
              <a:gd name="connsiteY3" fmla="*/ 3267087 h 4402309"/>
              <a:gd name="connsiteX4" fmla="*/ 4744720 w 6001101"/>
              <a:gd name="connsiteY4" fmla="*/ 1402863 h 4402309"/>
              <a:gd name="connsiteX5" fmla="*/ 6001101 w 6001101"/>
              <a:gd name="connsiteY5" fmla="*/ 0 h 4402309"/>
              <a:gd name="connsiteX0" fmla="*/ 0 w 6201164"/>
              <a:gd name="connsiteY0" fmla="*/ 4009355 h 4406374"/>
              <a:gd name="connsiteX1" fmla="*/ 1400583 w 6201164"/>
              <a:gd name="connsiteY1" fmla="*/ 4402126 h 4406374"/>
              <a:gd name="connsiteX2" fmla="*/ 2658783 w 6201164"/>
              <a:gd name="connsiteY2" fmla="*/ 4156223 h 4406374"/>
              <a:gd name="connsiteX3" fmla="*/ 3661812 w 6201164"/>
              <a:gd name="connsiteY3" fmla="*/ 3267087 h 4406374"/>
              <a:gd name="connsiteX4" fmla="*/ 4944783 w 6201164"/>
              <a:gd name="connsiteY4" fmla="*/ 1402863 h 4406374"/>
              <a:gd name="connsiteX5" fmla="*/ 6201164 w 6201164"/>
              <a:gd name="connsiteY5" fmla="*/ 0 h 4406374"/>
              <a:gd name="connsiteX0" fmla="*/ 0 w 6201164"/>
              <a:gd name="connsiteY0" fmla="*/ 4009355 h 4409850"/>
              <a:gd name="connsiteX1" fmla="*/ 598067 w 6201164"/>
              <a:gd name="connsiteY1" fmla="*/ 4405711 h 4409850"/>
              <a:gd name="connsiteX2" fmla="*/ 2658783 w 6201164"/>
              <a:gd name="connsiteY2" fmla="*/ 4156223 h 4409850"/>
              <a:gd name="connsiteX3" fmla="*/ 3661812 w 6201164"/>
              <a:gd name="connsiteY3" fmla="*/ 3267087 h 4409850"/>
              <a:gd name="connsiteX4" fmla="*/ 4944783 w 6201164"/>
              <a:gd name="connsiteY4" fmla="*/ 1402863 h 4409850"/>
              <a:gd name="connsiteX5" fmla="*/ 6201164 w 6201164"/>
              <a:gd name="connsiteY5" fmla="*/ 0 h 4409850"/>
              <a:gd name="connsiteX0" fmla="*/ 0 w 6201164"/>
              <a:gd name="connsiteY0" fmla="*/ 4009355 h 4410789"/>
              <a:gd name="connsiteX1" fmla="*/ 598067 w 6201164"/>
              <a:gd name="connsiteY1" fmla="*/ 4405711 h 4410789"/>
              <a:gd name="connsiteX2" fmla="*/ 2646929 w 6201164"/>
              <a:gd name="connsiteY2" fmla="*/ 4167055 h 4410789"/>
              <a:gd name="connsiteX3" fmla="*/ 3661812 w 6201164"/>
              <a:gd name="connsiteY3" fmla="*/ 3267087 h 4410789"/>
              <a:gd name="connsiteX4" fmla="*/ 4944783 w 6201164"/>
              <a:gd name="connsiteY4" fmla="*/ 1402863 h 4410789"/>
              <a:gd name="connsiteX5" fmla="*/ 6201164 w 6201164"/>
              <a:gd name="connsiteY5" fmla="*/ 0 h 4410789"/>
              <a:gd name="connsiteX0" fmla="*/ 0 w 6201164"/>
              <a:gd name="connsiteY0" fmla="*/ 4009355 h 4424475"/>
              <a:gd name="connsiteX1" fmla="*/ 598067 w 6201164"/>
              <a:gd name="connsiteY1" fmla="*/ 4405711 h 4424475"/>
              <a:gd name="connsiteX2" fmla="*/ 2646929 w 6201164"/>
              <a:gd name="connsiteY2" fmla="*/ 4167055 h 4424475"/>
              <a:gd name="connsiteX3" fmla="*/ 3661812 w 6201164"/>
              <a:gd name="connsiteY3" fmla="*/ 3267087 h 4424475"/>
              <a:gd name="connsiteX4" fmla="*/ 4944783 w 6201164"/>
              <a:gd name="connsiteY4" fmla="*/ 1402863 h 4424475"/>
              <a:gd name="connsiteX5" fmla="*/ 6201164 w 6201164"/>
              <a:gd name="connsiteY5" fmla="*/ 0 h 4424475"/>
              <a:gd name="connsiteX0" fmla="*/ 0 w 6201164"/>
              <a:gd name="connsiteY0" fmla="*/ 4009355 h 4526617"/>
              <a:gd name="connsiteX1" fmla="*/ 598067 w 6201164"/>
              <a:gd name="connsiteY1" fmla="*/ 4405711 h 4526617"/>
              <a:gd name="connsiteX2" fmla="*/ 1503558 w 6201164"/>
              <a:gd name="connsiteY2" fmla="*/ 4514562 h 4526617"/>
              <a:gd name="connsiteX3" fmla="*/ 2646929 w 6201164"/>
              <a:gd name="connsiteY3" fmla="*/ 4167055 h 4526617"/>
              <a:gd name="connsiteX4" fmla="*/ 3661812 w 6201164"/>
              <a:gd name="connsiteY4" fmla="*/ 3267087 h 4526617"/>
              <a:gd name="connsiteX5" fmla="*/ 4944783 w 6201164"/>
              <a:gd name="connsiteY5" fmla="*/ 1402863 h 4526617"/>
              <a:gd name="connsiteX6" fmla="*/ 6201164 w 6201164"/>
              <a:gd name="connsiteY6" fmla="*/ 0 h 4526617"/>
              <a:gd name="connsiteX0" fmla="*/ 0 w 6201164"/>
              <a:gd name="connsiteY0" fmla="*/ 4009355 h 4429206"/>
              <a:gd name="connsiteX1" fmla="*/ 598067 w 6201164"/>
              <a:gd name="connsiteY1" fmla="*/ 4405711 h 4429206"/>
              <a:gd name="connsiteX2" fmla="*/ 1493743 w 6201164"/>
              <a:gd name="connsiteY2" fmla="*/ 4360154 h 4429206"/>
              <a:gd name="connsiteX3" fmla="*/ 2646929 w 6201164"/>
              <a:gd name="connsiteY3" fmla="*/ 4167055 h 4429206"/>
              <a:gd name="connsiteX4" fmla="*/ 3661812 w 6201164"/>
              <a:gd name="connsiteY4" fmla="*/ 3267087 h 4429206"/>
              <a:gd name="connsiteX5" fmla="*/ 4944783 w 6201164"/>
              <a:gd name="connsiteY5" fmla="*/ 1402863 h 4429206"/>
              <a:gd name="connsiteX6" fmla="*/ 6201164 w 6201164"/>
              <a:gd name="connsiteY6" fmla="*/ 0 h 4429206"/>
              <a:gd name="connsiteX0" fmla="*/ 0 w 6201164"/>
              <a:gd name="connsiteY0" fmla="*/ 4009355 h 4429206"/>
              <a:gd name="connsiteX1" fmla="*/ 598067 w 6201164"/>
              <a:gd name="connsiteY1" fmla="*/ 4405711 h 4429206"/>
              <a:gd name="connsiteX2" fmla="*/ 1493743 w 6201164"/>
              <a:gd name="connsiteY2" fmla="*/ 4360154 h 4429206"/>
              <a:gd name="connsiteX3" fmla="*/ 2565987 w 6201164"/>
              <a:gd name="connsiteY3" fmla="*/ 4077641 h 4429206"/>
              <a:gd name="connsiteX4" fmla="*/ 3661812 w 6201164"/>
              <a:gd name="connsiteY4" fmla="*/ 3267087 h 4429206"/>
              <a:gd name="connsiteX5" fmla="*/ 4944783 w 6201164"/>
              <a:gd name="connsiteY5" fmla="*/ 1402863 h 4429206"/>
              <a:gd name="connsiteX6" fmla="*/ 6201164 w 6201164"/>
              <a:gd name="connsiteY6" fmla="*/ 0 h 4429206"/>
              <a:gd name="connsiteX0" fmla="*/ 0 w 6201164"/>
              <a:gd name="connsiteY0" fmla="*/ 4009355 h 4580432"/>
              <a:gd name="connsiteX1" fmla="*/ 596030 w 6201164"/>
              <a:gd name="connsiteY1" fmla="*/ 4570953 h 4580432"/>
              <a:gd name="connsiteX2" fmla="*/ 1493743 w 6201164"/>
              <a:gd name="connsiteY2" fmla="*/ 4360154 h 4580432"/>
              <a:gd name="connsiteX3" fmla="*/ 2565987 w 6201164"/>
              <a:gd name="connsiteY3" fmla="*/ 4077641 h 4580432"/>
              <a:gd name="connsiteX4" fmla="*/ 3661812 w 6201164"/>
              <a:gd name="connsiteY4" fmla="*/ 3267087 h 4580432"/>
              <a:gd name="connsiteX5" fmla="*/ 4944783 w 6201164"/>
              <a:gd name="connsiteY5" fmla="*/ 1402863 h 4580432"/>
              <a:gd name="connsiteX6" fmla="*/ 6201164 w 6201164"/>
              <a:gd name="connsiteY6" fmla="*/ 0 h 4580432"/>
              <a:gd name="connsiteX0" fmla="*/ 0 w 6201164"/>
              <a:gd name="connsiteY0" fmla="*/ 4009355 h 4580432"/>
              <a:gd name="connsiteX1" fmla="*/ 596030 w 6201164"/>
              <a:gd name="connsiteY1" fmla="*/ 4570953 h 4580432"/>
              <a:gd name="connsiteX2" fmla="*/ 1493743 w 6201164"/>
              <a:gd name="connsiteY2" fmla="*/ 4360154 h 4580432"/>
              <a:gd name="connsiteX3" fmla="*/ 2565987 w 6201164"/>
              <a:gd name="connsiteY3" fmla="*/ 4077641 h 4580432"/>
              <a:gd name="connsiteX4" fmla="*/ 3661812 w 6201164"/>
              <a:gd name="connsiteY4" fmla="*/ 3267087 h 4580432"/>
              <a:gd name="connsiteX5" fmla="*/ 4944783 w 6201164"/>
              <a:gd name="connsiteY5" fmla="*/ 1402863 h 4580432"/>
              <a:gd name="connsiteX6" fmla="*/ 6201164 w 6201164"/>
              <a:gd name="connsiteY6" fmla="*/ 0 h 4580432"/>
              <a:gd name="connsiteX0" fmla="*/ 0 w 6201164"/>
              <a:gd name="connsiteY0" fmla="*/ 4009355 h 4577394"/>
              <a:gd name="connsiteX1" fmla="*/ 596030 w 6201164"/>
              <a:gd name="connsiteY1" fmla="*/ 4570953 h 4577394"/>
              <a:gd name="connsiteX2" fmla="*/ 1340368 w 6201164"/>
              <a:gd name="connsiteY2" fmla="*/ 4315146 h 4577394"/>
              <a:gd name="connsiteX3" fmla="*/ 2565987 w 6201164"/>
              <a:gd name="connsiteY3" fmla="*/ 4077641 h 4577394"/>
              <a:gd name="connsiteX4" fmla="*/ 3661812 w 6201164"/>
              <a:gd name="connsiteY4" fmla="*/ 3267087 h 4577394"/>
              <a:gd name="connsiteX5" fmla="*/ 4944783 w 6201164"/>
              <a:gd name="connsiteY5" fmla="*/ 1402863 h 4577394"/>
              <a:gd name="connsiteX6" fmla="*/ 6201164 w 6201164"/>
              <a:gd name="connsiteY6" fmla="*/ 0 h 4577394"/>
              <a:gd name="connsiteX0" fmla="*/ 0 w 6201164"/>
              <a:gd name="connsiteY0" fmla="*/ 4009355 h 4577394"/>
              <a:gd name="connsiteX1" fmla="*/ 596030 w 6201164"/>
              <a:gd name="connsiteY1" fmla="*/ 4570953 h 4577394"/>
              <a:gd name="connsiteX2" fmla="*/ 1340368 w 6201164"/>
              <a:gd name="connsiteY2" fmla="*/ 4315146 h 4577394"/>
              <a:gd name="connsiteX3" fmla="*/ 2565987 w 6201164"/>
              <a:gd name="connsiteY3" fmla="*/ 4077641 h 4577394"/>
              <a:gd name="connsiteX4" fmla="*/ 3661812 w 6201164"/>
              <a:gd name="connsiteY4" fmla="*/ 3267087 h 4577394"/>
              <a:gd name="connsiteX5" fmla="*/ 4944783 w 6201164"/>
              <a:gd name="connsiteY5" fmla="*/ 1402863 h 4577394"/>
              <a:gd name="connsiteX6" fmla="*/ 6201164 w 6201164"/>
              <a:gd name="connsiteY6" fmla="*/ 0 h 4577394"/>
              <a:gd name="connsiteX0" fmla="*/ 0 w 6201164"/>
              <a:gd name="connsiteY0" fmla="*/ 4009355 h 4575822"/>
              <a:gd name="connsiteX1" fmla="*/ 596030 w 6201164"/>
              <a:gd name="connsiteY1" fmla="*/ 4570953 h 4575822"/>
              <a:gd name="connsiteX2" fmla="*/ 1340368 w 6201164"/>
              <a:gd name="connsiteY2" fmla="*/ 4315146 h 4575822"/>
              <a:gd name="connsiteX3" fmla="*/ 2565987 w 6201164"/>
              <a:gd name="connsiteY3" fmla="*/ 4077641 h 4575822"/>
              <a:gd name="connsiteX4" fmla="*/ 3661812 w 6201164"/>
              <a:gd name="connsiteY4" fmla="*/ 3267087 h 4575822"/>
              <a:gd name="connsiteX5" fmla="*/ 4944783 w 6201164"/>
              <a:gd name="connsiteY5" fmla="*/ 1402863 h 4575822"/>
              <a:gd name="connsiteX6" fmla="*/ 6201164 w 6201164"/>
              <a:gd name="connsiteY6" fmla="*/ 0 h 457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1164" h="4575822">
                <a:moveTo>
                  <a:pt x="0" y="4009355"/>
                </a:moveTo>
                <a:cubicBezTo>
                  <a:pt x="286588" y="4270533"/>
                  <a:pt x="372635" y="4519988"/>
                  <a:pt x="596030" y="4570953"/>
                </a:cubicBezTo>
                <a:cubicBezTo>
                  <a:pt x="819425" y="4621918"/>
                  <a:pt x="929802" y="4254675"/>
                  <a:pt x="1340368" y="4315146"/>
                </a:cubicBezTo>
                <a:cubicBezTo>
                  <a:pt x="1695008" y="4285126"/>
                  <a:pt x="2179080" y="4252318"/>
                  <a:pt x="2565987" y="4077641"/>
                </a:cubicBezTo>
                <a:cubicBezTo>
                  <a:pt x="2952894" y="3902965"/>
                  <a:pt x="3265346" y="3712883"/>
                  <a:pt x="3661812" y="3267087"/>
                </a:cubicBezTo>
                <a:cubicBezTo>
                  <a:pt x="4058278" y="2821291"/>
                  <a:pt x="4521558" y="1947377"/>
                  <a:pt x="4944783" y="1402863"/>
                </a:cubicBezTo>
                <a:cubicBezTo>
                  <a:pt x="5368008" y="858349"/>
                  <a:pt x="5860804" y="360680"/>
                  <a:pt x="6201164" y="0"/>
                </a:cubicBezTo>
              </a:path>
            </a:pathLst>
          </a:custGeom>
          <a:ln w="47625" cmpd="dbl">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Freeform 28"/>
          <p:cNvSpPr/>
          <p:nvPr/>
        </p:nvSpPr>
        <p:spPr>
          <a:xfrm rot="1086898">
            <a:off x="1570451" y="3334292"/>
            <a:ext cx="9948554" cy="3380691"/>
          </a:xfrm>
          <a:custGeom>
            <a:avLst/>
            <a:gdLst>
              <a:gd name="connsiteX0" fmla="*/ 0 w 8727440"/>
              <a:gd name="connsiteY0" fmla="*/ 3302000 h 4389135"/>
              <a:gd name="connsiteX1" fmla="*/ 1391920 w 8727440"/>
              <a:gd name="connsiteY1" fmla="*/ 4389120 h 4389135"/>
              <a:gd name="connsiteX2" fmla="*/ 2956560 w 8727440"/>
              <a:gd name="connsiteY2" fmla="*/ 3281680 h 4389135"/>
              <a:gd name="connsiteX3" fmla="*/ 4257040 w 8727440"/>
              <a:gd name="connsiteY3" fmla="*/ 1686560 h 4389135"/>
              <a:gd name="connsiteX4" fmla="*/ 5628640 w 8727440"/>
              <a:gd name="connsiteY4" fmla="*/ 325120 h 4389135"/>
              <a:gd name="connsiteX5" fmla="*/ 7315200 w 8727440"/>
              <a:gd name="connsiteY5" fmla="*/ 60960 h 4389135"/>
              <a:gd name="connsiteX6" fmla="*/ 8727440 w 8727440"/>
              <a:gd name="connsiteY6" fmla="*/ 0 h 4389135"/>
              <a:gd name="connsiteX0" fmla="*/ 0 w 8727440"/>
              <a:gd name="connsiteY0" fmla="*/ 3302000 h 4389135"/>
              <a:gd name="connsiteX1" fmla="*/ 1391920 w 8727440"/>
              <a:gd name="connsiteY1" fmla="*/ 4389120 h 4389135"/>
              <a:gd name="connsiteX2" fmla="*/ 2956560 w 8727440"/>
              <a:gd name="connsiteY2" fmla="*/ 3281680 h 4389135"/>
              <a:gd name="connsiteX3" fmla="*/ 4257040 w 8727440"/>
              <a:gd name="connsiteY3" fmla="*/ 1686560 h 4389135"/>
              <a:gd name="connsiteX4" fmla="*/ 5628640 w 8727440"/>
              <a:gd name="connsiteY4" fmla="*/ 325120 h 4389135"/>
              <a:gd name="connsiteX5" fmla="*/ 7315200 w 8727440"/>
              <a:gd name="connsiteY5" fmla="*/ 60960 h 4389135"/>
              <a:gd name="connsiteX6" fmla="*/ 8727440 w 8727440"/>
              <a:gd name="connsiteY6" fmla="*/ 0 h 4389135"/>
              <a:gd name="connsiteX0" fmla="*/ 0 w 8727440"/>
              <a:gd name="connsiteY0" fmla="*/ 3302000 h 4396255"/>
              <a:gd name="connsiteX1" fmla="*/ 1391920 w 8727440"/>
              <a:gd name="connsiteY1" fmla="*/ 4389120 h 4396255"/>
              <a:gd name="connsiteX2" fmla="*/ 2956560 w 8727440"/>
              <a:gd name="connsiteY2" fmla="*/ 3281680 h 4396255"/>
              <a:gd name="connsiteX3" fmla="*/ 4257040 w 8727440"/>
              <a:gd name="connsiteY3" fmla="*/ 1686560 h 4396255"/>
              <a:gd name="connsiteX4" fmla="*/ 5628640 w 8727440"/>
              <a:gd name="connsiteY4" fmla="*/ 325120 h 4396255"/>
              <a:gd name="connsiteX5" fmla="*/ 7315200 w 8727440"/>
              <a:gd name="connsiteY5" fmla="*/ 60960 h 4396255"/>
              <a:gd name="connsiteX6" fmla="*/ 8727440 w 8727440"/>
              <a:gd name="connsiteY6" fmla="*/ 0 h 4396255"/>
              <a:gd name="connsiteX0" fmla="*/ 0 w 8727440"/>
              <a:gd name="connsiteY0" fmla="*/ 3302000 h 4389122"/>
              <a:gd name="connsiteX1" fmla="*/ 1391920 w 8727440"/>
              <a:gd name="connsiteY1" fmla="*/ 4389120 h 4389122"/>
              <a:gd name="connsiteX2" fmla="*/ 2978227 w 8727440"/>
              <a:gd name="connsiteY2" fmla="*/ 3311006 h 4389122"/>
              <a:gd name="connsiteX3" fmla="*/ 4257040 w 8727440"/>
              <a:gd name="connsiteY3" fmla="*/ 1686560 h 4389122"/>
              <a:gd name="connsiteX4" fmla="*/ 5628640 w 8727440"/>
              <a:gd name="connsiteY4" fmla="*/ 325120 h 4389122"/>
              <a:gd name="connsiteX5" fmla="*/ 7315200 w 8727440"/>
              <a:gd name="connsiteY5" fmla="*/ 60960 h 4389122"/>
              <a:gd name="connsiteX6" fmla="*/ 8727440 w 8727440"/>
              <a:gd name="connsiteY6" fmla="*/ 0 h 4389122"/>
              <a:gd name="connsiteX0" fmla="*/ 0 w 8727440"/>
              <a:gd name="connsiteY0" fmla="*/ 3302000 h 4389122"/>
              <a:gd name="connsiteX1" fmla="*/ 1391920 w 8727440"/>
              <a:gd name="connsiteY1" fmla="*/ 4389120 h 4389122"/>
              <a:gd name="connsiteX2" fmla="*/ 2978227 w 8727440"/>
              <a:gd name="connsiteY2" fmla="*/ 3311006 h 4389122"/>
              <a:gd name="connsiteX3" fmla="*/ 4257040 w 8727440"/>
              <a:gd name="connsiteY3" fmla="*/ 1686560 h 4389122"/>
              <a:gd name="connsiteX4" fmla="*/ 5628640 w 8727440"/>
              <a:gd name="connsiteY4" fmla="*/ 325120 h 4389122"/>
              <a:gd name="connsiteX5" fmla="*/ 7315200 w 8727440"/>
              <a:gd name="connsiteY5" fmla="*/ 60960 h 4389122"/>
              <a:gd name="connsiteX6" fmla="*/ 8727440 w 8727440"/>
              <a:gd name="connsiteY6" fmla="*/ 0 h 4389122"/>
              <a:gd name="connsiteX0" fmla="*/ 0 w 8727440"/>
              <a:gd name="connsiteY0" fmla="*/ 3302000 h 4389122"/>
              <a:gd name="connsiteX1" fmla="*/ 1391920 w 8727440"/>
              <a:gd name="connsiteY1" fmla="*/ 4389120 h 4389122"/>
              <a:gd name="connsiteX2" fmla="*/ 2978227 w 8727440"/>
              <a:gd name="connsiteY2" fmla="*/ 3311006 h 4389122"/>
              <a:gd name="connsiteX3" fmla="*/ 4257040 w 8727440"/>
              <a:gd name="connsiteY3" fmla="*/ 1686560 h 4389122"/>
              <a:gd name="connsiteX4" fmla="*/ 5628640 w 8727440"/>
              <a:gd name="connsiteY4" fmla="*/ 325120 h 4389122"/>
              <a:gd name="connsiteX5" fmla="*/ 7315200 w 8727440"/>
              <a:gd name="connsiteY5" fmla="*/ 60960 h 4389122"/>
              <a:gd name="connsiteX6" fmla="*/ 8727440 w 8727440"/>
              <a:gd name="connsiteY6" fmla="*/ 0 h 4389122"/>
              <a:gd name="connsiteX0" fmla="*/ 0 w 8727440"/>
              <a:gd name="connsiteY0" fmla="*/ 3302000 h 4389122"/>
              <a:gd name="connsiteX1" fmla="*/ 1391920 w 8727440"/>
              <a:gd name="connsiteY1" fmla="*/ 4389120 h 4389122"/>
              <a:gd name="connsiteX2" fmla="*/ 2978227 w 8727440"/>
              <a:gd name="connsiteY2" fmla="*/ 3311006 h 4389122"/>
              <a:gd name="connsiteX3" fmla="*/ 4257040 w 8727440"/>
              <a:gd name="connsiteY3" fmla="*/ 1686560 h 4389122"/>
              <a:gd name="connsiteX4" fmla="*/ 5628640 w 8727440"/>
              <a:gd name="connsiteY4" fmla="*/ 325120 h 4389122"/>
              <a:gd name="connsiteX5" fmla="*/ 7315200 w 8727440"/>
              <a:gd name="connsiteY5" fmla="*/ 60960 h 4389122"/>
              <a:gd name="connsiteX6" fmla="*/ 8727440 w 8727440"/>
              <a:gd name="connsiteY6" fmla="*/ 0 h 4389122"/>
              <a:gd name="connsiteX0" fmla="*/ 0 w 8898210"/>
              <a:gd name="connsiteY0" fmla="*/ 3301276 h 4388398"/>
              <a:gd name="connsiteX1" fmla="*/ 1391920 w 8898210"/>
              <a:gd name="connsiteY1" fmla="*/ 4388396 h 4388398"/>
              <a:gd name="connsiteX2" fmla="*/ 2978227 w 8898210"/>
              <a:gd name="connsiteY2" fmla="*/ 3310282 h 4388398"/>
              <a:gd name="connsiteX3" fmla="*/ 4257040 w 8898210"/>
              <a:gd name="connsiteY3" fmla="*/ 1685836 h 4388398"/>
              <a:gd name="connsiteX4" fmla="*/ 5628640 w 8898210"/>
              <a:gd name="connsiteY4" fmla="*/ 324396 h 4388398"/>
              <a:gd name="connsiteX5" fmla="*/ 7315200 w 8898210"/>
              <a:gd name="connsiteY5" fmla="*/ 60236 h 4388398"/>
              <a:gd name="connsiteX6" fmla="*/ 8898210 w 8898210"/>
              <a:gd name="connsiteY6" fmla="*/ 0 h 4388398"/>
              <a:gd name="connsiteX0" fmla="*/ 0 w 8898210"/>
              <a:gd name="connsiteY0" fmla="*/ 3301276 h 4388398"/>
              <a:gd name="connsiteX1" fmla="*/ 1391920 w 8898210"/>
              <a:gd name="connsiteY1" fmla="*/ 4388396 h 4388398"/>
              <a:gd name="connsiteX2" fmla="*/ 2978227 w 8898210"/>
              <a:gd name="connsiteY2" fmla="*/ 3310282 h 4388398"/>
              <a:gd name="connsiteX3" fmla="*/ 4257040 w 8898210"/>
              <a:gd name="connsiteY3" fmla="*/ 1685836 h 4388398"/>
              <a:gd name="connsiteX4" fmla="*/ 5628640 w 8898210"/>
              <a:gd name="connsiteY4" fmla="*/ 324396 h 4388398"/>
              <a:gd name="connsiteX5" fmla="*/ 7315200 w 8898210"/>
              <a:gd name="connsiteY5" fmla="*/ 60236 h 4388398"/>
              <a:gd name="connsiteX6" fmla="*/ 8898210 w 8898210"/>
              <a:gd name="connsiteY6" fmla="*/ 0 h 4388398"/>
              <a:gd name="connsiteX0" fmla="*/ 0 w 8898210"/>
              <a:gd name="connsiteY0" fmla="*/ 3844259 h 4931381"/>
              <a:gd name="connsiteX1" fmla="*/ 1391920 w 8898210"/>
              <a:gd name="connsiteY1" fmla="*/ 4931379 h 4931381"/>
              <a:gd name="connsiteX2" fmla="*/ 2978227 w 8898210"/>
              <a:gd name="connsiteY2" fmla="*/ 3853265 h 4931381"/>
              <a:gd name="connsiteX3" fmla="*/ 4257040 w 8898210"/>
              <a:gd name="connsiteY3" fmla="*/ 2228819 h 4931381"/>
              <a:gd name="connsiteX4" fmla="*/ 5628640 w 8898210"/>
              <a:gd name="connsiteY4" fmla="*/ 867379 h 4931381"/>
              <a:gd name="connsiteX5" fmla="*/ 6977664 w 8898210"/>
              <a:gd name="connsiteY5" fmla="*/ 3462 h 4931381"/>
              <a:gd name="connsiteX6" fmla="*/ 8898210 w 8898210"/>
              <a:gd name="connsiteY6" fmla="*/ 542983 h 4931381"/>
              <a:gd name="connsiteX0" fmla="*/ 0 w 8520838"/>
              <a:gd name="connsiteY0" fmla="*/ 4422122 h 5509244"/>
              <a:gd name="connsiteX1" fmla="*/ 1391920 w 8520838"/>
              <a:gd name="connsiteY1" fmla="*/ 5509242 h 5509244"/>
              <a:gd name="connsiteX2" fmla="*/ 2978227 w 8520838"/>
              <a:gd name="connsiteY2" fmla="*/ 4431128 h 5509244"/>
              <a:gd name="connsiteX3" fmla="*/ 4257040 w 8520838"/>
              <a:gd name="connsiteY3" fmla="*/ 2806682 h 5509244"/>
              <a:gd name="connsiteX4" fmla="*/ 5628640 w 8520838"/>
              <a:gd name="connsiteY4" fmla="*/ 1445242 h 5509244"/>
              <a:gd name="connsiteX5" fmla="*/ 6977664 w 8520838"/>
              <a:gd name="connsiteY5" fmla="*/ 581325 h 5509244"/>
              <a:gd name="connsiteX6" fmla="*/ 8520838 w 8520838"/>
              <a:gd name="connsiteY6" fmla="*/ 0 h 5509244"/>
              <a:gd name="connsiteX0" fmla="*/ 0 w 8520838"/>
              <a:gd name="connsiteY0" fmla="*/ 4422122 h 5509244"/>
              <a:gd name="connsiteX1" fmla="*/ 1391920 w 8520838"/>
              <a:gd name="connsiteY1" fmla="*/ 5509242 h 5509244"/>
              <a:gd name="connsiteX2" fmla="*/ 2978227 w 8520838"/>
              <a:gd name="connsiteY2" fmla="*/ 4431128 h 5509244"/>
              <a:gd name="connsiteX3" fmla="*/ 4257040 w 8520838"/>
              <a:gd name="connsiteY3" fmla="*/ 2806682 h 5509244"/>
              <a:gd name="connsiteX4" fmla="*/ 5164280 w 8520838"/>
              <a:gd name="connsiteY4" fmla="*/ 888182 h 5509244"/>
              <a:gd name="connsiteX5" fmla="*/ 6977664 w 8520838"/>
              <a:gd name="connsiteY5" fmla="*/ 581325 h 5509244"/>
              <a:gd name="connsiteX6" fmla="*/ 8520838 w 8520838"/>
              <a:gd name="connsiteY6" fmla="*/ 0 h 5509244"/>
              <a:gd name="connsiteX0" fmla="*/ 0 w 8520838"/>
              <a:gd name="connsiteY0" fmla="*/ 4422122 h 5509244"/>
              <a:gd name="connsiteX1" fmla="*/ 1391920 w 8520838"/>
              <a:gd name="connsiteY1" fmla="*/ 5509242 h 5509244"/>
              <a:gd name="connsiteX2" fmla="*/ 2978227 w 8520838"/>
              <a:gd name="connsiteY2" fmla="*/ 4431128 h 5509244"/>
              <a:gd name="connsiteX3" fmla="*/ 4257040 w 8520838"/>
              <a:gd name="connsiteY3" fmla="*/ 2806682 h 5509244"/>
              <a:gd name="connsiteX4" fmla="*/ 5164280 w 8520838"/>
              <a:gd name="connsiteY4" fmla="*/ 888182 h 5509244"/>
              <a:gd name="connsiteX5" fmla="*/ 6911672 w 8520838"/>
              <a:gd name="connsiteY5" fmla="*/ 228187 h 5509244"/>
              <a:gd name="connsiteX6" fmla="*/ 8520838 w 8520838"/>
              <a:gd name="connsiteY6" fmla="*/ 0 h 5509244"/>
              <a:gd name="connsiteX0" fmla="*/ 0 w 8520838"/>
              <a:gd name="connsiteY0" fmla="*/ 4422122 h 5509244"/>
              <a:gd name="connsiteX1" fmla="*/ 1391920 w 8520838"/>
              <a:gd name="connsiteY1" fmla="*/ 5509242 h 5509244"/>
              <a:gd name="connsiteX2" fmla="*/ 2978227 w 8520838"/>
              <a:gd name="connsiteY2" fmla="*/ 4431128 h 5509244"/>
              <a:gd name="connsiteX3" fmla="*/ 4001673 w 8520838"/>
              <a:gd name="connsiteY3" fmla="*/ 2642420 h 5509244"/>
              <a:gd name="connsiteX4" fmla="*/ 5164280 w 8520838"/>
              <a:gd name="connsiteY4" fmla="*/ 888182 h 5509244"/>
              <a:gd name="connsiteX5" fmla="*/ 6911672 w 8520838"/>
              <a:gd name="connsiteY5" fmla="*/ 228187 h 5509244"/>
              <a:gd name="connsiteX6" fmla="*/ 8520838 w 8520838"/>
              <a:gd name="connsiteY6" fmla="*/ 0 h 5509244"/>
              <a:gd name="connsiteX0" fmla="*/ 0 w 8520838"/>
              <a:gd name="connsiteY0" fmla="*/ 4422122 h 5509401"/>
              <a:gd name="connsiteX1" fmla="*/ 1391920 w 8520838"/>
              <a:gd name="connsiteY1" fmla="*/ 5509242 h 5509401"/>
              <a:gd name="connsiteX2" fmla="*/ 2821605 w 8520838"/>
              <a:gd name="connsiteY2" fmla="*/ 4356544 h 5509401"/>
              <a:gd name="connsiteX3" fmla="*/ 4001673 w 8520838"/>
              <a:gd name="connsiteY3" fmla="*/ 2642420 h 5509401"/>
              <a:gd name="connsiteX4" fmla="*/ 5164280 w 8520838"/>
              <a:gd name="connsiteY4" fmla="*/ 888182 h 5509401"/>
              <a:gd name="connsiteX5" fmla="*/ 6911672 w 8520838"/>
              <a:gd name="connsiteY5" fmla="*/ 228187 h 5509401"/>
              <a:gd name="connsiteX6" fmla="*/ 8520838 w 8520838"/>
              <a:gd name="connsiteY6" fmla="*/ 0 h 5509401"/>
              <a:gd name="connsiteX0" fmla="*/ 0 w 8520838"/>
              <a:gd name="connsiteY0" fmla="*/ 4422122 h 5509401"/>
              <a:gd name="connsiteX1" fmla="*/ 1391920 w 8520838"/>
              <a:gd name="connsiteY1" fmla="*/ 5509242 h 5509401"/>
              <a:gd name="connsiteX2" fmla="*/ 2821605 w 8520838"/>
              <a:gd name="connsiteY2" fmla="*/ 4356544 h 5509401"/>
              <a:gd name="connsiteX3" fmla="*/ 4001673 w 8520838"/>
              <a:gd name="connsiteY3" fmla="*/ 2642420 h 5509401"/>
              <a:gd name="connsiteX4" fmla="*/ 5164280 w 8520838"/>
              <a:gd name="connsiteY4" fmla="*/ 888182 h 5509401"/>
              <a:gd name="connsiteX5" fmla="*/ 6911672 w 8520838"/>
              <a:gd name="connsiteY5" fmla="*/ 228187 h 5509401"/>
              <a:gd name="connsiteX6" fmla="*/ 8520838 w 8520838"/>
              <a:gd name="connsiteY6" fmla="*/ 0 h 5509401"/>
              <a:gd name="connsiteX0" fmla="*/ 0 w 8520838"/>
              <a:gd name="connsiteY0" fmla="*/ 4422122 h 5509401"/>
              <a:gd name="connsiteX1" fmla="*/ 1391920 w 8520838"/>
              <a:gd name="connsiteY1" fmla="*/ 5509242 h 5509401"/>
              <a:gd name="connsiteX2" fmla="*/ 2821605 w 8520838"/>
              <a:gd name="connsiteY2" fmla="*/ 4356544 h 5509401"/>
              <a:gd name="connsiteX3" fmla="*/ 4001673 w 8520838"/>
              <a:gd name="connsiteY3" fmla="*/ 2642420 h 5509401"/>
              <a:gd name="connsiteX4" fmla="*/ 5164280 w 8520838"/>
              <a:gd name="connsiteY4" fmla="*/ 888182 h 5509401"/>
              <a:gd name="connsiteX5" fmla="*/ 6911672 w 8520838"/>
              <a:gd name="connsiteY5" fmla="*/ 228187 h 5509401"/>
              <a:gd name="connsiteX6" fmla="*/ 8520838 w 8520838"/>
              <a:gd name="connsiteY6" fmla="*/ 0 h 5509401"/>
              <a:gd name="connsiteX0" fmla="*/ 0 w 8520838"/>
              <a:gd name="connsiteY0" fmla="*/ 4422122 h 5509401"/>
              <a:gd name="connsiteX1" fmla="*/ 1391920 w 8520838"/>
              <a:gd name="connsiteY1" fmla="*/ 5509242 h 5509401"/>
              <a:gd name="connsiteX2" fmla="*/ 2821605 w 8520838"/>
              <a:gd name="connsiteY2" fmla="*/ 4356544 h 5509401"/>
              <a:gd name="connsiteX3" fmla="*/ 4001673 w 8520838"/>
              <a:gd name="connsiteY3" fmla="*/ 2642420 h 5509401"/>
              <a:gd name="connsiteX4" fmla="*/ 5164280 w 8520838"/>
              <a:gd name="connsiteY4" fmla="*/ 888182 h 5509401"/>
              <a:gd name="connsiteX5" fmla="*/ 6911672 w 8520838"/>
              <a:gd name="connsiteY5" fmla="*/ 228187 h 5509401"/>
              <a:gd name="connsiteX6" fmla="*/ 8520838 w 8520838"/>
              <a:gd name="connsiteY6" fmla="*/ 0 h 5509401"/>
              <a:gd name="connsiteX0" fmla="*/ 0 w 8520838"/>
              <a:gd name="connsiteY0" fmla="*/ 4422122 h 5675371"/>
              <a:gd name="connsiteX1" fmla="*/ 1400870 w 8520838"/>
              <a:gd name="connsiteY1" fmla="*/ 5675248 h 5675371"/>
              <a:gd name="connsiteX2" fmla="*/ 2821605 w 8520838"/>
              <a:gd name="connsiteY2" fmla="*/ 4356544 h 5675371"/>
              <a:gd name="connsiteX3" fmla="*/ 4001673 w 8520838"/>
              <a:gd name="connsiteY3" fmla="*/ 2642420 h 5675371"/>
              <a:gd name="connsiteX4" fmla="*/ 5164280 w 8520838"/>
              <a:gd name="connsiteY4" fmla="*/ 888182 h 5675371"/>
              <a:gd name="connsiteX5" fmla="*/ 6911672 w 8520838"/>
              <a:gd name="connsiteY5" fmla="*/ 228187 h 5675371"/>
              <a:gd name="connsiteX6" fmla="*/ 8520838 w 8520838"/>
              <a:gd name="connsiteY6" fmla="*/ 0 h 5675371"/>
              <a:gd name="connsiteX0" fmla="*/ 0 w 8520838"/>
              <a:gd name="connsiteY0" fmla="*/ 4422122 h 5704086"/>
              <a:gd name="connsiteX1" fmla="*/ 1400870 w 8520838"/>
              <a:gd name="connsiteY1" fmla="*/ 5675248 h 5704086"/>
              <a:gd name="connsiteX2" fmla="*/ 2383552 w 8520838"/>
              <a:gd name="connsiteY2" fmla="*/ 5225633 h 5704086"/>
              <a:gd name="connsiteX3" fmla="*/ 2821605 w 8520838"/>
              <a:gd name="connsiteY3" fmla="*/ 4356544 h 5704086"/>
              <a:gd name="connsiteX4" fmla="*/ 4001673 w 8520838"/>
              <a:gd name="connsiteY4" fmla="*/ 2642420 h 5704086"/>
              <a:gd name="connsiteX5" fmla="*/ 5164280 w 8520838"/>
              <a:gd name="connsiteY5" fmla="*/ 888182 h 5704086"/>
              <a:gd name="connsiteX6" fmla="*/ 6911672 w 8520838"/>
              <a:gd name="connsiteY6" fmla="*/ 228187 h 5704086"/>
              <a:gd name="connsiteX7" fmla="*/ 8520838 w 8520838"/>
              <a:gd name="connsiteY7" fmla="*/ 0 h 5704086"/>
              <a:gd name="connsiteX0" fmla="*/ 0 w 8520838"/>
              <a:gd name="connsiteY0" fmla="*/ 4422122 h 5704086"/>
              <a:gd name="connsiteX1" fmla="*/ 1400870 w 8520838"/>
              <a:gd name="connsiteY1" fmla="*/ 5675248 h 5704086"/>
              <a:gd name="connsiteX2" fmla="*/ 2383552 w 8520838"/>
              <a:gd name="connsiteY2" fmla="*/ 5225633 h 5704086"/>
              <a:gd name="connsiteX3" fmla="*/ 2999077 w 8520838"/>
              <a:gd name="connsiteY3" fmla="*/ 4382402 h 5704086"/>
              <a:gd name="connsiteX4" fmla="*/ 4001673 w 8520838"/>
              <a:gd name="connsiteY4" fmla="*/ 2642420 h 5704086"/>
              <a:gd name="connsiteX5" fmla="*/ 5164280 w 8520838"/>
              <a:gd name="connsiteY5" fmla="*/ 888182 h 5704086"/>
              <a:gd name="connsiteX6" fmla="*/ 6911672 w 8520838"/>
              <a:gd name="connsiteY6" fmla="*/ 228187 h 5704086"/>
              <a:gd name="connsiteX7" fmla="*/ 8520838 w 8520838"/>
              <a:gd name="connsiteY7" fmla="*/ 0 h 5704086"/>
              <a:gd name="connsiteX0" fmla="*/ 0 w 8520838"/>
              <a:gd name="connsiteY0" fmla="*/ 4422122 h 5708347"/>
              <a:gd name="connsiteX1" fmla="*/ 1400870 w 8520838"/>
              <a:gd name="connsiteY1" fmla="*/ 5675248 h 5708347"/>
              <a:gd name="connsiteX2" fmla="*/ 2608479 w 8520838"/>
              <a:gd name="connsiteY2" fmla="*/ 5260757 h 5708347"/>
              <a:gd name="connsiteX3" fmla="*/ 2999077 w 8520838"/>
              <a:gd name="connsiteY3" fmla="*/ 4382402 h 5708347"/>
              <a:gd name="connsiteX4" fmla="*/ 4001673 w 8520838"/>
              <a:gd name="connsiteY4" fmla="*/ 2642420 h 5708347"/>
              <a:gd name="connsiteX5" fmla="*/ 5164280 w 8520838"/>
              <a:gd name="connsiteY5" fmla="*/ 888182 h 5708347"/>
              <a:gd name="connsiteX6" fmla="*/ 6911672 w 8520838"/>
              <a:gd name="connsiteY6" fmla="*/ 228187 h 5708347"/>
              <a:gd name="connsiteX7" fmla="*/ 8520838 w 8520838"/>
              <a:gd name="connsiteY7" fmla="*/ 0 h 5708347"/>
              <a:gd name="connsiteX0" fmla="*/ 0 w 8520838"/>
              <a:gd name="connsiteY0" fmla="*/ 4422122 h 5708347"/>
              <a:gd name="connsiteX1" fmla="*/ 1400870 w 8520838"/>
              <a:gd name="connsiteY1" fmla="*/ 5675248 h 5708347"/>
              <a:gd name="connsiteX2" fmla="*/ 2608479 w 8520838"/>
              <a:gd name="connsiteY2" fmla="*/ 5260757 h 5708347"/>
              <a:gd name="connsiteX3" fmla="*/ 2999077 w 8520838"/>
              <a:gd name="connsiteY3" fmla="*/ 4382402 h 5708347"/>
              <a:gd name="connsiteX4" fmla="*/ 4001673 w 8520838"/>
              <a:gd name="connsiteY4" fmla="*/ 2642420 h 5708347"/>
              <a:gd name="connsiteX5" fmla="*/ 5164280 w 8520838"/>
              <a:gd name="connsiteY5" fmla="*/ 888182 h 5708347"/>
              <a:gd name="connsiteX6" fmla="*/ 6911672 w 8520838"/>
              <a:gd name="connsiteY6" fmla="*/ 228187 h 5708347"/>
              <a:gd name="connsiteX7" fmla="*/ 8520838 w 8520838"/>
              <a:gd name="connsiteY7" fmla="*/ 0 h 5708347"/>
              <a:gd name="connsiteX0" fmla="*/ 0 w 8520838"/>
              <a:gd name="connsiteY0" fmla="*/ 4422122 h 5711739"/>
              <a:gd name="connsiteX1" fmla="*/ 1400870 w 8520838"/>
              <a:gd name="connsiteY1" fmla="*/ 5675248 h 5711739"/>
              <a:gd name="connsiteX2" fmla="*/ 2608479 w 8520838"/>
              <a:gd name="connsiteY2" fmla="*/ 5260757 h 5711739"/>
              <a:gd name="connsiteX3" fmla="*/ 2999077 w 8520838"/>
              <a:gd name="connsiteY3" fmla="*/ 4382402 h 5711739"/>
              <a:gd name="connsiteX4" fmla="*/ 4001673 w 8520838"/>
              <a:gd name="connsiteY4" fmla="*/ 2642420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128457 w 8520838"/>
              <a:gd name="connsiteY3" fmla="*/ 4387135 h 5711739"/>
              <a:gd name="connsiteX4" fmla="*/ 4001673 w 8520838"/>
              <a:gd name="connsiteY4" fmla="*/ 2642420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001673 w 8520838"/>
              <a:gd name="connsiteY4" fmla="*/ 2642420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177227 w 8520838"/>
              <a:gd name="connsiteY4" fmla="*/ 2632705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177227 w 8520838"/>
              <a:gd name="connsiteY4" fmla="*/ 2632705 h 5711739"/>
              <a:gd name="connsiteX5" fmla="*/ 5164280 w 8520838"/>
              <a:gd name="connsiteY5" fmla="*/ 888182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177227 w 8520838"/>
              <a:gd name="connsiteY4" fmla="*/ 2632705 h 5711739"/>
              <a:gd name="connsiteX5" fmla="*/ 5390928 w 8520838"/>
              <a:gd name="connsiteY5" fmla="*/ 1172964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309164 w 8520838"/>
              <a:gd name="connsiteY4" fmla="*/ 2684869 h 5711739"/>
              <a:gd name="connsiteX5" fmla="*/ 5390928 w 8520838"/>
              <a:gd name="connsiteY5" fmla="*/ 1172964 h 5711739"/>
              <a:gd name="connsiteX6" fmla="*/ 6911672 w 8520838"/>
              <a:gd name="connsiteY6" fmla="*/ 228187 h 5711739"/>
              <a:gd name="connsiteX7" fmla="*/ 8520838 w 8520838"/>
              <a:gd name="connsiteY7" fmla="*/ 0 h 5711739"/>
              <a:gd name="connsiteX0" fmla="*/ 0 w 8520838"/>
              <a:gd name="connsiteY0" fmla="*/ 4422122 h 5711739"/>
              <a:gd name="connsiteX1" fmla="*/ 1400870 w 8520838"/>
              <a:gd name="connsiteY1" fmla="*/ 5675248 h 5711739"/>
              <a:gd name="connsiteX2" fmla="*/ 2608479 w 8520838"/>
              <a:gd name="connsiteY2" fmla="*/ 5260757 h 5711739"/>
              <a:gd name="connsiteX3" fmla="*/ 3245493 w 8520838"/>
              <a:gd name="connsiteY3" fmla="*/ 4380658 h 5711739"/>
              <a:gd name="connsiteX4" fmla="*/ 4309164 w 8520838"/>
              <a:gd name="connsiteY4" fmla="*/ 2684869 h 5711739"/>
              <a:gd name="connsiteX5" fmla="*/ 5474771 w 8520838"/>
              <a:gd name="connsiteY5" fmla="*/ 1204003 h 5711739"/>
              <a:gd name="connsiteX6" fmla="*/ 6911672 w 8520838"/>
              <a:gd name="connsiteY6" fmla="*/ 228187 h 5711739"/>
              <a:gd name="connsiteX7" fmla="*/ 8520838 w 8520838"/>
              <a:gd name="connsiteY7" fmla="*/ 0 h 5711739"/>
              <a:gd name="connsiteX0" fmla="*/ 0 w 8628457"/>
              <a:gd name="connsiteY0" fmla="*/ 4199264 h 5488881"/>
              <a:gd name="connsiteX1" fmla="*/ 1400870 w 8628457"/>
              <a:gd name="connsiteY1" fmla="*/ 5452390 h 5488881"/>
              <a:gd name="connsiteX2" fmla="*/ 2608479 w 8628457"/>
              <a:gd name="connsiteY2" fmla="*/ 5037899 h 5488881"/>
              <a:gd name="connsiteX3" fmla="*/ 3245493 w 8628457"/>
              <a:gd name="connsiteY3" fmla="*/ 4157800 h 5488881"/>
              <a:gd name="connsiteX4" fmla="*/ 4309164 w 8628457"/>
              <a:gd name="connsiteY4" fmla="*/ 2462011 h 5488881"/>
              <a:gd name="connsiteX5" fmla="*/ 5474771 w 8628457"/>
              <a:gd name="connsiteY5" fmla="*/ 981145 h 5488881"/>
              <a:gd name="connsiteX6" fmla="*/ 6911672 w 8628457"/>
              <a:gd name="connsiteY6" fmla="*/ 5329 h 5488881"/>
              <a:gd name="connsiteX7" fmla="*/ 8628457 w 8628457"/>
              <a:gd name="connsiteY7" fmla="*/ 983384 h 5488881"/>
              <a:gd name="connsiteX0" fmla="*/ 0 w 8628457"/>
              <a:gd name="connsiteY0" fmla="*/ 3432922 h 4722539"/>
              <a:gd name="connsiteX1" fmla="*/ 1400870 w 8628457"/>
              <a:gd name="connsiteY1" fmla="*/ 4686048 h 4722539"/>
              <a:gd name="connsiteX2" fmla="*/ 2608479 w 8628457"/>
              <a:gd name="connsiteY2" fmla="*/ 4271557 h 4722539"/>
              <a:gd name="connsiteX3" fmla="*/ 3245493 w 8628457"/>
              <a:gd name="connsiteY3" fmla="*/ 3391458 h 4722539"/>
              <a:gd name="connsiteX4" fmla="*/ 4309164 w 8628457"/>
              <a:gd name="connsiteY4" fmla="*/ 1695669 h 4722539"/>
              <a:gd name="connsiteX5" fmla="*/ 5474771 w 8628457"/>
              <a:gd name="connsiteY5" fmla="*/ 214803 h 4722539"/>
              <a:gd name="connsiteX6" fmla="*/ 7019633 w 8628457"/>
              <a:gd name="connsiteY6" fmla="*/ 17058 h 4722539"/>
              <a:gd name="connsiteX7" fmla="*/ 8628457 w 8628457"/>
              <a:gd name="connsiteY7" fmla="*/ 217042 h 4722539"/>
              <a:gd name="connsiteX0" fmla="*/ 0 w 8628457"/>
              <a:gd name="connsiteY0" fmla="*/ 3432922 h 4722539"/>
              <a:gd name="connsiteX1" fmla="*/ 1400870 w 8628457"/>
              <a:gd name="connsiteY1" fmla="*/ 4686048 h 4722539"/>
              <a:gd name="connsiteX2" fmla="*/ 2608479 w 8628457"/>
              <a:gd name="connsiteY2" fmla="*/ 4271557 h 4722539"/>
              <a:gd name="connsiteX3" fmla="*/ 3245493 w 8628457"/>
              <a:gd name="connsiteY3" fmla="*/ 3391458 h 4722539"/>
              <a:gd name="connsiteX4" fmla="*/ 4309164 w 8628457"/>
              <a:gd name="connsiteY4" fmla="*/ 1695669 h 4722539"/>
              <a:gd name="connsiteX5" fmla="*/ 5720076 w 8628457"/>
              <a:gd name="connsiteY5" fmla="*/ 1091173 h 4722539"/>
              <a:gd name="connsiteX6" fmla="*/ 7019633 w 8628457"/>
              <a:gd name="connsiteY6" fmla="*/ 17058 h 4722539"/>
              <a:gd name="connsiteX7" fmla="*/ 8628457 w 8628457"/>
              <a:gd name="connsiteY7" fmla="*/ 217042 h 4722539"/>
              <a:gd name="connsiteX0" fmla="*/ 0 w 8628457"/>
              <a:gd name="connsiteY0" fmla="*/ 3432922 h 4722539"/>
              <a:gd name="connsiteX1" fmla="*/ 1400870 w 8628457"/>
              <a:gd name="connsiteY1" fmla="*/ 4686048 h 4722539"/>
              <a:gd name="connsiteX2" fmla="*/ 2608479 w 8628457"/>
              <a:gd name="connsiteY2" fmla="*/ 4271557 h 4722539"/>
              <a:gd name="connsiteX3" fmla="*/ 3245493 w 8628457"/>
              <a:gd name="connsiteY3" fmla="*/ 3391458 h 4722539"/>
              <a:gd name="connsiteX4" fmla="*/ 4751565 w 8628457"/>
              <a:gd name="connsiteY4" fmla="*/ 2202707 h 4722539"/>
              <a:gd name="connsiteX5" fmla="*/ 5720076 w 8628457"/>
              <a:gd name="connsiteY5" fmla="*/ 1091173 h 4722539"/>
              <a:gd name="connsiteX6" fmla="*/ 7019633 w 8628457"/>
              <a:gd name="connsiteY6" fmla="*/ 17058 h 4722539"/>
              <a:gd name="connsiteX7" fmla="*/ 8628457 w 8628457"/>
              <a:gd name="connsiteY7" fmla="*/ 217042 h 4722539"/>
              <a:gd name="connsiteX0" fmla="*/ 0 w 8628457"/>
              <a:gd name="connsiteY0" fmla="*/ 3432922 h 4722539"/>
              <a:gd name="connsiteX1" fmla="*/ 1400870 w 8628457"/>
              <a:gd name="connsiteY1" fmla="*/ 4686048 h 4722539"/>
              <a:gd name="connsiteX2" fmla="*/ 2608479 w 8628457"/>
              <a:gd name="connsiteY2" fmla="*/ 4271557 h 4722539"/>
              <a:gd name="connsiteX3" fmla="*/ 3413377 w 8628457"/>
              <a:gd name="connsiteY3" fmla="*/ 3487813 h 4722539"/>
              <a:gd name="connsiteX4" fmla="*/ 4751565 w 8628457"/>
              <a:gd name="connsiteY4" fmla="*/ 2202707 h 4722539"/>
              <a:gd name="connsiteX5" fmla="*/ 5720076 w 8628457"/>
              <a:gd name="connsiteY5" fmla="*/ 1091173 h 4722539"/>
              <a:gd name="connsiteX6" fmla="*/ 7019633 w 8628457"/>
              <a:gd name="connsiteY6" fmla="*/ 17058 h 4722539"/>
              <a:gd name="connsiteX7" fmla="*/ 8628457 w 8628457"/>
              <a:gd name="connsiteY7" fmla="*/ 217042 h 4722539"/>
              <a:gd name="connsiteX0" fmla="*/ 0 w 8628457"/>
              <a:gd name="connsiteY0" fmla="*/ 3432922 h 4722539"/>
              <a:gd name="connsiteX1" fmla="*/ 1400870 w 8628457"/>
              <a:gd name="connsiteY1" fmla="*/ 4686048 h 4722539"/>
              <a:gd name="connsiteX2" fmla="*/ 2608479 w 8628457"/>
              <a:gd name="connsiteY2" fmla="*/ 4271557 h 4722539"/>
              <a:gd name="connsiteX3" fmla="*/ 3413377 w 8628457"/>
              <a:gd name="connsiteY3" fmla="*/ 3487813 h 4722539"/>
              <a:gd name="connsiteX4" fmla="*/ 4751565 w 8628457"/>
              <a:gd name="connsiteY4" fmla="*/ 2202707 h 4722539"/>
              <a:gd name="connsiteX5" fmla="*/ 5817813 w 8628457"/>
              <a:gd name="connsiteY5" fmla="*/ 1215778 h 4722539"/>
              <a:gd name="connsiteX6" fmla="*/ 7019633 w 8628457"/>
              <a:gd name="connsiteY6" fmla="*/ 17058 h 4722539"/>
              <a:gd name="connsiteX7" fmla="*/ 8628457 w 8628457"/>
              <a:gd name="connsiteY7" fmla="*/ 217042 h 4722539"/>
              <a:gd name="connsiteX0" fmla="*/ 0 w 8628457"/>
              <a:gd name="connsiteY0" fmla="*/ 3215880 h 4505497"/>
              <a:gd name="connsiteX1" fmla="*/ 1400870 w 8628457"/>
              <a:gd name="connsiteY1" fmla="*/ 4469006 h 4505497"/>
              <a:gd name="connsiteX2" fmla="*/ 2608479 w 8628457"/>
              <a:gd name="connsiteY2" fmla="*/ 4054515 h 4505497"/>
              <a:gd name="connsiteX3" fmla="*/ 3413377 w 8628457"/>
              <a:gd name="connsiteY3" fmla="*/ 3270771 h 4505497"/>
              <a:gd name="connsiteX4" fmla="*/ 4751565 w 8628457"/>
              <a:gd name="connsiteY4" fmla="*/ 1985665 h 4505497"/>
              <a:gd name="connsiteX5" fmla="*/ 5817813 w 8628457"/>
              <a:gd name="connsiteY5" fmla="*/ 998736 h 4505497"/>
              <a:gd name="connsiteX6" fmla="*/ 7313955 w 8628457"/>
              <a:gd name="connsiteY6" fmla="*/ 197546 h 4505497"/>
              <a:gd name="connsiteX7" fmla="*/ 8628457 w 8628457"/>
              <a:gd name="connsiteY7" fmla="*/ 0 h 4505497"/>
              <a:gd name="connsiteX0" fmla="*/ 0 w 8628457"/>
              <a:gd name="connsiteY0" fmla="*/ 3215880 h 4505497"/>
              <a:gd name="connsiteX1" fmla="*/ 1400870 w 8628457"/>
              <a:gd name="connsiteY1" fmla="*/ 4469006 h 4505497"/>
              <a:gd name="connsiteX2" fmla="*/ 2608479 w 8628457"/>
              <a:gd name="connsiteY2" fmla="*/ 4054515 h 4505497"/>
              <a:gd name="connsiteX3" fmla="*/ 3413377 w 8628457"/>
              <a:gd name="connsiteY3" fmla="*/ 3270771 h 4505497"/>
              <a:gd name="connsiteX4" fmla="*/ 4751565 w 8628457"/>
              <a:gd name="connsiteY4" fmla="*/ 1985665 h 4505497"/>
              <a:gd name="connsiteX5" fmla="*/ 5817813 w 8628457"/>
              <a:gd name="connsiteY5" fmla="*/ 998736 h 4505497"/>
              <a:gd name="connsiteX6" fmla="*/ 7313955 w 8628457"/>
              <a:gd name="connsiteY6" fmla="*/ 197546 h 4505497"/>
              <a:gd name="connsiteX7" fmla="*/ 8628457 w 8628457"/>
              <a:gd name="connsiteY7" fmla="*/ 0 h 4505497"/>
              <a:gd name="connsiteX0" fmla="*/ 0 w 8628457"/>
              <a:gd name="connsiteY0" fmla="*/ 3215880 h 4505497"/>
              <a:gd name="connsiteX1" fmla="*/ 1400870 w 8628457"/>
              <a:gd name="connsiteY1" fmla="*/ 4469006 h 4505497"/>
              <a:gd name="connsiteX2" fmla="*/ 2608479 w 8628457"/>
              <a:gd name="connsiteY2" fmla="*/ 4054515 h 4505497"/>
              <a:gd name="connsiteX3" fmla="*/ 3413377 w 8628457"/>
              <a:gd name="connsiteY3" fmla="*/ 3270771 h 4505497"/>
              <a:gd name="connsiteX4" fmla="*/ 4751565 w 8628457"/>
              <a:gd name="connsiteY4" fmla="*/ 1985665 h 4505497"/>
              <a:gd name="connsiteX5" fmla="*/ 5817813 w 8628457"/>
              <a:gd name="connsiteY5" fmla="*/ 998736 h 4505497"/>
              <a:gd name="connsiteX6" fmla="*/ 7313955 w 8628457"/>
              <a:gd name="connsiteY6" fmla="*/ 197546 h 4505497"/>
              <a:gd name="connsiteX7" fmla="*/ 8628457 w 8628457"/>
              <a:gd name="connsiteY7" fmla="*/ 0 h 4505497"/>
              <a:gd name="connsiteX0" fmla="*/ 0 w 8628457"/>
              <a:gd name="connsiteY0" fmla="*/ 3215880 h 4505497"/>
              <a:gd name="connsiteX1" fmla="*/ 1400870 w 8628457"/>
              <a:gd name="connsiteY1" fmla="*/ 4469006 h 4505497"/>
              <a:gd name="connsiteX2" fmla="*/ 2608479 w 8628457"/>
              <a:gd name="connsiteY2" fmla="*/ 4054515 h 4505497"/>
              <a:gd name="connsiteX3" fmla="*/ 3413377 w 8628457"/>
              <a:gd name="connsiteY3" fmla="*/ 3270771 h 4505497"/>
              <a:gd name="connsiteX4" fmla="*/ 4729538 w 8628457"/>
              <a:gd name="connsiteY4" fmla="*/ 1951388 h 4505497"/>
              <a:gd name="connsiteX5" fmla="*/ 5817813 w 8628457"/>
              <a:gd name="connsiteY5" fmla="*/ 998736 h 4505497"/>
              <a:gd name="connsiteX6" fmla="*/ 7313955 w 8628457"/>
              <a:gd name="connsiteY6" fmla="*/ 197546 h 4505497"/>
              <a:gd name="connsiteX7" fmla="*/ 8628457 w 8628457"/>
              <a:gd name="connsiteY7" fmla="*/ 0 h 4505497"/>
              <a:gd name="connsiteX0" fmla="*/ 0 w 8628457"/>
              <a:gd name="connsiteY0" fmla="*/ 3215880 h 4505497"/>
              <a:gd name="connsiteX1" fmla="*/ 1400870 w 8628457"/>
              <a:gd name="connsiteY1" fmla="*/ 4469006 h 4505497"/>
              <a:gd name="connsiteX2" fmla="*/ 2608479 w 8628457"/>
              <a:gd name="connsiteY2" fmla="*/ 4054515 h 4505497"/>
              <a:gd name="connsiteX3" fmla="*/ 3413377 w 8628457"/>
              <a:gd name="connsiteY3" fmla="*/ 3270771 h 4505497"/>
              <a:gd name="connsiteX4" fmla="*/ 4729538 w 8628457"/>
              <a:gd name="connsiteY4" fmla="*/ 1951388 h 4505497"/>
              <a:gd name="connsiteX5" fmla="*/ 5817813 w 8628457"/>
              <a:gd name="connsiteY5" fmla="*/ 998736 h 4505497"/>
              <a:gd name="connsiteX6" fmla="*/ 7313955 w 8628457"/>
              <a:gd name="connsiteY6" fmla="*/ 197546 h 4505497"/>
              <a:gd name="connsiteX7" fmla="*/ 8628457 w 8628457"/>
              <a:gd name="connsiteY7" fmla="*/ 0 h 4505497"/>
              <a:gd name="connsiteX0" fmla="*/ 0 w 8628457"/>
              <a:gd name="connsiteY0" fmla="*/ 3215880 h 4505497"/>
              <a:gd name="connsiteX1" fmla="*/ 1400870 w 8628457"/>
              <a:gd name="connsiteY1" fmla="*/ 4469006 h 4505497"/>
              <a:gd name="connsiteX2" fmla="*/ 2608479 w 8628457"/>
              <a:gd name="connsiteY2" fmla="*/ 4054515 h 4505497"/>
              <a:gd name="connsiteX3" fmla="*/ 3413377 w 8628457"/>
              <a:gd name="connsiteY3" fmla="*/ 3270771 h 4505497"/>
              <a:gd name="connsiteX4" fmla="*/ 4729538 w 8628457"/>
              <a:gd name="connsiteY4" fmla="*/ 1951388 h 4505497"/>
              <a:gd name="connsiteX5" fmla="*/ 5817813 w 8628457"/>
              <a:gd name="connsiteY5" fmla="*/ 998736 h 4505497"/>
              <a:gd name="connsiteX6" fmla="*/ 7313955 w 8628457"/>
              <a:gd name="connsiteY6" fmla="*/ 197546 h 4505497"/>
              <a:gd name="connsiteX7" fmla="*/ 8628457 w 8628457"/>
              <a:gd name="connsiteY7" fmla="*/ 0 h 4505497"/>
              <a:gd name="connsiteX0" fmla="*/ 0 w 8628457"/>
              <a:gd name="connsiteY0" fmla="*/ 3215880 h 4469061"/>
              <a:gd name="connsiteX1" fmla="*/ 564504 w 8628457"/>
              <a:gd name="connsiteY1" fmla="*/ 4034118 h 4469061"/>
              <a:gd name="connsiteX2" fmla="*/ 1400870 w 8628457"/>
              <a:gd name="connsiteY2" fmla="*/ 4469006 h 4469061"/>
              <a:gd name="connsiteX3" fmla="*/ 2608479 w 8628457"/>
              <a:gd name="connsiteY3" fmla="*/ 4054515 h 4469061"/>
              <a:gd name="connsiteX4" fmla="*/ 3413377 w 8628457"/>
              <a:gd name="connsiteY4" fmla="*/ 3270771 h 4469061"/>
              <a:gd name="connsiteX5" fmla="*/ 4729538 w 8628457"/>
              <a:gd name="connsiteY5" fmla="*/ 1951388 h 4469061"/>
              <a:gd name="connsiteX6" fmla="*/ 5817813 w 8628457"/>
              <a:gd name="connsiteY6" fmla="*/ 998736 h 4469061"/>
              <a:gd name="connsiteX7" fmla="*/ 7313955 w 8628457"/>
              <a:gd name="connsiteY7" fmla="*/ 197546 h 4469061"/>
              <a:gd name="connsiteX8" fmla="*/ 8628457 w 8628457"/>
              <a:gd name="connsiteY8" fmla="*/ 0 h 4469061"/>
              <a:gd name="connsiteX0" fmla="*/ 0 w 8628457"/>
              <a:gd name="connsiteY0" fmla="*/ 3215880 h 4469215"/>
              <a:gd name="connsiteX1" fmla="*/ 516385 w 8628457"/>
              <a:gd name="connsiteY1" fmla="*/ 4096645 h 4469215"/>
              <a:gd name="connsiteX2" fmla="*/ 1400870 w 8628457"/>
              <a:gd name="connsiteY2" fmla="*/ 4469006 h 4469215"/>
              <a:gd name="connsiteX3" fmla="*/ 2608479 w 8628457"/>
              <a:gd name="connsiteY3" fmla="*/ 4054515 h 4469215"/>
              <a:gd name="connsiteX4" fmla="*/ 3413377 w 8628457"/>
              <a:gd name="connsiteY4" fmla="*/ 3270771 h 4469215"/>
              <a:gd name="connsiteX5" fmla="*/ 4729538 w 8628457"/>
              <a:gd name="connsiteY5" fmla="*/ 1951388 h 4469215"/>
              <a:gd name="connsiteX6" fmla="*/ 5817813 w 8628457"/>
              <a:gd name="connsiteY6" fmla="*/ 998736 h 4469215"/>
              <a:gd name="connsiteX7" fmla="*/ 7313955 w 8628457"/>
              <a:gd name="connsiteY7" fmla="*/ 197546 h 4469215"/>
              <a:gd name="connsiteX8" fmla="*/ 8628457 w 8628457"/>
              <a:gd name="connsiteY8" fmla="*/ 0 h 4469215"/>
              <a:gd name="connsiteX0" fmla="*/ 0 w 8763577"/>
              <a:gd name="connsiteY0" fmla="*/ 3165013 h 4469215"/>
              <a:gd name="connsiteX1" fmla="*/ 651505 w 8763577"/>
              <a:gd name="connsiteY1" fmla="*/ 4096645 h 4469215"/>
              <a:gd name="connsiteX2" fmla="*/ 1535990 w 8763577"/>
              <a:gd name="connsiteY2" fmla="*/ 4469006 h 4469215"/>
              <a:gd name="connsiteX3" fmla="*/ 2743599 w 8763577"/>
              <a:gd name="connsiteY3" fmla="*/ 4054515 h 4469215"/>
              <a:gd name="connsiteX4" fmla="*/ 3548497 w 8763577"/>
              <a:gd name="connsiteY4" fmla="*/ 3270771 h 4469215"/>
              <a:gd name="connsiteX5" fmla="*/ 4864658 w 8763577"/>
              <a:gd name="connsiteY5" fmla="*/ 1951388 h 4469215"/>
              <a:gd name="connsiteX6" fmla="*/ 5952933 w 8763577"/>
              <a:gd name="connsiteY6" fmla="*/ 998736 h 4469215"/>
              <a:gd name="connsiteX7" fmla="*/ 7449075 w 8763577"/>
              <a:gd name="connsiteY7" fmla="*/ 197546 h 4469215"/>
              <a:gd name="connsiteX8" fmla="*/ 8763577 w 8763577"/>
              <a:gd name="connsiteY8" fmla="*/ 0 h 4469215"/>
              <a:gd name="connsiteX0" fmla="*/ 0 w 8763577"/>
              <a:gd name="connsiteY0" fmla="*/ 3165013 h 4469215"/>
              <a:gd name="connsiteX1" fmla="*/ 651505 w 8763577"/>
              <a:gd name="connsiteY1" fmla="*/ 4096645 h 4469215"/>
              <a:gd name="connsiteX2" fmla="*/ 1535990 w 8763577"/>
              <a:gd name="connsiteY2" fmla="*/ 4469006 h 4469215"/>
              <a:gd name="connsiteX3" fmla="*/ 2743599 w 8763577"/>
              <a:gd name="connsiteY3" fmla="*/ 4054515 h 4469215"/>
              <a:gd name="connsiteX4" fmla="*/ 3548497 w 8763577"/>
              <a:gd name="connsiteY4" fmla="*/ 3270771 h 4469215"/>
              <a:gd name="connsiteX5" fmla="*/ 4864658 w 8763577"/>
              <a:gd name="connsiteY5" fmla="*/ 1951388 h 4469215"/>
              <a:gd name="connsiteX6" fmla="*/ 5952933 w 8763577"/>
              <a:gd name="connsiteY6" fmla="*/ 998736 h 4469215"/>
              <a:gd name="connsiteX7" fmla="*/ 7449075 w 8763577"/>
              <a:gd name="connsiteY7" fmla="*/ 197546 h 4469215"/>
              <a:gd name="connsiteX8" fmla="*/ 8763577 w 8763577"/>
              <a:gd name="connsiteY8" fmla="*/ 0 h 4469215"/>
              <a:gd name="connsiteX0" fmla="*/ 0 w 8763577"/>
              <a:gd name="connsiteY0" fmla="*/ 3165013 h 4470986"/>
              <a:gd name="connsiteX1" fmla="*/ 840113 w 8763577"/>
              <a:gd name="connsiteY1" fmla="*/ 3907446 h 4470986"/>
              <a:gd name="connsiteX2" fmla="*/ 1535990 w 8763577"/>
              <a:gd name="connsiteY2" fmla="*/ 4469006 h 4470986"/>
              <a:gd name="connsiteX3" fmla="*/ 2743599 w 8763577"/>
              <a:gd name="connsiteY3" fmla="*/ 4054515 h 4470986"/>
              <a:gd name="connsiteX4" fmla="*/ 3548497 w 8763577"/>
              <a:gd name="connsiteY4" fmla="*/ 3270771 h 4470986"/>
              <a:gd name="connsiteX5" fmla="*/ 4864658 w 8763577"/>
              <a:gd name="connsiteY5" fmla="*/ 1951388 h 4470986"/>
              <a:gd name="connsiteX6" fmla="*/ 5952933 w 8763577"/>
              <a:gd name="connsiteY6" fmla="*/ 998736 h 4470986"/>
              <a:gd name="connsiteX7" fmla="*/ 7449075 w 8763577"/>
              <a:gd name="connsiteY7" fmla="*/ 197546 h 4470986"/>
              <a:gd name="connsiteX8" fmla="*/ 8763577 w 8763577"/>
              <a:gd name="connsiteY8" fmla="*/ 0 h 4470986"/>
              <a:gd name="connsiteX0" fmla="*/ 0 w 8763577"/>
              <a:gd name="connsiteY0" fmla="*/ 3165013 h 4287061"/>
              <a:gd name="connsiteX1" fmla="*/ 840113 w 8763577"/>
              <a:gd name="connsiteY1" fmla="*/ 3907446 h 4287061"/>
              <a:gd name="connsiteX2" fmla="*/ 1654953 w 8763577"/>
              <a:gd name="connsiteY2" fmla="*/ 4282881 h 4287061"/>
              <a:gd name="connsiteX3" fmla="*/ 2743599 w 8763577"/>
              <a:gd name="connsiteY3" fmla="*/ 4054515 h 4287061"/>
              <a:gd name="connsiteX4" fmla="*/ 3548497 w 8763577"/>
              <a:gd name="connsiteY4" fmla="*/ 3270771 h 4287061"/>
              <a:gd name="connsiteX5" fmla="*/ 4864658 w 8763577"/>
              <a:gd name="connsiteY5" fmla="*/ 1951388 h 4287061"/>
              <a:gd name="connsiteX6" fmla="*/ 5952933 w 8763577"/>
              <a:gd name="connsiteY6" fmla="*/ 998736 h 4287061"/>
              <a:gd name="connsiteX7" fmla="*/ 7449075 w 8763577"/>
              <a:gd name="connsiteY7" fmla="*/ 197546 h 4287061"/>
              <a:gd name="connsiteX8" fmla="*/ 8763577 w 8763577"/>
              <a:gd name="connsiteY8" fmla="*/ 0 h 4287061"/>
              <a:gd name="connsiteX0" fmla="*/ 0 w 8763577"/>
              <a:gd name="connsiteY0" fmla="*/ 3165013 h 4236714"/>
              <a:gd name="connsiteX1" fmla="*/ 840113 w 8763577"/>
              <a:gd name="connsiteY1" fmla="*/ 3907446 h 4236714"/>
              <a:gd name="connsiteX2" fmla="*/ 1670343 w 8763577"/>
              <a:gd name="connsiteY2" fmla="*/ 4230086 h 4236714"/>
              <a:gd name="connsiteX3" fmla="*/ 2743599 w 8763577"/>
              <a:gd name="connsiteY3" fmla="*/ 4054515 h 4236714"/>
              <a:gd name="connsiteX4" fmla="*/ 3548497 w 8763577"/>
              <a:gd name="connsiteY4" fmla="*/ 3270771 h 4236714"/>
              <a:gd name="connsiteX5" fmla="*/ 4864658 w 8763577"/>
              <a:gd name="connsiteY5" fmla="*/ 1951388 h 4236714"/>
              <a:gd name="connsiteX6" fmla="*/ 5952933 w 8763577"/>
              <a:gd name="connsiteY6" fmla="*/ 998736 h 4236714"/>
              <a:gd name="connsiteX7" fmla="*/ 7449075 w 8763577"/>
              <a:gd name="connsiteY7" fmla="*/ 197546 h 4236714"/>
              <a:gd name="connsiteX8" fmla="*/ 8763577 w 8763577"/>
              <a:gd name="connsiteY8" fmla="*/ 0 h 4236714"/>
              <a:gd name="connsiteX0" fmla="*/ 0 w 8763577"/>
              <a:gd name="connsiteY0" fmla="*/ 3165013 h 4236714"/>
              <a:gd name="connsiteX1" fmla="*/ 840113 w 8763577"/>
              <a:gd name="connsiteY1" fmla="*/ 3907446 h 4236714"/>
              <a:gd name="connsiteX2" fmla="*/ 1670343 w 8763577"/>
              <a:gd name="connsiteY2" fmla="*/ 4230086 h 4236714"/>
              <a:gd name="connsiteX3" fmla="*/ 2743599 w 8763577"/>
              <a:gd name="connsiteY3" fmla="*/ 4054515 h 4236714"/>
              <a:gd name="connsiteX4" fmla="*/ 3548497 w 8763577"/>
              <a:gd name="connsiteY4" fmla="*/ 3270771 h 4236714"/>
              <a:gd name="connsiteX5" fmla="*/ 4864658 w 8763577"/>
              <a:gd name="connsiteY5" fmla="*/ 1951388 h 4236714"/>
              <a:gd name="connsiteX6" fmla="*/ 5952933 w 8763577"/>
              <a:gd name="connsiteY6" fmla="*/ 998736 h 4236714"/>
              <a:gd name="connsiteX7" fmla="*/ 7449075 w 8763577"/>
              <a:gd name="connsiteY7" fmla="*/ 197546 h 4236714"/>
              <a:gd name="connsiteX8" fmla="*/ 8763577 w 8763577"/>
              <a:gd name="connsiteY8" fmla="*/ 0 h 4236714"/>
              <a:gd name="connsiteX0" fmla="*/ 0 w 8763577"/>
              <a:gd name="connsiteY0" fmla="*/ 3165013 h 4231609"/>
              <a:gd name="connsiteX1" fmla="*/ 840113 w 8763577"/>
              <a:gd name="connsiteY1" fmla="*/ 3907446 h 4231609"/>
              <a:gd name="connsiteX2" fmla="*/ 1670343 w 8763577"/>
              <a:gd name="connsiteY2" fmla="*/ 4230086 h 4231609"/>
              <a:gd name="connsiteX3" fmla="*/ 2746914 w 8763577"/>
              <a:gd name="connsiteY3" fmla="*/ 3994588 h 4231609"/>
              <a:gd name="connsiteX4" fmla="*/ 3548497 w 8763577"/>
              <a:gd name="connsiteY4" fmla="*/ 3270771 h 4231609"/>
              <a:gd name="connsiteX5" fmla="*/ 4864658 w 8763577"/>
              <a:gd name="connsiteY5" fmla="*/ 1951388 h 4231609"/>
              <a:gd name="connsiteX6" fmla="*/ 5952933 w 8763577"/>
              <a:gd name="connsiteY6" fmla="*/ 998736 h 4231609"/>
              <a:gd name="connsiteX7" fmla="*/ 7449075 w 8763577"/>
              <a:gd name="connsiteY7" fmla="*/ 197546 h 4231609"/>
              <a:gd name="connsiteX8" fmla="*/ 8763577 w 8763577"/>
              <a:gd name="connsiteY8" fmla="*/ 0 h 4231609"/>
              <a:gd name="connsiteX0" fmla="*/ 0 w 8804809"/>
              <a:gd name="connsiteY0" fmla="*/ 2990470 h 4057066"/>
              <a:gd name="connsiteX1" fmla="*/ 840113 w 8804809"/>
              <a:gd name="connsiteY1" fmla="*/ 3732903 h 4057066"/>
              <a:gd name="connsiteX2" fmla="*/ 1670343 w 8804809"/>
              <a:gd name="connsiteY2" fmla="*/ 4055543 h 4057066"/>
              <a:gd name="connsiteX3" fmla="*/ 2746914 w 8804809"/>
              <a:gd name="connsiteY3" fmla="*/ 3820045 h 4057066"/>
              <a:gd name="connsiteX4" fmla="*/ 3548497 w 8804809"/>
              <a:gd name="connsiteY4" fmla="*/ 3096228 h 4057066"/>
              <a:gd name="connsiteX5" fmla="*/ 4864658 w 8804809"/>
              <a:gd name="connsiteY5" fmla="*/ 1776845 h 4057066"/>
              <a:gd name="connsiteX6" fmla="*/ 5952933 w 8804809"/>
              <a:gd name="connsiteY6" fmla="*/ 824193 h 4057066"/>
              <a:gd name="connsiteX7" fmla="*/ 7449075 w 8804809"/>
              <a:gd name="connsiteY7" fmla="*/ 23003 h 4057066"/>
              <a:gd name="connsiteX8" fmla="*/ 8804809 w 8804809"/>
              <a:gd name="connsiteY8" fmla="*/ 499001 h 4057066"/>
              <a:gd name="connsiteX0" fmla="*/ 0 w 8804809"/>
              <a:gd name="connsiteY0" fmla="*/ 3006283 h 4072879"/>
              <a:gd name="connsiteX1" fmla="*/ 840113 w 8804809"/>
              <a:gd name="connsiteY1" fmla="*/ 3748716 h 4072879"/>
              <a:gd name="connsiteX2" fmla="*/ 1670343 w 8804809"/>
              <a:gd name="connsiteY2" fmla="*/ 4071356 h 4072879"/>
              <a:gd name="connsiteX3" fmla="*/ 2746914 w 8804809"/>
              <a:gd name="connsiteY3" fmla="*/ 3835858 h 4072879"/>
              <a:gd name="connsiteX4" fmla="*/ 3548497 w 8804809"/>
              <a:gd name="connsiteY4" fmla="*/ 3112041 h 4072879"/>
              <a:gd name="connsiteX5" fmla="*/ 4864658 w 8804809"/>
              <a:gd name="connsiteY5" fmla="*/ 1792658 h 4072879"/>
              <a:gd name="connsiteX6" fmla="*/ 5952933 w 8804809"/>
              <a:gd name="connsiteY6" fmla="*/ 840006 h 4072879"/>
              <a:gd name="connsiteX7" fmla="*/ 7449075 w 8804809"/>
              <a:gd name="connsiteY7" fmla="*/ 38816 h 4072879"/>
              <a:gd name="connsiteX8" fmla="*/ 8804809 w 8804809"/>
              <a:gd name="connsiteY8" fmla="*/ 514814 h 4072879"/>
              <a:gd name="connsiteX0" fmla="*/ 0 w 8804809"/>
              <a:gd name="connsiteY0" fmla="*/ 2967467 h 4034063"/>
              <a:gd name="connsiteX1" fmla="*/ 840113 w 8804809"/>
              <a:gd name="connsiteY1" fmla="*/ 3709900 h 4034063"/>
              <a:gd name="connsiteX2" fmla="*/ 1670343 w 8804809"/>
              <a:gd name="connsiteY2" fmla="*/ 4032540 h 4034063"/>
              <a:gd name="connsiteX3" fmla="*/ 2746914 w 8804809"/>
              <a:gd name="connsiteY3" fmla="*/ 3797042 h 4034063"/>
              <a:gd name="connsiteX4" fmla="*/ 3548497 w 8804809"/>
              <a:gd name="connsiteY4" fmla="*/ 3073225 h 4034063"/>
              <a:gd name="connsiteX5" fmla="*/ 4864658 w 8804809"/>
              <a:gd name="connsiteY5" fmla="*/ 1753842 h 4034063"/>
              <a:gd name="connsiteX6" fmla="*/ 5952933 w 8804809"/>
              <a:gd name="connsiteY6" fmla="*/ 801190 h 4034063"/>
              <a:gd name="connsiteX7" fmla="*/ 7449075 w 8804809"/>
              <a:gd name="connsiteY7" fmla="*/ 0 h 4034063"/>
              <a:gd name="connsiteX8" fmla="*/ 8804809 w 8804809"/>
              <a:gd name="connsiteY8" fmla="*/ 475998 h 4034063"/>
              <a:gd name="connsiteX0" fmla="*/ 0 w 8804809"/>
              <a:gd name="connsiteY0" fmla="*/ 2972782 h 4039378"/>
              <a:gd name="connsiteX1" fmla="*/ 840113 w 8804809"/>
              <a:gd name="connsiteY1" fmla="*/ 3715215 h 4039378"/>
              <a:gd name="connsiteX2" fmla="*/ 1670343 w 8804809"/>
              <a:gd name="connsiteY2" fmla="*/ 4037855 h 4039378"/>
              <a:gd name="connsiteX3" fmla="*/ 2746914 w 8804809"/>
              <a:gd name="connsiteY3" fmla="*/ 3802357 h 4039378"/>
              <a:gd name="connsiteX4" fmla="*/ 3548497 w 8804809"/>
              <a:gd name="connsiteY4" fmla="*/ 3078540 h 4039378"/>
              <a:gd name="connsiteX5" fmla="*/ 4864658 w 8804809"/>
              <a:gd name="connsiteY5" fmla="*/ 1759157 h 4039378"/>
              <a:gd name="connsiteX6" fmla="*/ 5952933 w 8804809"/>
              <a:gd name="connsiteY6" fmla="*/ 806505 h 4039378"/>
              <a:gd name="connsiteX7" fmla="*/ 7449075 w 8804809"/>
              <a:gd name="connsiteY7" fmla="*/ 5315 h 4039378"/>
              <a:gd name="connsiteX8" fmla="*/ 8804809 w 8804809"/>
              <a:gd name="connsiteY8" fmla="*/ 481313 h 4039378"/>
              <a:gd name="connsiteX0" fmla="*/ 0 w 8804809"/>
              <a:gd name="connsiteY0" fmla="*/ 2688332 h 3754928"/>
              <a:gd name="connsiteX1" fmla="*/ 840113 w 8804809"/>
              <a:gd name="connsiteY1" fmla="*/ 3430765 h 3754928"/>
              <a:gd name="connsiteX2" fmla="*/ 1670343 w 8804809"/>
              <a:gd name="connsiteY2" fmla="*/ 3753405 h 3754928"/>
              <a:gd name="connsiteX3" fmla="*/ 2746914 w 8804809"/>
              <a:gd name="connsiteY3" fmla="*/ 3517907 h 3754928"/>
              <a:gd name="connsiteX4" fmla="*/ 3548497 w 8804809"/>
              <a:gd name="connsiteY4" fmla="*/ 2794090 h 3754928"/>
              <a:gd name="connsiteX5" fmla="*/ 4864658 w 8804809"/>
              <a:gd name="connsiteY5" fmla="*/ 1474707 h 3754928"/>
              <a:gd name="connsiteX6" fmla="*/ 5952933 w 8804809"/>
              <a:gd name="connsiteY6" fmla="*/ 522055 h 3754928"/>
              <a:gd name="connsiteX7" fmla="*/ 7629865 w 8804809"/>
              <a:gd name="connsiteY7" fmla="*/ 71572 h 3754928"/>
              <a:gd name="connsiteX8" fmla="*/ 8804809 w 8804809"/>
              <a:gd name="connsiteY8" fmla="*/ 196863 h 3754928"/>
              <a:gd name="connsiteX0" fmla="*/ 0 w 8804809"/>
              <a:gd name="connsiteY0" fmla="*/ 2688332 h 3754928"/>
              <a:gd name="connsiteX1" fmla="*/ 840113 w 8804809"/>
              <a:gd name="connsiteY1" fmla="*/ 3430765 h 3754928"/>
              <a:gd name="connsiteX2" fmla="*/ 1670343 w 8804809"/>
              <a:gd name="connsiteY2" fmla="*/ 3753405 h 3754928"/>
              <a:gd name="connsiteX3" fmla="*/ 2746914 w 8804809"/>
              <a:gd name="connsiteY3" fmla="*/ 3517907 h 3754928"/>
              <a:gd name="connsiteX4" fmla="*/ 3548497 w 8804809"/>
              <a:gd name="connsiteY4" fmla="*/ 2794090 h 3754928"/>
              <a:gd name="connsiteX5" fmla="*/ 4864658 w 8804809"/>
              <a:gd name="connsiteY5" fmla="*/ 1474707 h 3754928"/>
              <a:gd name="connsiteX6" fmla="*/ 6130772 w 8804809"/>
              <a:gd name="connsiteY6" fmla="*/ 687162 h 3754928"/>
              <a:gd name="connsiteX7" fmla="*/ 7629865 w 8804809"/>
              <a:gd name="connsiteY7" fmla="*/ 71572 h 3754928"/>
              <a:gd name="connsiteX8" fmla="*/ 8804809 w 8804809"/>
              <a:gd name="connsiteY8" fmla="*/ 196863 h 3754928"/>
              <a:gd name="connsiteX0" fmla="*/ 0 w 8804809"/>
              <a:gd name="connsiteY0" fmla="*/ 2631061 h 3697657"/>
              <a:gd name="connsiteX1" fmla="*/ 840113 w 8804809"/>
              <a:gd name="connsiteY1" fmla="*/ 3373494 h 3697657"/>
              <a:gd name="connsiteX2" fmla="*/ 1670343 w 8804809"/>
              <a:gd name="connsiteY2" fmla="*/ 3696134 h 3697657"/>
              <a:gd name="connsiteX3" fmla="*/ 2746914 w 8804809"/>
              <a:gd name="connsiteY3" fmla="*/ 3460636 h 3697657"/>
              <a:gd name="connsiteX4" fmla="*/ 3548497 w 8804809"/>
              <a:gd name="connsiteY4" fmla="*/ 2736819 h 3697657"/>
              <a:gd name="connsiteX5" fmla="*/ 4864658 w 8804809"/>
              <a:gd name="connsiteY5" fmla="*/ 1417436 h 3697657"/>
              <a:gd name="connsiteX6" fmla="*/ 6130772 w 8804809"/>
              <a:gd name="connsiteY6" fmla="*/ 629891 h 3697657"/>
              <a:gd name="connsiteX7" fmla="*/ 7730024 w 8804809"/>
              <a:gd name="connsiteY7" fmla="*/ 178926 h 3697657"/>
              <a:gd name="connsiteX8" fmla="*/ 8804809 w 8804809"/>
              <a:gd name="connsiteY8" fmla="*/ 139592 h 3697657"/>
              <a:gd name="connsiteX0" fmla="*/ 0 w 8953312"/>
              <a:gd name="connsiteY0" fmla="*/ 2456186 h 3522782"/>
              <a:gd name="connsiteX1" fmla="*/ 840113 w 8953312"/>
              <a:gd name="connsiteY1" fmla="*/ 3198619 h 3522782"/>
              <a:gd name="connsiteX2" fmla="*/ 1670343 w 8953312"/>
              <a:gd name="connsiteY2" fmla="*/ 3521259 h 3522782"/>
              <a:gd name="connsiteX3" fmla="*/ 2746914 w 8953312"/>
              <a:gd name="connsiteY3" fmla="*/ 3285761 h 3522782"/>
              <a:gd name="connsiteX4" fmla="*/ 3548497 w 8953312"/>
              <a:gd name="connsiteY4" fmla="*/ 2561944 h 3522782"/>
              <a:gd name="connsiteX5" fmla="*/ 4864658 w 8953312"/>
              <a:gd name="connsiteY5" fmla="*/ 1242561 h 3522782"/>
              <a:gd name="connsiteX6" fmla="*/ 6130772 w 8953312"/>
              <a:gd name="connsiteY6" fmla="*/ 455016 h 3522782"/>
              <a:gd name="connsiteX7" fmla="*/ 7730024 w 8953312"/>
              <a:gd name="connsiteY7" fmla="*/ 4051 h 3522782"/>
              <a:gd name="connsiteX8" fmla="*/ 8953312 w 8953312"/>
              <a:gd name="connsiteY8" fmla="*/ 556912 h 3522782"/>
              <a:gd name="connsiteX0" fmla="*/ 0 w 8953312"/>
              <a:gd name="connsiteY0" fmla="*/ 2426182 h 3492778"/>
              <a:gd name="connsiteX1" fmla="*/ 840113 w 8953312"/>
              <a:gd name="connsiteY1" fmla="*/ 3168615 h 3492778"/>
              <a:gd name="connsiteX2" fmla="*/ 1670343 w 8953312"/>
              <a:gd name="connsiteY2" fmla="*/ 3491255 h 3492778"/>
              <a:gd name="connsiteX3" fmla="*/ 2746914 w 8953312"/>
              <a:gd name="connsiteY3" fmla="*/ 3255757 h 3492778"/>
              <a:gd name="connsiteX4" fmla="*/ 3548497 w 8953312"/>
              <a:gd name="connsiteY4" fmla="*/ 2531940 h 3492778"/>
              <a:gd name="connsiteX5" fmla="*/ 4864658 w 8953312"/>
              <a:gd name="connsiteY5" fmla="*/ 1212557 h 3492778"/>
              <a:gd name="connsiteX6" fmla="*/ 6130772 w 8953312"/>
              <a:gd name="connsiteY6" fmla="*/ 425012 h 3492778"/>
              <a:gd name="connsiteX7" fmla="*/ 7764827 w 8953312"/>
              <a:gd name="connsiteY7" fmla="*/ 4475 h 3492778"/>
              <a:gd name="connsiteX8" fmla="*/ 8953312 w 8953312"/>
              <a:gd name="connsiteY8" fmla="*/ 526908 h 3492778"/>
              <a:gd name="connsiteX0" fmla="*/ 0 w 8953312"/>
              <a:gd name="connsiteY0" fmla="*/ 2421707 h 3488303"/>
              <a:gd name="connsiteX1" fmla="*/ 840113 w 8953312"/>
              <a:gd name="connsiteY1" fmla="*/ 3164140 h 3488303"/>
              <a:gd name="connsiteX2" fmla="*/ 1670343 w 8953312"/>
              <a:gd name="connsiteY2" fmla="*/ 3486780 h 3488303"/>
              <a:gd name="connsiteX3" fmla="*/ 2746914 w 8953312"/>
              <a:gd name="connsiteY3" fmla="*/ 3251282 h 3488303"/>
              <a:gd name="connsiteX4" fmla="*/ 3548497 w 8953312"/>
              <a:gd name="connsiteY4" fmla="*/ 2527465 h 3488303"/>
              <a:gd name="connsiteX5" fmla="*/ 4864658 w 8953312"/>
              <a:gd name="connsiteY5" fmla="*/ 1208082 h 3488303"/>
              <a:gd name="connsiteX6" fmla="*/ 6130772 w 8953312"/>
              <a:gd name="connsiteY6" fmla="*/ 420537 h 3488303"/>
              <a:gd name="connsiteX7" fmla="*/ 7764827 w 8953312"/>
              <a:gd name="connsiteY7" fmla="*/ 0 h 3488303"/>
              <a:gd name="connsiteX8" fmla="*/ 8953312 w 8953312"/>
              <a:gd name="connsiteY8" fmla="*/ 522433 h 3488303"/>
              <a:gd name="connsiteX0" fmla="*/ 0 w 8953312"/>
              <a:gd name="connsiteY0" fmla="*/ 2313693 h 3380289"/>
              <a:gd name="connsiteX1" fmla="*/ 840113 w 8953312"/>
              <a:gd name="connsiteY1" fmla="*/ 3056126 h 3380289"/>
              <a:gd name="connsiteX2" fmla="*/ 1670343 w 8953312"/>
              <a:gd name="connsiteY2" fmla="*/ 3378766 h 3380289"/>
              <a:gd name="connsiteX3" fmla="*/ 2746914 w 8953312"/>
              <a:gd name="connsiteY3" fmla="*/ 3143268 h 3380289"/>
              <a:gd name="connsiteX4" fmla="*/ 3548497 w 8953312"/>
              <a:gd name="connsiteY4" fmla="*/ 2419451 h 3380289"/>
              <a:gd name="connsiteX5" fmla="*/ 4864658 w 8953312"/>
              <a:gd name="connsiteY5" fmla="*/ 1100068 h 3380289"/>
              <a:gd name="connsiteX6" fmla="*/ 6130772 w 8953312"/>
              <a:gd name="connsiteY6" fmla="*/ 312523 h 3380289"/>
              <a:gd name="connsiteX7" fmla="*/ 7783705 w 8953312"/>
              <a:gd name="connsiteY7" fmla="*/ 0 h 3380289"/>
              <a:gd name="connsiteX8" fmla="*/ 8953312 w 8953312"/>
              <a:gd name="connsiteY8" fmla="*/ 414419 h 3380289"/>
              <a:gd name="connsiteX0" fmla="*/ 0 w 8953312"/>
              <a:gd name="connsiteY0" fmla="*/ 2314095 h 3380691"/>
              <a:gd name="connsiteX1" fmla="*/ 840113 w 8953312"/>
              <a:gd name="connsiteY1" fmla="*/ 3056528 h 3380691"/>
              <a:gd name="connsiteX2" fmla="*/ 1670343 w 8953312"/>
              <a:gd name="connsiteY2" fmla="*/ 3379168 h 3380691"/>
              <a:gd name="connsiteX3" fmla="*/ 2746914 w 8953312"/>
              <a:gd name="connsiteY3" fmla="*/ 3143670 h 3380691"/>
              <a:gd name="connsiteX4" fmla="*/ 3548497 w 8953312"/>
              <a:gd name="connsiteY4" fmla="*/ 2419853 h 3380691"/>
              <a:gd name="connsiteX5" fmla="*/ 4864658 w 8953312"/>
              <a:gd name="connsiteY5" fmla="*/ 1100470 h 3380691"/>
              <a:gd name="connsiteX6" fmla="*/ 6130772 w 8953312"/>
              <a:gd name="connsiteY6" fmla="*/ 312925 h 3380691"/>
              <a:gd name="connsiteX7" fmla="*/ 7783705 w 8953312"/>
              <a:gd name="connsiteY7" fmla="*/ 402 h 3380691"/>
              <a:gd name="connsiteX8" fmla="*/ 8953312 w 8953312"/>
              <a:gd name="connsiteY8" fmla="*/ 414821 h 338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3312" h="3380691">
                <a:moveTo>
                  <a:pt x="0" y="2314095"/>
                </a:moveTo>
                <a:cubicBezTo>
                  <a:pt x="101641" y="2430166"/>
                  <a:pt x="561723" y="2879016"/>
                  <a:pt x="840113" y="3056528"/>
                </a:cubicBezTo>
                <a:cubicBezTo>
                  <a:pt x="1118503" y="3234040"/>
                  <a:pt x="1352543" y="3364644"/>
                  <a:pt x="1670343" y="3379168"/>
                </a:cubicBezTo>
                <a:cubicBezTo>
                  <a:pt x="1988143" y="3393692"/>
                  <a:pt x="2433888" y="3303556"/>
                  <a:pt x="2746914" y="3143670"/>
                </a:cubicBezTo>
                <a:cubicBezTo>
                  <a:pt x="3059940" y="2983784"/>
                  <a:pt x="3195540" y="2760386"/>
                  <a:pt x="3548497" y="2419853"/>
                </a:cubicBezTo>
                <a:cubicBezTo>
                  <a:pt x="3901454" y="2079320"/>
                  <a:pt x="4434279" y="1451625"/>
                  <a:pt x="4864658" y="1100470"/>
                </a:cubicBezTo>
                <a:cubicBezTo>
                  <a:pt x="5295037" y="749315"/>
                  <a:pt x="5644264" y="496270"/>
                  <a:pt x="6130772" y="312925"/>
                </a:cubicBezTo>
                <a:cubicBezTo>
                  <a:pt x="6617280" y="129580"/>
                  <a:pt x="7370909" y="-8448"/>
                  <a:pt x="7783705" y="402"/>
                </a:cubicBezTo>
                <a:cubicBezTo>
                  <a:pt x="8510675" y="158378"/>
                  <a:pt x="8440264" y="98408"/>
                  <a:pt x="8953312" y="414821"/>
                </a:cubicBezTo>
              </a:path>
            </a:pathLst>
          </a:custGeom>
          <a:ln w="57150" cmpd="dbl">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Rounded Rectangular Callout 7"/>
          <p:cNvSpPr/>
          <p:nvPr/>
        </p:nvSpPr>
        <p:spPr>
          <a:xfrm>
            <a:off x="0" y="4594976"/>
            <a:ext cx="1913860" cy="1259058"/>
          </a:xfrm>
          <a:prstGeom prst="wedgeRoundRectCallout">
            <a:avLst>
              <a:gd name="adj1" fmla="val 57960"/>
              <a:gd name="adj2" fmla="val -36305"/>
              <a:gd name="adj3" fmla="val 16667"/>
            </a:avLst>
          </a:prstGeom>
          <a:solidFill>
            <a:srgbClr val="00206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Dilution: Say 40%</a:t>
            </a:r>
            <a:endParaRPr lang="en-IN" sz="2400" b="1" dirty="0">
              <a:solidFill>
                <a:schemeClr val="accent5">
                  <a:lumMod val="50000"/>
                </a:schemeClr>
              </a:solidFill>
            </a:endParaRPr>
          </a:p>
        </p:txBody>
      </p:sp>
      <p:sp>
        <p:nvSpPr>
          <p:cNvPr id="21" name="Rounded Rectangular Callout 20"/>
          <p:cNvSpPr/>
          <p:nvPr/>
        </p:nvSpPr>
        <p:spPr>
          <a:xfrm>
            <a:off x="6407464" y="2924205"/>
            <a:ext cx="1913860" cy="1259058"/>
          </a:xfrm>
          <a:prstGeom prst="wedgeRoundRectCallout">
            <a:avLst>
              <a:gd name="adj1" fmla="val -200183"/>
              <a:gd name="adj2" fmla="val 37405"/>
              <a:gd name="adj3" fmla="val 16667"/>
            </a:avLst>
          </a:prstGeom>
          <a:solidFill>
            <a:srgbClr val="002060">
              <a:alpha val="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50000"/>
                  </a:schemeClr>
                </a:solidFill>
              </a:rPr>
              <a:t>Dilution: Say 20%</a:t>
            </a:r>
            <a:endParaRPr lang="en-IN" sz="2400" b="1" dirty="0">
              <a:solidFill>
                <a:schemeClr val="accent5">
                  <a:lumMod val="50000"/>
                </a:scheme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pPr/>
              <a:t>50</a:t>
            </a:fld>
            <a:endParaRPr lang="en-US"/>
          </a:p>
        </p:txBody>
      </p:sp>
    </p:spTree>
    <p:extLst>
      <p:ext uri="{BB962C8B-B14F-4D97-AF65-F5344CB8AC3E}">
        <p14:creationId xmlns:p14="http://schemas.microsoft.com/office/powerpoint/2010/main" val="207043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250" fill="hold"/>
                                        <p:tgtEl>
                                          <p:spTgt spid="29"/>
                                        </p:tgtEl>
                                        <p:attrNameLst>
                                          <p:attrName>ppt_x</p:attrName>
                                        </p:attrNameLst>
                                      </p:cBhvr>
                                      <p:tavLst>
                                        <p:tav tm="0">
                                          <p:val>
                                            <p:strVal val="#ppt_x"/>
                                          </p:val>
                                        </p:tav>
                                        <p:tav tm="100000">
                                          <p:val>
                                            <p:strVal val="#ppt_x"/>
                                          </p:val>
                                        </p:tav>
                                      </p:tavLst>
                                    </p:anim>
                                    <p:anim calcmode="lin" valueType="num">
                                      <p:cBhvr additive="base">
                                        <p:cTn id="22"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250" fill="hold"/>
                                        <p:tgtEl>
                                          <p:spTgt spid="22"/>
                                        </p:tgtEl>
                                        <p:attrNameLst>
                                          <p:attrName>ppt_x</p:attrName>
                                        </p:attrNameLst>
                                      </p:cBhvr>
                                      <p:tavLst>
                                        <p:tav tm="0">
                                          <p:val>
                                            <p:strVal val="0-#ppt_w/2"/>
                                          </p:val>
                                        </p:tav>
                                        <p:tav tm="100000">
                                          <p:val>
                                            <p:strVal val="#ppt_x"/>
                                          </p:val>
                                        </p:tav>
                                      </p:tavLst>
                                    </p:anim>
                                    <p:anim calcmode="lin" valueType="num">
                                      <p:cBhvr additive="base">
                                        <p:cTn id="28" dur="25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50" fill="hold"/>
                                        <p:tgtEl>
                                          <p:spTgt spid="7"/>
                                        </p:tgtEl>
                                        <p:attrNameLst>
                                          <p:attrName>ppt_x</p:attrName>
                                        </p:attrNameLst>
                                      </p:cBhvr>
                                      <p:tavLst>
                                        <p:tav tm="0">
                                          <p:val>
                                            <p:strVal val="0-#ppt_w/2"/>
                                          </p:val>
                                        </p:tav>
                                        <p:tav tm="100000">
                                          <p:val>
                                            <p:strVal val="#ppt_x"/>
                                          </p:val>
                                        </p:tav>
                                      </p:tavLst>
                                    </p:anim>
                                    <p:anim calcmode="lin" valueType="num">
                                      <p:cBhvr additive="base">
                                        <p:cTn id="32" dur="25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250" fill="hold"/>
                                        <p:tgtEl>
                                          <p:spTgt spid="33"/>
                                        </p:tgtEl>
                                        <p:attrNameLst>
                                          <p:attrName>ppt_x</p:attrName>
                                        </p:attrNameLst>
                                      </p:cBhvr>
                                      <p:tavLst>
                                        <p:tav tm="0">
                                          <p:val>
                                            <p:strVal val="0-#ppt_w/2"/>
                                          </p:val>
                                        </p:tav>
                                        <p:tav tm="100000">
                                          <p:val>
                                            <p:strVal val="#ppt_x"/>
                                          </p:val>
                                        </p:tav>
                                      </p:tavLst>
                                    </p:anim>
                                    <p:anim calcmode="lin" valueType="num">
                                      <p:cBhvr additive="base">
                                        <p:cTn id="36" dur="25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50"/>
                                        <p:tgtEl>
                                          <p:spTgt spid="9"/>
                                        </p:tgtEl>
                                      </p:cBhvr>
                                    </p:animEffect>
                                    <p:anim calcmode="lin" valueType="num">
                                      <p:cBhvr>
                                        <p:cTn id="48" dur="250" fill="hold"/>
                                        <p:tgtEl>
                                          <p:spTgt spid="9"/>
                                        </p:tgtEl>
                                        <p:attrNameLst>
                                          <p:attrName>ppt_x</p:attrName>
                                        </p:attrNameLst>
                                      </p:cBhvr>
                                      <p:tavLst>
                                        <p:tav tm="0">
                                          <p:val>
                                            <p:strVal val="#ppt_x"/>
                                          </p:val>
                                        </p:tav>
                                        <p:tav tm="100000">
                                          <p:val>
                                            <p:strVal val="#ppt_x"/>
                                          </p:val>
                                        </p:tav>
                                      </p:tavLst>
                                    </p:anim>
                                    <p:anim calcmode="lin" valueType="num">
                                      <p:cBhvr>
                                        <p:cTn id="49"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9" grpId="0" animBg="1"/>
      <p:bldP spid="22" grpId="0" animBg="1"/>
      <p:bldP spid="7" grpId="0" animBg="1"/>
      <p:bldP spid="25" grpId="0" animBg="1"/>
      <p:bldP spid="33" grpId="0" animBg="1"/>
      <p:bldP spid="29" grpId="0" animBg="1"/>
      <p:bldP spid="8" grpId="0" animBg="1"/>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375" y="320675"/>
            <a:ext cx="10515600" cy="1325563"/>
          </a:xfrm>
        </p:spPr>
        <p:txBody>
          <a:bodyPr/>
          <a:lstStyle/>
          <a:p>
            <a:r>
              <a:rPr lang="en-IN" dirty="0"/>
              <a:t>When you can say you are ready to raise fund?</a:t>
            </a:r>
          </a:p>
        </p:txBody>
      </p:sp>
      <p:sp>
        <p:nvSpPr>
          <p:cNvPr id="3" name="Content Placeholder 2"/>
          <p:cNvSpPr>
            <a:spLocks noGrp="1"/>
          </p:cNvSpPr>
          <p:nvPr>
            <p:ph idx="1"/>
          </p:nvPr>
        </p:nvSpPr>
        <p:spPr>
          <a:xfrm>
            <a:off x="488005" y="1261421"/>
            <a:ext cx="10515600" cy="4351338"/>
          </a:xfrm>
        </p:spPr>
        <p:txBody>
          <a:bodyPr>
            <a:normAutofit/>
          </a:bodyPr>
          <a:lstStyle/>
          <a:p>
            <a:r>
              <a:rPr lang="en-IN" dirty="0"/>
              <a:t>Promising concept</a:t>
            </a:r>
          </a:p>
          <a:p>
            <a:r>
              <a:rPr lang="en-IN" dirty="0"/>
              <a:t>Validated by early customers</a:t>
            </a:r>
          </a:p>
          <a:p>
            <a:r>
              <a:rPr lang="en-IN" dirty="0">
                <a:solidFill>
                  <a:schemeClr val="accent1">
                    <a:lumMod val="75000"/>
                  </a:schemeClr>
                </a:solidFill>
              </a:rPr>
              <a:t>You are sure that additional fund can take you to the next phase.</a:t>
            </a:r>
          </a:p>
          <a:p>
            <a:r>
              <a:rPr lang="en-IN" dirty="0"/>
              <a:t>Typically, angels or seed stage VCs provide this kind of capital.</a:t>
            </a:r>
          </a:p>
          <a:p>
            <a:r>
              <a:rPr lang="en-IN" dirty="0"/>
              <a:t>But they prefer to invest in ventures located within particular area.</a:t>
            </a:r>
          </a:p>
          <a:p>
            <a:r>
              <a:rPr lang="en-IN" dirty="0"/>
              <a:t>They usually take an active role in the ventures they fund.</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Tree>
    <p:extLst>
      <p:ext uri="{BB962C8B-B14F-4D97-AF65-F5344CB8AC3E}">
        <p14:creationId xmlns:p14="http://schemas.microsoft.com/office/powerpoint/2010/main" val="31415088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Making Of BYJU'S: The World’s Most Valuable </a:t>
            </a:r>
            <a:r>
              <a:rPr lang="en-US" dirty="0" err="1"/>
              <a:t>Edtech</a:t>
            </a:r>
            <a:r>
              <a:rPr lang="en-US" dirty="0"/>
              <a:t> </a:t>
            </a:r>
            <a:r>
              <a:rPr lang="en-US" dirty="0" smtClean="0"/>
              <a:t>Company</a:t>
            </a:r>
            <a:endParaRPr lang="en-IN" dirty="0"/>
          </a:p>
        </p:txBody>
      </p:sp>
      <p:sp>
        <p:nvSpPr>
          <p:cNvPr id="3" name="Text Placeholder 2"/>
          <p:cNvSpPr>
            <a:spLocks noGrp="1"/>
          </p:cNvSpPr>
          <p:nvPr>
            <p:ph type="body" idx="1"/>
          </p:nvPr>
        </p:nvSpPr>
        <p:spPr>
          <a:xfrm>
            <a:off x="509016" y="1505585"/>
            <a:ext cx="10515600" cy="4351338"/>
          </a:xfrm>
        </p:spPr>
        <p:txBody>
          <a:bodyPr/>
          <a:lstStyle/>
          <a:p>
            <a:endParaRPr lang="en-US" dirty="0"/>
          </a:p>
          <a:p>
            <a:r>
              <a:rPr lang="en-US" dirty="0" smtClean="0"/>
              <a:t>“</a:t>
            </a:r>
            <a:r>
              <a:rPr lang="en-US" dirty="0"/>
              <a:t>There were no investors in the beginning,” </a:t>
            </a:r>
            <a:r>
              <a:rPr lang="en-US" dirty="0" err="1"/>
              <a:t>Byju</a:t>
            </a:r>
            <a:r>
              <a:rPr lang="en-US" dirty="0"/>
              <a:t> says candidly. “And, that was very useful. This helped us patiently create enough, in-depth and comprehensive content. We initially prepared content for 8th to 12th-grade students. We kept on creating content yet we didn’t launch them before 2015.”</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Tree>
    <p:extLst>
      <p:ext uri="{BB962C8B-B14F-4D97-AF65-F5344CB8AC3E}">
        <p14:creationId xmlns:p14="http://schemas.microsoft.com/office/powerpoint/2010/main" val="17728132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4130"/>
            <a:ext cx="10515600" cy="766989"/>
          </a:xfrm>
        </p:spPr>
        <p:txBody>
          <a:bodyPr>
            <a:normAutofit/>
          </a:bodyPr>
          <a:lstStyle/>
          <a:p>
            <a:r>
              <a:rPr lang="en-US" dirty="0"/>
              <a:t>Understand Debt, Equity, &amp; Preference Shares</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40160507"/>
              </p:ext>
            </p:extLst>
          </p:nvPr>
        </p:nvGraphicFramePr>
        <p:xfrm>
          <a:off x="838200" y="1520825"/>
          <a:ext cx="11049000" cy="4785360"/>
        </p:xfrm>
        <a:graphic>
          <a:graphicData uri="http://schemas.openxmlformats.org/drawingml/2006/table">
            <a:tbl>
              <a:tblPr firstRow="1" bandRow="1">
                <a:tableStyleId>{5C22544A-7EE6-4342-B048-85BDC9FD1C3A}</a:tableStyleId>
              </a:tblPr>
              <a:tblGrid>
                <a:gridCol w="2775155">
                  <a:extLst>
                    <a:ext uri="{9D8B030D-6E8A-4147-A177-3AD203B41FA5}">
                      <a16:colId xmlns:a16="http://schemas.microsoft.com/office/drawing/2014/main" val="20000"/>
                    </a:ext>
                  </a:extLst>
                </a:gridCol>
                <a:gridCol w="1426978">
                  <a:extLst>
                    <a:ext uri="{9D8B030D-6E8A-4147-A177-3AD203B41FA5}">
                      <a16:colId xmlns:a16="http://schemas.microsoft.com/office/drawing/2014/main" val="20001"/>
                    </a:ext>
                  </a:extLst>
                </a:gridCol>
                <a:gridCol w="6846867">
                  <a:extLst>
                    <a:ext uri="{9D8B030D-6E8A-4147-A177-3AD203B41FA5}">
                      <a16:colId xmlns:a16="http://schemas.microsoft.com/office/drawing/2014/main" val="20002"/>
                    </a:ext>
                  </a:extLst>
                </a:gridCol>
              </a:tblGrid>
              <a:tr h="370840">
                <a:tc>
                  <a:txBody>
                    <a:bodyPr/>
                    <a:lstStyle/>
                    <a:p>
                      <a:r>
                        <a:rPr lang="en-US" sz="2000" b="1" dirty="0"/>
                        <a:t>Equity &amp; Liabilities</a:t>
                      </a:r>
                      <a:endParaRPr lang="en-IN" sz="2000" b="1" dirty="0"/>
                    </a:p>
                  </a:txBody>
                  <a:tcPr/>
                </a:tc>
                <a:tc>
                  <a:txBody>
                    <a:bodyPr/>
                    <a:lstStyle/>
                    <a:p>
                      <a:endParaRPr lang="en-IN" sz="2000" b="1"/>
                    </a:p>
                  </a:txBody>
                  <a:tcPr/>
                </a:tc>
                <a:tc>
                  <a:txBody>
                    <a:bodyPr/>
                    <a:lstStyle/>
                    <a:p>
                      <a:endParaRPr lang="en-IN" sz="2000" b="1"/>
                    </a:p>
                  </a:txBody>
                  <a:tcPr/>
                </a:tc>
                <a:extLst>
                  <a:ext uri="{0D108BD9-81ED-4DB2-BD59-A6C34878D82A}">
                    <a16:rowId xmlns:a16="http://schemas.microsoft.com/office/drawing/2014/main" val="10000"/>
                  </a:ext>
                </a:extLst>
              </a:tr>
              <a:tr h="370840">
                <a:tc>
                  <a:txBody>
                    <a:bodyPr/>
                    <a:lstStyle/>
                    <a:p>
                      <a:r>
                        <a:rPr lang="en-US" sz="2000" b="1" dirty="0">
                          <a:solidFill>
                            <a:schemeClr val="accent1">
                              <a:lumMod val="75000"/>
                            </a:schemeClr>
                          </a:solidFill>
                        </a:rPr>
                        <a:t>Equity</a:t>
                      </a:r>
                      <a:endParaRPr lang="en-IN" sz="2000" b="1" dirty="0">
                        <a:solidFill>
                          <a:schemeClr val="accent1">
                            <a:lumMod val="75000"/>
                          </a:schemeClr>
                        </a:solidFill>
                      </a:endParaRPr>
                    </a:p>
                  </a:txBody>
                  <a:tcPr/>
                </a:tc>
                <a:tc>
                  <a:txBody>
                    <a:bodyPr/>
                    <a:lstStyle/>
                    <a:p>
                      <a:endParaRPr lang="en-IN" sz="2000" b="1"/>
                    </a:p>
                  </a:txBody>
                  <a:tcPr/>
                </a:tc>
                <a:tc>
                  <a:txBody>
                    <a:bodyPr/>
                    <a:lstStyle/>
                    <a:p>
                      <a:endParaRPr lang="en-IN" sz="2000" b="1"/>
                    </a:p>
                  </a:txBody>
                  <a:tcPr/>
                </a:tc>
                <a:extLst>
                  <a:ext uri="{0D108BD9-81ED-4DB2-BD59-A6C34878D82A}">
                    <a16:rowId xmlns:a16="http://schemas.microsoft.com/office/drawing/2014/main" val="10001"/>
                  </a:ext>
                </a:extLst>
              </a:tr>
              <a:tr h="370840">
                <a:tc>
                  <a:txBody>
                    <a:bodyPr/>
                    <a:lstStyle/>
                    <a:p>
                      <a:r>
                        <a:rPr lang="en-US" sz="2000" b="1" dirty="0"/>
                        <a:t>Equity share capital</a:t>
                      </a:r>
                      <a:endParaRPr lang="en-IN" sz="2000" b="1" dirty="0"/>
                    </a:p>
                  </a:txBody>
                  <a:tcPr/>
                </a:tc>
                <a:tc>
                  <a:txBody>
                    <a:bodyPr/>
                    <a:lstStyle/>
                    <a:p>
                      <a:endParaRPr lang="en-IN" sz="2000" b="1"/>
                    </a:p>
                  </a:txBody>
                  <a:tcPr/>
                </a:tc>
                <a:tc>
                  <a:txBody>
                    <a:bodyPr/>
                    <a:lstStyle/>
                    <a:p>
                      <a:r>
                        <a:rPr lang="en-US" sz="2000" b="1" dirty="0"/>
                        <a:t>Voting rights, %</a:t>
                      </a:r>
                      <a:r>
                        <a:rPr lang="en-US" sz="2000" b="1" baseline="0" dirty="0"/>
                        <a:t> control of the venture, dividends</a:t>
                      </a:r>
                      <a:endParaRPr lang="en-IN" sz="2000" b="1" dirty="0"/>
                    </a:p>
                  </a:txBody>
                  <a:tcPr/>
                </a:tc>
                <a:extLst>
                  <a:ext uri="{0D108BD9-81ED-4DB2-BD59-A6C34878D82A}">
                    <a16:rowId xmlns:a16="http://schemas.microsoft.com/office/drawing/2014/main" val="10002"/>
                  </a:ext>
                </a:extLst>
              </a:tr>
              <a:tr h="370840">
                <a:tc>
                  <a:txBody>
                    <a:bodyPr/>
                    <a:lstStyle/>
                    <a:p>
                      <a:r>
                        <a:rPr lang="en-US" sz="2000" b="1" dirty="0"/>
                        <a:t>Reserves</a:t>
                      </a:r>
                      <a:r>
                        <a:rPr lang="en-US" sz="2000" b="1" baseline="0" dirty="0"/>
                        <a:t> &amp; Surplus</a:t>
                      </a:r>
                      <a:endParaRPr lang="en-IN" sz="2000" b="1" dirty="0"/>
                    </a:p>
                  </a:txBody>
                  <a:tcPr/>
                </a:tc>
                <a:tc>
                  <a:txBody>
                    <a:bodyPr/>
                    <a:lstStyle/>
                    <a:p>
                      <a:endParaRPr lang="en-IN" sz="2000" b="1"/>
                    </a:p>
                  </a:txBody>
                  <a:tcPr/>
                </a:tc>
                <a:tc>
                  <a:txBody>
                    <a:bodyPr/>
                    <a:lstStyle/>
                    <a:p>
                      <a:r>
                        <a:rPr lang="en-US" sz="2000" b="1" dirty="0"/>
                        <a:t>Belongs to the owners but no other rights</a:t>
                      </a:r>
                      <a:endParaRPr lang="en-IN" sz="2000" b="1" dirty="0"/>
                    </a:p>
                  </a:txBody>
                  <a:tcPr/>
                </a:tc>
                <a:extLst>
                  <a:ext uri="{0D108BD9-81ED-4DB2-BD59-A6C34878D82A}">
                    <a16:rowId xmlns:a16="http://schemas.microsoft.com/office/drawing/2014/main" val="10003"/>
                  </a:ext>
                </a:extLst>
              </a:tr>
              <a:tr h="370840">
                <a:tc>
                  <a:txBody>
                    <a:bodyPr/>
                    <a:lstStyle/>
                    <a:p>
                      <a:r>
                        <a:rPr lang="en-US" sz="2000" b="1" dirty="0"/>
                        <a:t>Preference share</a:t>
                      </a:r>
                      <a:r>
                        <a:rPr lang="en-US" sz="2000" b="1" baseline="0" dirty="0"/>
                        <a:t> capital</a:t>
                      </a:r>
                      <a:endParaRPr lang="en-IN" sz="2000" b="1" dirty="0"/>
                    </a:p>
                  </a:txBody>
                  <a:tcPr/>
                </a:tc>
                <a:tc>
                  <a:txBody>
                    <a:bodyPr/>
                    <a:lstStyle/>
                    <a:p>
                      <a:endParaRPr lang="en-IN" sz="2000" b="1"/>
                    </a:p>
                  </a:txBody>
                  <a:tcPr/>
                </a:tc>
                <a:tc>
                  <a:txBody>
                    <a:bodyPr/>
                    <a:lstStyle/>
                    <a:p>
                      <a:r>
                        <a:rPr lang="en-US" sz="2000" b="1" dirty="0" smtClean="0"/>
                        <a:t>Quasi </a:t>
                      </a:r>
                      <a:r>
                        <a:rPr lang="en-US" sz="2000" b="1" dirty="0"/>
                        <a:t>equity, have features of both debt &amp; equity</a:t>
                      </a:r>
                    </a:p>
                    <a:p>
                      <a:r>
                        <a:rPr lang="en-US" sz="2000" b="1" dirty="0"/>
                        <a:t>Compulsory dividend provided there is surplus</a:t>
                      </a:r>
                      <a:endParaRPr lang="en-IN" sz="2000" b="1" dirty="0"/>
                    </a:p>
                  </a:txBody>
                  <a:tcPr/>
                </a:tc>
                <a:extLst>
                  <a:ext uri="{0D108BD9-81ED-4DB2-BD59-A6C34878D82A}">
                    <a16:rowId xmlns:a16="http://schemas.microsoft.com/office/drawing/2014/main" val="10004"/>
                  </a:ext>
                </a:extLst>
              </a:tr>
              <a:tr h="370840">
                <a:tc>
                  <a:txBody>
                    <a:bodyPr/>
                    <a:lstStyle/>
                    <a:p>
                      <a:r>
                        <a:rPr lang="en-US" sz="2000" b="1" dirty="0">
                          <a:solidFill>
                            <a:schemeClr val="accent1">
                              <a:lumMod val="75000"/>
                            </a:schemeClr>
                          </a:solidFill>
                        </a:rPr>
                        <a:t>Liabilities</a:t>
                      </a:r>
                      <a:endParaRPr lang="en-IN" sz="2000" b="1" dirty="0">
                        <a:solidFill>
                          <a:schemeClr val="accent1">
                            <a:lumMod val="75000"/>
                          </a:schemeClr>
                        </a:solidFill>
                      </a:endParaRPr>
                    </a:p>
                  </a:txBody>
                  <a:tcPr/>
                </a:tc>
                <a:tc>
                  <a:txBody>
                    <a:bodyPr/>
                    <a:lstStyle/>
                    <a:p>
                      <a:endParaRPr lang="en-IN" sz="2000" b="1" dirty="0"/>
                    </a:p>
                  </a:txBody>
                  <a:tcPr/>
                </a:tc>
                <a:tc>
                  <a:txBody>
                    <a:bodyPr/>
                    <a:lstStyle/>
                    <a:p>
                      <a:endParaRPr lang="en-IN" sz="2000" b="1" dirty="0"/>
                    </a:p>
                  </a:txBody>
                  <a:tcPr/>
                </a:tc>
                <a:extLst>
                  <a:ext uri="{0D108BD9-81ED-4DB2-BD59-A6C34878D82A}">
                    <a16:rowId xmlns:a16="http://schemas.microsoft.com/office/drawing/2014/main" val="10005"/>
                  </a:ext>
                </a:extLst>
              </a:tr>
              <a:tr h="370840">
                <a:tc>
                  <a:txBody>
                    <a:bodyPr/>
                    <a:lstStyle/>
                    <a:p>
                      <a:r>
                        <a:rPr lang="en-US" sz="2000" b="1" dirty="0"/>
                        <a:t>Long-Term</a:t>
                      </a:r>
                      <a:r>
                        <a:rPr lang="en-US" sz="2000" b="1" baseline="0" dirty="0"/>
                        <a:t> Loan</a:t>
                      </a:r>
                      <a:endParaRPr lang="en-IN" sz="2000" b="1" dirty="0"/>
                    </a:p>
                  </a:txBody>
                  <a:tcPr/>
                </a:tc>
                <a:tc>
                  <a:txBody>
                    <a:bodyPr/>
                    <a:lstStyle/>
                    <a:p>
                      <a:endParaRPr lang="en-IN" sz="2000" b="1" dirty="0"/>
                    </a:p>
                  </a:txBody>
                  <a:tcPr/>
                </a:tc>
                <a:tc>
                  <a:txBody>
                    <a:bodyPr/>
                    <a:lstStyle/>
                    <a:p>
                      <a:r>
                        <a:rPr lang="en-US" sz="2000" b="1" dirty="0" smtClean="0"/>
                        <a:t>Debt: </a:t>
                      </a:r>
                      <a:r>
                        <a:rPr lang="en-US" sz="2000" b="1" dirty="0"/>
                        <a:t>Have to pay interest.</a:t>
                      </a:r>
                      <a:r>
                        <a:rPr lang="en-US" sz="2000" b="1" baseline="0" dirty="0"/>
                        <a:t> Repayment by installments. Interest is to be paid on monthly basis on outstanding. </a:t>
                      </a:r>
                      <a:r>
                        <a:rPr lang="en-US" sz="2000" b="1" dirty="0"/>
                        <a:t> </a:t>
                      </a:r>
                      <a:endParaRPr lang="en-IN" sz="2000" b="1" dirty="0"/>
                    </a:p>
                  </a:txBody>
                  <a:tcPr/>
                </a:tc>
                <a:extLst>
                  <a:ext uri="{0D108BD9-81ED-4DB2-BD59-A6C34878D82A}">
                    <a16:rowId xmlns:a16="http://schemas.microsoft.com/office/drawing/2014/main" val="10006"/>
                  </a:ext>
                </a:extLst>
              </a:tr>
              <a:tr h="370840">
                <a:tc>
                  <a:txBody>
                    <a:bodyPr/>
                    <a:lstStyle/>
                    <a:p>
                      <a:r>
                        <a:rPr lang="en-US" sz="2000" b="1" dirty="0"/>
                        <a:t>Short-Term</a:t>
                      </a:r>
                      <a:r>
                        <a:rPr lang="en-US" sz="2000" b="1" baseline="0" dirty="0"/>
                        <a:t> Loan</a:t>
                      </a:r>
                      <a:endParaRPr lang="en-IN" sz="2000" b="1" dirty="0"/>
                    </a:p>
                  </a:txBody>
                  <a:tcPr/>
                </a:tc>
                <a:tc>
                  <a:txBody>
                    <a:bodyPr/>
                    <a:lstStyle/>
                    <a:p>
                      <a:endParaRPr lang="en-IN" sz="2000" b="1" dirty="0"/>
                    </a:p>
                  </a:txBody>
                  <a:tcPr/>
                </a:tc>
                <a:tc>
                  <a:txBody>
                    <a:bodyPr/>
                    <a:lstStyle/>
                    <a:p>
                      <a:r>
                        <a:rPr lang="en-US" sz="2000" b="1" dirty="0" smtClean="0"/>
                        <a:t>Debt: </a:t>
                      </a:r>
                      <a:r>
                        <a:rPr lang="en-US" sz="2000" b="1" dirty="0"/>
                        <a:t>Have to pay interest. Repayment on demand not by installments. Interest is to be paid</a:t>
                      </a:r>
                      <a:r>
                        <a:rPr lang="en-US" sz="2000" b="1" baseline="0" dirty="0"/>
                        <a:t> monthly on weighted outstanding balance.</a:t>
                      </a:r>
                      <a:endParaRPr lang="en-IN" sz="2000" b="1" dirty="0"/>
                    </a:p>
                  </a:txBody>
                  <a:tcPr/>
                </a:tc>
                <a:extLst>
                  <a:ext uri="{0D108BD9-81ED-4DB2-BD59-A6C34878D82A}">
                    <a16:rowId xmlns:a16="http://schemas.microsoft.com/office/drawing/2014/main" val="10007"/>
                  </a:ext>
                </a:extLst>
              </a:tr>
              <a:tr h="370840">
                <a:tc>
                  <a:txBody>
                    <a:bodyPr/>
                    <a:lstStyle/>
                    <a:p>
                      <a:r>
                        <a:rPr lang="en-US" sz="2000" b="1" dirty="0"/>
                        <a:t>Accounts Payable</a:t>
                      </a:r>
                      <a:endParaRPr lang="en-IN" sz="2000" b="1" dirty="0"/>
                    </a:p>
                  </a:txBody>
                  <a:tcPr/>
                </a:tc>
                <a:tc>
                  <a:txBody>
                    <a:bodyPr/>
                    <a:lstStyle/>
                    <a:p>
                      <a:endParaRPr lang="en-IN" sz="2000" b="1" dirty="0"/>
                    </a:p>
                  </a:txBody>
                  <a:tcPr/>
                </a:tc>
                <a:tc>
                  <a:txBody>
                    <a:bodyPr/>
                    <a:lstStyle/>
                    <a:p>
                      <a:r>
                        <a:rPr lang="en-US" sz="2000" b="1" dirty="0" smtClean="0"/>
                        <a:t>Your bargaining power.</a:t>
                      </a:r>
                      <a:endParaRPr lang="en-IN" sz="2000" b="1" dirty="0"/>
                    </a:p>
                  </a:txBody>
                  <a:tcPr/>
                </a:tc>
                <a:extLst>
                  <a:ext uri="{0D108BD9-81ED-4DB2-BD59-A6C34878D82A}">
                    <a16:rowId xmlns:a16="http://schemas.microsoft.com/office/drawing/2014/main" val="10008"/>
                  </a:ext>
                </a:extLst>
              </a:tr>
            </a:tbl>
          </a:graphicData>
        </a:graphic>
      </p:graphicFrame>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Tree>
    <p:extLst>
      <p:ext uri="{BB962C8B-B14F-4D97-AF65-F5344CB8AC3E}">
        <p14:creationId xmlns:p14="http://schemas.microsoft.com/office/powerpoint/2010/main" val="32995709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6A8F-70A1-4C56-963B-4B7673FA2A6F}"/>
              </a:ext>
            </a:extLst>
          </p:cNvPr>
          <p:cNvSpPr>
            <a:spLocks noGrp="1"/>
          </p:cNvSpPr>
          <p:nvPr>
            <p:ph type="title"/>
          </p:nvPr>
        </p:nvSpPr>
        <p:spPr>
          <a:xfrm>
            <a:off x="669524" y="2371479"/>
            <a:ext cx="10515600" cy="1325563"/>
          </a:xfrm>
        </p:spPr>
        <p:txBody>
          <a:bodyPr/>
          <a:lstStyle/>
          <a:p>
            <a:pPr algn="ctr"/>
            <a:r>
              <a:rPr lang="en-IN" dirty="0"/>
              <a:t>Investors Prefer to Invest in Preference Shares or Convertible Debt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Tree>
    <p:extLst>
      <p:ext uri="{BB962C8B-B14F-4D97-AF65-F5344CB8AC3E}">
        <p14:creationId xmlns:p14="http://schemas.microsoft.com/office/powerpoint/2010/main" val="16778328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231" y="508506"/>
            <a:ext cx="10763538" cy="857682"/>
          </a:xfrm>
          <a:ln>
            <a:solidFill>
              <a:schemeClr val="accent1"/>
            </a:solidFill>
          </a:ln>
        </p:spPr>
        <p:txBody>
          <a:bodyPr>
            <a:noAutofit/>
          </a:bodyPr>
          <a:lstStyle/>
          <a:p>
            <a:r>
              <a:rPr lang="en-US" sz="2800" dirty="0">
                <a:ln>
                  <a:solidFill>
                    <a:sysClr val="windowText" lastClr="000000"/>
                  </a:solidFill>
                </a:ln>
              </a:rPr>
              <a:t>Salient Distinctions between Preference Shares and Common Equity Shares</a:t>
            </a:r>
          </a:p>
        </p:txBody>
      </p:sp>
      <p:sp>
        <p:nvSpPr>
          <p:cNvPr id="3" name="Text Placeholder 2"/>
          <p:cNvSpPr>
            <a:spLocks noGrp="1"/>
          </p:cNvSpPr>
          <p:nvPr>
            <p:ph type="body" idx="1"/>
          </p:nvPr>
        </p:nvSpPr>
        <p:spPr>
          <a:xfrm>
            <a:off x="463676" y="1433719"/>
            <a:ext cx="5157787" cy="374217"/>
          </a:xfrm>
          <a:ln>
            <a:solidFill>
              <a:schemeClr val="accent1"/>
            </a:solidFill>
          </a:ln>
        </p:spPr>
        <p:txBody>
          <a:bodyPr>
            <a:noAutofit/>
          </a:bodyPr>
          <a:lstStyle/>
          <a:p>
            <a:r>
              <a:rPr lang="en-US" sz="1600" dirty="0"/>
              <a:t>Preference Shares (PS)</a:t>
            </a:r>
          </a:p>
        </p:txBody>
      </p:sp>
      <p:sp>
        <p:nvSpPr>
          <p:cNvPr id="4" name="Content Placeholder 3"/>
          <p:cNvSpPr>
            <a:spLocks noGrp="1"/>
          </p:cNvSpPr>
          <p:nvPr>
            <p:ph sz="half" idx="2"/>
          </p:nvPr>
        </p:nvSpPr>
        <p:spPr>
          <a:xfrm>
            <a:off x="227735" y="1819563"/>
            <a:ext cx="5608289" cy="4017818"/>
          </a:xfrm>
          <a:ln>
            <a:solidFill>
              <a:schemeClr val="accent1"/>
            </a:solidFill>
          </a:ln>
        </p:spPr>
        <p:txBody>
          <a:bodyPr>
            <a:normAutofit fontScale="70000" lnSpcReduction="20000"/>
          </a:bodyPr>
          <a:lstStyle/>
          <a:p>
            <a:r>
              <a:rPr lang="en-US" b="1" dirty="0"/>
              <a:t>Dividends are paid before paying to common equity holders. </a:t>
            </a:r>
          </a:p>
          <a:p>
            <a:r>
              <a:rPr lang="en-US" b="1" dirty="0"/>
              <a:t>Dividends are accrued and paid when surplus is generated. </a:t>
            </a:r>
          </a:p>
          <a:p>
            <a:r>
              <a:rPr lang="en-US" b="1" dirty="0"/>
              <a:t>Rate of dividend is fixed.</a:t>
            </a:r>
          </a:p>
          <a:p>
            <a:r>
              <a:rPr lang="en-US" b="1" dirty="0"/>
              <a:t>Convertible preference shares may be converted to equity shares.</a:t>
            </a:r>
          </a:p>
          <a:p>
            <a:r>
              <a:rPr lang="en-US" b="1" dirty="0"/>
              <a:t>PS holders do not have voting rights in management decisions.</a:t>
            </a:r>
          </a:p>
          <a:p>
            <a:r>
              <a:rPr lang="en-US" b="1" dirty="0"/>
              <a:t>PS may be redeemed.</a:t>
            </a:r>
          </a:p>
          <a:p>
            <a:r>
              <a:rPr lang="en-US" b="1" dirty="0"/>
              <a:t>In case of liquidation or bankruptcy, PS holders are paid before CES. Limited upside.</a:t>
            </a:r>
          </a:p>
          <a:p>
            <a:pPr marL="0" indent="0">
              <a:buNone/>
            </a:pPr>
            <a:endParaRPr lang="en-US" b="1" dirty="0"/>
          </a:p>
        </p:txBody>
      </p:sp>
      <p:sp>
        <p:nvSpPr>
          <p:cNvPr id="5" name="Text Placeholder 4"/>
          <p:cNvSpPr>
            <a:spLocks noGrp="1"/>
          </p:cNvSpPr>
          <p:nvPr>
            <p:ph type="body" sz="quarter" idx="3"/>
          </p:nvPr>
        </p:nvSpPr>
        <p:spPr>
          <a:xfrm>
            <a:off x="6203804" y="1440655"/>
            <a:ext cx="5183188" cy="369310"/>
          </a:xfrm>
          <a:ln>
            <a:solidFill>
              <a:schemeClr val="accent1"/>
            </a:solidFill>
          </a:ln>
        </p:spPr>
        <p:txBody>
          <a:bodyPr>
            <a:noAutofit/>
          </a:bodyPr>
          <a:lstStyle/>
          <a:p>
            <a:r>
              <a:rPr lang="en-US" sz="1600" dirty="0"/>
              <a:t>Common Equity Shares (CES)</a:t>
            </a:r>
          </a:p>
        </p:txBody>
      </p:sp>
      <p:sp>
        <p:nvSpPr>
          <p:cNvPr id="6" name="Content Placeholder 5"/>
          <p:cNvSpPr>
            <a:spLocks noGrp="1"/>
          </p:cNvSpPr>
          <p:nvPr>
            <p:ph sz="quarter" idx="4"/>
          </p:nvPr>
        </p:nvSpPr>
        <p:spPr>
          <a:xfrm>
            <a:off x="5912633" y="1809965"/>
            <a:ext cx="5765529" cy="4027416"/>
          </a:xfrm>
          <a:ln>
            <a:solidFill>
              <a:schemeClr val="accent1"/>
            </a:solidFill>
          </a:ln>
        </p:spPr>
        <p:txBody>
          <a:bodyPr>
            <a:normAutofit fontScale="77500" lnSpcReduction="20000"/>
          </a:bodyPr>
          <a:lstStyle/>
          <a:p>
            <a:r>
              <a:rPr lang="en-US" b="1" dirty="0">
                <a:solidFill>
                  <a:schemeClr val="accent1">
                    <a:lumMod val="75000"/>
                  </a:schemeClr>
                </a:solidFill>
              </a:rPr>
              <a:t>Dividends are paid out of surplus/net profit after paying to preference share holders.</a:t>
            </a:r>
          </a:p>
          <a:p>
            <a:r>
              <a:rPr lang="en-US" b="1" dirty="0">
                <a:solidFill>
                  <a:schemeClr val="accent1">
                    <a:lumMod val="75000"/>
                  </a:schemeClr>
                </a:solidFill>
              </a:rPr>
              <a:t>Varies with surplus and declaring such dividend is prerogative to </a:t>
            </a:r>
            <a:r>
              <a:rPr lang="en-US" b="1" dirty="0" err="1">
                <a:solidFill>
                  <a:schemeClr val="accent1">
                    <a:lumMod val="75000"/>
                  </a:schemeClr>
                </a:solidFill>
              </a:rPr>
              <a:t>BoD</a:t>
            </a:r>
            <a:r>
              <a:rPr lang="en-US" b="1" dirty="0">
                <a:solidFill>
                  <a:schemeClr val="accent1">
                    <a:lumMod val="75000"/>
                  </a:schemeClr>
                </a:solidFill>
              </a:rPr>
              <a:t>.</a:t>
            </a:r>
          </a:p>
          <a:p>
            <a:r>
              <a:rPr lang="en-US" b="1" dirty="0">
                <a:solidFill>
                  <a:schemeClr val="accent1">
                    <a:lumMod val="75000"/>
                  </a:schemeClr>
                </a:solidFill>
              </a:rPr>
              <a:t>Dividends are paid out of surplus and is never accrued for paying in future.</a:t>
            </a:r>
          </a:p>
          <a:p>
            <a:r>
              <a:rPr lang="en-US" b="1" dirty="0">
                <a:solidFill>
                  <a:schemeClr val="accent1">
                    <a:lumMod val="75000"/>
                  </a:schemeClr>
                </a:solidFill>
              </a:rPr>
              <a:t>A company may buy-back CES.</a:t>
            </a:r>
          </a:p>
          <a:p>
            <a:r>
              <a:rPr lang="en-US" b="1" dirty="0">
                <a:solidFill>
                  <a:schemeClr val="accent1">
                    <a:lumMod val="75000"/>
                  </a:schemeClr>
                </a:solidFill>
              </a:rPr>
              <a:t>CES holders participate in management through their right to vote on resolutions.</a:t>
            </a:r>
          </a:p>
          <a:p>
            <a:r>
              <a:rPr lang="en-US" b="1" dirty="0">
                <a:solidFill>
                  <a:schemeClr val="accent1">
                    <a:lumMod val="75000"/>
                  </a:schemeClr>
                </a:solidFill>
              </a:rPr>
              <a:t>The entire surplus after meeting other liabilities is distributed among CES </a:t>
            </a:r>
            <a:br>
              <a:rPr lang="en-US" b="1" dirty="0">
                <a:solidFill>
                  <a:schemeClr val="accent1">
                    <a:lumMod val="75000"/>
                  </a:schemeClr>
                </a:solidFill>
              </a:rPr>
            </a:br>
            <a:r>
              <a:rPr lang="en-US" b="1" dirty="0">
                <a:solidFill>
                  <a:schemeClr val="accent1">
                    <a:lumMod val="75000"/>
                  </a:schemeClr>
                </a:solidFill>
              </a:rPr>
              <a:t>holders. Unlimited upside. </a:t>
            </a:r>
            <a:endParaRPr lang="en-US" b="1" dirty="0" smtClean="0">
              <a:solidFill>
                <a:schemeClr val="accent1">
                  <a:lumMod val="75000"/>
                </a:schemeClr>
              </a:solidFill>
            </a:endParaRPr>
          </a:p>
          <a:p>
            <a:endParaRPr lang="en-US" b="1" dirty="0">
              <a:solidFill>
                <a:schemeClr val="accent1">
                  <a:lumMod val="75000"/>
                </a:schemeClr>
              </a:solidFill>
            </a:endParaRPr>
          </a:p>
          <a:p>
            <a:pPr marL="0" indent="0">
              <a:buNone/>
            </a:pPr>
            <a:endParaRPr lang="en-US" b="1" dirty="0"/>
          </a:p>
          <a:p>
            <a:pPr marL="0" indent="0">
              <a:buNone/>
            </a:pPr>
            <a:endParaRPr lang="en-US" b="1" dirty="0"/>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spTree>
    <p:extLst>
      <p:ext uri="{BB962C8B-B14F-4D97-AF65-F5344CB8AC3E}">
        <p14:creationId xmlns:p14="http://schemas.microsoft.com/office/powerpoint/2010/main" val="4143342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32443" y="407504"/>
            <a:ext cx="5221357" cy="1074643"/>
          </a:xfrm>
          <a:ln>
            <a:solidFill>
              <a:schemeClr val="tx2"/>
            </a:solidFill>
          </a:ln>
        </p:spPr>
        <p:txBody>
          <a:bodyPr>
            <a:normAutofit fontScale="62500" lnSpcReduction="20000"/>
          </a:bodyPr>
          <a:lstStyle/>
          <a:p>
            <a:pPr>
              <a:lnSpc>
                <a:spcPct val="120000"/>
              </a:lnSpc>
            </a:pPr>
            <a:r>
              <a:rPr lang="en-IN" sz="4500" dirty="0"/>
              <a:t>Debt Funds</a:t>
            </a:r>
          </a:p>
          <a:p>
            <a:r>
              <a:rPr lang="en-IN" dirty="0" smtClean="0"/>
              <a:t>borrowed </a:t>
            </a:r>
            <a:r>
              <a:rPr lang="en-IN" dirty="0"/>
              <a:t>money, which is paid back </a:t>
            </a:r>
            <a:r>
              <a:rPr lang="en-IN" dirty="0" smtClean="0"/>
              <a:t>over time </a:t>
            </a:r>
            <a:r>
              <a:rPr lang="en-IN" dirty="0"/>
              <a:t>with interest</a:t>
            </a:r>
          </a:p>
        </p:txBody>
      </p:sp>
      <p:sp>
        <p:nvSpPr>
          <p:cNvPr id="4" name="Content Placeholder 3"/>
          <p:cNvSpPr>
            <a:spLocks noGrp="1"/>
          </p:cNvSpPr>
          <p:nvPr>
            <p:ph sz="half" idx="2"/>
          </p:nvPr>
        </p:nvSpPr>
        <p:spPr>
          <a:xfrm>
            <a:off x="6276020" y="1483851"/>
            <a:ext cx="5077780" cy="2622277"/>
          </a:xfrm>
          <a:ln>
            <a:solidFill>
              <a:schemeClr val="tx2"/>
            </a:solidFill>
          </a:ln>
        </p:spPr>
        <p:txBody>
          <a:bodyPr>
            <a:normAutofit fontScale="70000" lnSpcReduction="20000"/>
          </a:bodyPr>
          <a:lstStyle/>
          <a:p>
            <a:r>
              <a:rPr lang="en-IN" b="1" dirty="0"/>
              <a:t>Repayment</a:t>
            </a:r>
          </a:p>
          <a:p>
            <a:r>
              <a:rPr lang="en-IN" b="1" dirty="0"/>
              <a:t>Cost: Interest and charges</a:t>
            </a:r>
          </a:p>
          <a:p>
            <a:r>
              <a:rPr lang="en-IN" b="1" dirty="0"/>
              <a:t>No ownership</a:t>
            </a:r>
          </a:p>
          <a:p>
            <a:r>
              <a:rPr lang="en-IN" b="1" dirty="0"/>
              <a:t>Covenants </a:t>
            </a:r>
          </a:p>
          <a:p>
            <a:r>
              <a:rPr lang="en-IN" b="1" dirty="0"/>
              <a:t>Security: Charge on assets plus collaterals</a:t>
            </a:r>
          </a:p>
          <a:p>
            <a:r>
              <a:rPr lang="en-IN" b="1" dirty="0"/>
              <a:t>Claim on assets senior to the common share holders</a:t>
            </a:r>
          </a:p>
        </p:txBody>
      </p:sp>
      <p:sp>
        <p:nvSpPr>
          <p:cNvPr id="5" name="Text Placeholder 4"/>
          <p:cNvSpPr>
            <a:spLocks noGrp="1"/>
          </p:cNvSpPr>
          <p:nvPr>
            <p:ph type="body" sz="quarter" idx="3"/>
          </p:nvPr>
        </p:nvSpPr>
        <p:spPr>
          <a:xfrm>
            <a:off x="1372708" y="504025"/>
            <a:ext cx="4041775" cy="978123"/>
          </a:xfrm>
          <a:ln>
            <a:solidFill>
              <a:schemeClr val="tx2"/>
            </a:solidFill>
          </a:ln>
        </p:spPr>
        <p:txBody>
          <a:bodyPr>
            <a:normAutofit fontScale="70000" lnSpcReduction="20000"/>
          </a:bodyPr>
          <a:lstStyle/>
          <a:p>
            <a:r>
              <a:rPr lang="en-IN" sz="3600" dirty="0"/>
              <a:t>Equity Funds</a:t>
            </a:r>
          </a:p>
          <a:p>
            <a:r>
              <a:rPr lang="en-IN" dirty="0"/>
              <a:t>money is invested in the business in exchange </a:t>
            </a:r>
            <a:r>
              <a:rPr lang="en-IN" dirty="0" smtClean="0"/>
              <a:t>for </a:t>
            </a:r>
            <a:r>
              <a:rPr lang="en-IN" dirty="0"/>
              <a:t>part ownership</a:t>
            </a:r>
          </a:p>
        </p:txBody>
      </p:sp>
      <p:sp>
        <p:nvSpPr>
          <p:cNvPr id="6" name="Content Placeholder 5"/>
          <p:cNvSpPr>
            <a:spLocks noGrp="1"/>
          </p:cNvSpPr>
          <p:nvPr>
            <p:ph sz="quarter" idx="4"/>
          </p:nvPr>
        </p:nvSpPr>
        <p:spPr>
          <a:xfrm>
            <a:off x="537883" y="1520449"/>
            <a:ext cx="5056620" cy="2592288"/>
          </a:xfrm>
          <a:ln>
            <a:solidFill>
              <a:schemeClr val="tx2"/>
            </a:solidFill>
          </a:ln>
        </p:spPr>
        <p:txBody>
          <a:bodyPr>
            <a:normAutofit fontScale="92500"/>
          </a:bodyPr>
          <a:lstStyle/>
          <a:p>
            <a:r>
              <a:rPr lang="en-IN" b="1" dirty="0"/>
              <a:t>Exit through IPO or acquisition </a:t>
            </a:r>
          </a:p>
          <a:p>
            <a:r>
              <a:rPr lang="en-IN" b="1" dirty="0"/>
              <a:t>Cost: No interest, dilution</a:t>
            </a:r>
          </a:p>
          <a:p>
            <a:r>
              <a:rPr lang="en-IN" b="1" dirty="0"/>
              <a:t>Part ownership</a:t>
            </a:r>
          </a:p>
          <a:p>
            <a:r>
              <a:rPr lang="en-IN" b="1" dirty="0"/>
              <a:t>Mentoring and supervision</a:t>
            </a:r>
          </a:p>
          <a:p>
            <a:r>
              <a:rPr lang="en-IN" b="1" dirty="0"/>
              <a:t>Security: No security</a:t>
            </a:r>
          </a:p>
        </p:txBody>
      </p:sp>
      <p:sp>
        <p:nvSpPr>
          <p:cNvPr id="8" name="TextBox 7"/>
          <p:cNvSpPr txBox="1"/>
          <p:nvPr/>
        </p:nvSpPr>
        <p:spPr>
          <a:xfrm>
            <a:off x="1677507" y="4112737"/>
            <a:ext cx="8208912" cy="923330"/>
          </a:xfrm>
          <a:prstGeom prst="rect">
            <a:avLst/>
          </a:prstGeom>
          <a:noFill/>
          <a:ln>
            <a:solidFill>
              <a:schemeClr val="tx2"/>
            </a:solidFill>
          </a:ln>
        </p:spPr>
        <p:txBody>
          <a:bodyPr wrap="square" rtlCol="0">
            <a:spAutoFit/>
          </a:bodyPr>
          <a:lstStyle/>
          <a:p>
            <a:r>
              <a:rPr lang="en-IN" b="1" dirty="0"/>
              <a:t>Government grant </a:t>
            </a:r>
            <a:r>
              <a:rPr lang="en-IN" dirty="0"/>
              <a:t>– No cost, in some cases no dilution, non-returnable</a:t>
            </a:r>
          </a:p>
          <a:p>
            <a:r>
              <a:rPr lang="en-IN" b="1" dirty="0"/>
              <a:t>Hybrid securities </a:t>
            </a:r>
            <a:r>
              <a:rPr lang="en-IN" dirty="0"/>
              <a:t>(preference share/stock/capital) – Features of both equity and debt </a:t>
            </a:r>
          </a:p>
          <a:p>
            <a:r>
              <a:rPr lang="en-IN" b="1" dirty="0"/>
              <a:t>Convertible</a:t>
            </a:r>
            <a:r>
              <a:rPr lang="en-IN" dirty="0"/>
              <a:t> bond/stock/</a:t>
            </a: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4136303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CBC2861-336E-43D8-A467-ABE779BBF5C1}" type="slidenum">
              <a:rPr lang="en-US" smtClean="0"/>
              <a:pPr/>
              <a:t>57</a:t>
            </a:fld>
            <a:endParaRPr lang="en-US"/>
          </a:p>
        </p:txBody>
      </p:sp>
      <p:sp>
        <p:nvSpPr>
          <p:cNvPr id="4" name="Google Shape;91;p14"/>
          <p:cNvSpPr txBox="1"/>
          <p:nvPr/>
        </p:nvSpPr>
        <p:spPr>
          <a:xfrm>
            <a:off x="2131698" y="2291752"/>
            <a:ext cx="9080939" cy="2862322"/>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2400"/>
              <a:buFont typeface="Noto Sans Symbols"/>
              <a:buChar char="⮚"/>
            </a:pPr>
            <a:r>
              <a:rPr lang="en-US" sz="2400" b="1" dirty="0" smtClean="0">
                <a:solidFill>
                  <a:schemeClr val="dk1"/>
                </a:solidFill>
                <a:latin typeface="Calibri"/>
                <a:ea typeface="Calibri"/>
                <a:cs typeface="Calibri"/>
                <a:sym typeface="Calibri"/>
              </a:rPr>
              <a:t>  </a:t>
            </a:r>
            <a:r>
              <a:rPr lang="en-IN" sz="2400" b="1" dirty="0">
                <a:solidFill>
                  <a:schemeClr val="dk1"/>
                </a:solidFill>
                <a:latin typeface="Calibri"/>
                <a:ea typeface="Calibri"/>
                <a:cs typeface="Calibri"/>
              </a:rPr>
              <a:t>Bootstrapping</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a:t>
            </a:r>
            <a:r>
              <a:rPr lang="en-US" sz="2400" b="1" dirty="0" err="1" smtClean="0">
                <a:solidFill>
                  <a:schemeClr val="dk1"/>
                </a:solidFill>
                <a:latin typeface="Calibri"/>
                <a:ea typeface="Calibri"/>
                <a:cs typeface="Calibri"/>
              </a:rPr>
              <a:t>Crowdfunding</a:t>
            </a:r>
            <a:endParaRPr lang="en-US" sz="2400" b="1" dirty="0">
              <a:solidFill>
                <a:schemeClr val="dk1"/>
              </a:solidFill>
              <a:latin typeface="Calibri"/>
              <a:ea typeface="Calibri"/>
              <a:cs typeface="Calibri"/>
              <a:sym typeface="Calibri"/>
            </a:endParaRPr>
          </a:p>
          <a:p>
            <a:pPr lvl="0">
              <a:lnSpc>
                <a:spcPct val="150000"/>
              </a:lnSpc>
              <a:buClr>
                <a:schemeClr val="dk1"/>
              </a:buClr>
              <a:buSzPts val="2400"/>
            </a:pPr>
            <a:endParaRPr lang="en-US" sz="2400" b="1" dirty="0" smtClean="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03354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376" y="2319431"/>
            <a:ext cx="10515600" cy="1325563"/>
          </a:xfrm>
        </p:spPr>
        <p:txBody>
          <a:bodyPr/>
          <a:lstStyle/>
          <a:p>
            <a:pPr algn="ctr"/>
            <a:r>
              <a:rPr lang="en-IN" b="1" dirty="0">
                <a:solidFill>
                  <a:schemeClr val="accent5">
                    <a:lumMod val="75000"/>
                  </a:schemeClr>
                </a:solidFill>
              </a:rPr>
              <a:t>Bootstrapping</a:t>
            </a:r>
            <a:endParaRPr lang="en-US" b="1" dirty="0">
              <a:solidFill>
                <a:schemeClr val="accent5">
                  <a:lumMod val="75000"/>
                </a:schemeClr>
              </a:solidFill>
            </a:endParaRP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35028125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Bootstrapping</a:t>
            </a:r>
            <a:endParaRPr lang="en-US" dirty="0"/>
          </a:p>
        </p:txBody>
      </p:sp>
      <p:sp>
        <p:nvSpPr>
          <p:cNvPr id="8" name="Content Placeholder 7"/>
          <p:cNvSpPr>
            <a:spLocks noGrp="1"/>
          </p:cNvSpPr>
          <p:nvPr>
            <p:ph idx="1"/>
          </p:nvPr>
        </p:nvSpPr>
        <p:spPr>
          <a:xfrm>
            <a:off x="215629" y="1261420"/>
            <a:ext cx="10515600" cy="4798912"/>
          </a:xfrm>
        </p:spPr>
        <p:txBody>
          <a:bodyPr>
            <a:normAutofit fontScale="92500"/>
          </a:bodyPr>
          <a:lstStyle/>
          <a:p>
            <a:r>
              <a:rPr lang="en-IN" dirty="0"/>
              <a:t>The dictionary meaning: “get (oneself or something) into or out of a situation using existing resources.”</a:t>
            </a:r>
          </a:p>
          <a:p>
            <a:r>
              <a:rPr lang="en-IN" dirty="0"/>
              <a:t>Some say that bootstrapping is to pulling oneself up by own bootstraps.</a:t>
            </a:r>
          </a:p>
          <a:p>
            <a:r>
              <a:rPr lang="en-IN" dirty="0"/>
              <a:t>Arrange money from any source other than formal investors and lenders. </a:t>
            </a:r>
            <a:endParaRPr lang="en-IN" dirty="0" smtClean="0"/>
          </a:p>
          <a:p>
            <a:r>
              <a:rPr lang="en-IN" dirty="0" smtClean="0"/>
              <a:t>It </a:t>
            </a:r>
            <a:r>
              <a:rPr lang="en-IN" dirty="0"/>
              <a:t>starts with personal savings, cutting costs to minimum, sharing office space, traveling by the cheapest option, hiring intern instead of regular employees, getting work done by freelancers, using used instead of new machines, minimize personal expenses avoiding unnecessary expenses, trying to obtain payment in advance or as early as </a:t>
            </a:r>
            <a:r>
              <a:rPr lang="en-IN" dirty="0" smtClean="0"/>
              <a:t/>
            </a:r>
            <a:br>
              <a:rPr lang="en-IN" dirty="0" smtClean="0"/>
            </a:br>
            <a:r>
              <a:rPr lang="en-IN" dirty="0" smtClean="0"/>
              <a:t>possible</a:t>
            </a:r>
            <a:r>
              <a:rPr lang="en-IN" dirty="0"/>
              <a:t>, applying for grant wherever possible, etc. </a:t>
            </a:r>
          </a:p>
          <a:p>
            <a:pPr marL="0" indent="0">
              <a:buNone/>
            </a:pPr>
            <a:endParaRPr lang="en-US"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24154401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116632"/>
            <a:ext cx="8856984" cy="418058"/>
          </a:xfrm>
        </p:spPr>
        <p:style>
          <a:lnRef idx="1">
            <a:schemeClr val="accent5"/>
          </a:lnRef>
          <a:fillRef idx="2">
            <a:schemeClr val="accent5"/>
          </a:fillRef>
          <a:effectRef idx="1">
            <a:schemeClr val="accent5"/>
          </a:effectRef>
          <a:fontRef idx="minor">
            <a:schemeClr val="dk1"/>
          </a:fontRef>
        </p:style>
        <p:txBody>
          <a:bodyPr>
            <a:noAutofit/>
          </a:bodyPr>
          <a:lstStyle/>
          <a:p>
            <a:r>
              <a:rPr lang="en-US" sz="3600" dirty="0"/>
              <a:t>Shiv </a:t>
            </a:r>
            <a:r>
              <a:rPr lang="en-US" sz="3600" dirty="0" err="1"/>
              <a:t>Nadar</a:t>
            </a:r>
            <a:endParaRPr lang="en-US" sz="3600" dirty="0"/>
          </a:p>
        </p:txBody>
      </p:sp>
      <p:sp>
        <p:nvSpPr>
          <p:cNvPr id="3" name="Content Placeholder 2"/>
          <p:cNvSpPr>
            <a:spLocks noGrp="1"/>
          </p:cNvSpPr>
          <p:nvPr>
            <p:ph idx="1"/>
          </p:nvPr>
        </p:nvSpPr>
        <p:spPr>
          <a:xfrm>
            <a:off x="448235" y="692696"/>
            <a:ext cx="11187953" cy="5751348"/>
          </a:xfrm>
        </p:spPr>
        <p:txBody>
          <a:bodyPr numCol="2">
            <a:normAutofit lnSpcReduction="10000"/>
          </a:bodyPr>
          <a:lstStyle/>
          <a:p>
            <a:r>
              <a:rPr lang="en-US" sz="2000" dirty="0"/>
              <a:t>Hails from rural settings</a:t>
            </a:r>
          </a:p>
          <a:p>
            <a:r>
              <a:rPr lang="en-US" sz="2000" dirty="0" err="1" smtClean="0"/>
              <a:t>Engg</a:t>
            </a:r>
            <a:r>
              <a:rPr lang="en-US" sz="2000" dirty="0"/>
              <a:t>. from SPG College</a:t>
            </a:r>
          </a:p>
          <a:p>
            <a:r>
              <a:rPr lang="en-US" sz="2000" dirty="0"/>
              <a:t>Started career in Delhi Cloth Mill Calculator division.</a:t>
            </a:r>
          </a:p>
          <a:p>
            <a:r>
              <a:rPr lang="en-US" sz="2000" dirty="0"/>
              <a:t>He met Arjun Malhotra and 4 others at DCM</a:t>
            </a:r>
          </a:p>
          <a:p>
            <a:r>
              <a:rPr lang="en-US" sz="2000" dirty="0"/>
              <a:t>They started ‘Microcomputer’ under ‘</a:t>
            </a:r>
            <a:r>
              <a:rPr lang="en-US" sz="2000" dirty="0" err="1"/>
              <a:t>Televista</a:t>
            </a:r>
            <a:r>
              <a:rPr lang="en-US" sz="2000" dirty="0"/>
              <a:t>’ brand to market </a:t>
            </a:r>
            <a:r>
              <a:rPr lang="en-US" sz="2000" dirty="0" smtClean="0"/>
              <a:t>microcomputer.</a:t>
            </a:r>
            <a:endParaRPr lang="en-US" sz="2000" dirty="0"/>
          </a:p>
          <a:p>
            <a:r>
              <a:rPr lang="en-US" sz="2000" dirty="0"/>
              <a:t>At a time when India had just 250 PCs, UP Electronic Corporation invested 26% eq. to set up Hindustan Computers Ltd. to compete with IBM (contemporary of Apple)</a:t>
            </a:r>
          </a:p>
          <a:p>
            <a:r>
              <a:rPr lang="en-US" sz="2000" dirty="0"/>
              <a:t>1977 Janata Party came to power George </a:t>
            </a:r>
            <a:r>
              <a:rPr lang="en-US" sz="2000" dirty="0" err="1"/>
              <a:t>Fernandes</a:t>
            </a:r>
            <a:r>
              <a:rPr lang="en-US" sz="2000" dirty="0"/>
              <a:t> expelled American companies IBM etc.</a:t>
            </a:r>
          </a:p>
          <a:p>
            <a:r>
              <a:rPr lang="en-US" sz="2000" dirty="0"/>
              <a:t>1978 HCL successfully developed and shipped first in-house Micro computer – concurrently with Apple.  </a:t>
            </a:r>
          </a:p>
          <a:p>
            <a:r>
              <a:rPr lang="en-US" sz="2000" dirty="0"/>
              <a:t>1979 Opened manufacturing in Singapore</a:t>
            </a:r>
          </a:p>
          <a:p>
            <a:r>
              <a:rPr lang="en-US" sz="2000" dirty="0"/>
              <a:t>1981 – Started NIIT</a:t>
            </a:r>
          </a:p>
          <a:p>
            <a:r>
              <a:rPr lang="en-US" sz="2000" dirty="0"/>
              <a:t>1983  Developed Networking Operating System and Client-Server Architecture </a:t>
            </a:r>
          </a:p>
          <a:p>
            <a:r>
              <a:rPr lang="en-US" sz="2000" dirty="0"/>
              <a:t>1985 introduced Unix based ‘</a:t>
            </a:r>
            <a:r>
              <a:rPr lang="en-US" sz="2000" dirty="0" err="1"/>
              <a:t>Busybee</a:t>
            </a:r>
            <a:r>
              <a:rPr lang="en-US" sz="2000" dirty="0"/>
              <a:t>’</a:t>
            </a:r>
          </a:p>
          <a:p>
            <a:r>
              <a:rPr lang="en-US" sz="2000" dirty="0"/>
              <a:t>1989 HCL America launched</a:t>
            </a:r>
          </a:p>
          <a:p>
            <a:r>
              <a:rPr lang="en-US" sz="2000" dirty="0"/>
              <a:t>1991 HCL-HP launched in USA</a:t>
            </a:r>
          </a:p>
          <a:p>
            <a:r>
              <a:rPr lang="en-US" sz="2000" dirty="0"/>
              <a:t>1994 Joint venture with Nokia and Ericsson to exploit marketing network</a:t>
            </a:r>
          </a:p>
          <a:p>
            <a:r>
              <a:rPr lang="en-US" sz="2000" dirty="0"/>
              <a:t>1997 Software outsourcing for foreign countries</a:t>
            </a:r>
          </a:p>
          <a:p>
            <a:r>
              <a:rPr lang="en-US" sz="2000" dirty="0"/>
              <a:t>1998 Arjun Malhotra quits</a:t>
            </a:r>
          </a:p>
          <a:p>
            <a:r>
              <a:rPr lang="en-US" sz="2000" dirty="0"/>
              <a:t>1999 IPO</a:t>
            </a:r>
          </a:p>
          <a:p>
            <a:r>
              <a:rPr lang="en-US" sz="2000" dirty="0"/>
              <a:t>2001 Largest BPO in Ireland</a:t>
            </a:r>
          </a:p>
          <a:p>
            <a:r>
              <a:rPr lang="en-US" sz="2000" dirty="0"/>
              <a:t>Zero visibility landing for Boeing </a:t>
            </a:r>
          </a:p>
          <a:p>
            <a:r>
              <a:rPr lang="en-US" sz="2000" dirty="0"/>
              <a:t>2008 Padma </a:t>
            </a:r>
            <a:r>
              <a:rPr lang="en-US" sz="2000" dirty="0" err="1"/>
              <a:t>Bhushan</a:t>
            </a:r>
            <a:r>
              <a:rPr lang="en-US" sz="2000" dirty="0"/>
              <a:t> award</a:t>
            </a:r>
          </a:p>
          <a:p>
            <a:endParaRPr lang="en-US" sz="2000" dirty="0"/>
          </a:p>
        </p:txBody>
      </p:sp>
      <p:sp>
        <p:nvSpPr>
          <p:cNvPr id="4" name="TextBox 3"/>
          <p:cNvSpPr txBox="1"/>
          <p:nvPr/>
        </p:nvSpPr>
        <p:spPr>
          <a:xfrm>
            <a:off x="1524000" y="6444045"/>
            <a:ext cx="9144000"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Exploiting the change in the environment is the characteristic of great entrepreneur</a:t>
            </a:r>
          </a:p>
        </p:txBody>
      </p:sp>
    </p:spTree>
    <p:extLst>
      <p:ext uri="{BB962C8B-B14F-4D97-AF65-F5344CB8AC3E}">
        <p14:creationId xmlns:p14="http://schemas.microsoft.com/office/powerpoint/2010/main" val="13275069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95393822"/>
              </p:ext>
            </p:extLst>
          </p:nvPr>
        </p:nvGraphicFramePr>
        <p:xfrm>
          <a:off x="-137160" y="426720"/>
          <a:ext cx="2279467" cy="5732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787462" y="691473"/>
            <a:ext cx="7297204" cy="461665"/>
          </a:xfrm>
          <a:prstGeom prst="rect">
            <a:avLst/>
          </a:prstGeom>
          <a:gradFill flip="none" rotWithShape="1">
            <a:gsLst>
              <a:gs pos="0">
                <a:srgbClr val="002060"/>
              </a:gs>
              <a:gs pos="100000">
                <a:srgbClr val="002060">
                  <a:alpha val="14000"/>
                </a:srgbClr>
              </a:gs>
            </a:gsLst>
            <a:lin ang="5400000" scaled="1"/>
            <a:tileRect/>
          </a:gradFill>
          <a:ln w="34925">
            <a:solidFill>
              <a:srgbClr val="002060">
                <a:alpha val="66000"/>
              </a:srgbClr>
            </a:solidFill>
          </a:ln>
          <a:effectLst/>
          <a:scene3d>
            <a:camera prst="orthographicFront"/>
            <a:lightRig rig="threePt" dir="t">
              <a:rot lat="0" lon="0" rev="0"/>
            </a:lightRig>
          </a:scene3d>
          <a:sp3d extrusionH="38100" prstMaterial="clear">
            <a:bevelT w="260350" h="50800" prst="softRound"/>
            <a:bevelB prst="softRound"/>
          </a:sp3d>
        </p:spPr>
        <p:txBody>
          <a:bodyPr wrap="square" rtlCol="0">
            <a:spAutoFit/>
          </a:bodyPr>
          <a:lstStyle/>
          <a:p>
            <a:r>
              <a:rPr lang="en-IN" sz="2400" b="1" dirty="0"/>
              <a:t>personal savings</a:t>
            </a:r>
          </a:p>
        </p:txBody>
      </p:sp>
      <p:sp>
        <p:nvSpPr>
          <p:cNvPr id="8" name="Title 1"/>
          <p:cNvSpPr txBox="1">
            <a:spLocks/>
          </p:cNvSpPr>
          <p:nvPr/>
        </p:nvSpPr>
        <p:spPr>
          <a:xfrm>
            <a:off x="838200" y="5497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02060"/>
                </a:solidFill>
                <a:latin typeface="Georgia" panose="02040502050405020303" pitchFamily="18" charset="0"/>
                <a:ea typeface="+mj-ea"/>
                <a:cs typeface="+mj-cs"/>
              </a:defRPr>
            </a:lvl1pPr>
          </a:lstStyle>
          <a:p>
            <a:endParaRPr lang="en-IN"/>
          </a:p>
        </p:txBody>
      </p:sp>
      <p:sp>
        <p:nvSpPr>
          <p:cNvPr id="9" name="TextBox 8"/>
          <p:cNvSpPr txBox="1"/>
          <p:nvPr/>
        </p:nvSpPr>
        <p:spPr>
          <a:xfrm>
            <a:off x="2148565" y="1276366"/>
            <a:ext cx="6952115" cy="461665"/>
          </a:xfrm>
          <a:prstGeom prst="rect">
            <a:avLst/>
          </a:prstGeom>
          <a:gradFill flip="none" rotWithShape="1">
            <a:gsLst>
              <a:gs pos="0">
                <a:srgbClr val="002060"/>
              </a:gs>
              <a:gs pos="100000">
                <a:srgbClr val="002060">
                  <a:alpha val="14000"/>
                </a:srgbClr>
              </a:gs>
            </a:gsLst>
            <a:lin ang="5400000" scaled="1"/>
            <a:tileRect/>
          </a:gradFill>
          <a:ln w="34925">
            <a:solidFill>
              <a:srgbClr val="002060">
                <a:alpha val="66000"/>
              </a:srgbClr>
            </a:solidFill>
          </a:ln>
          <a:effectLst/>
          <a:scene3d>
            <a:camera prst="orthographicFront"/>
            <a:lightRig rig="threePt" dir="t">
              <a:rot lat="0" lon="0" rev="0"/>
            </a:lightRig>
          </a:scene3d>
          <a:sp3d extrusionH="38100" prstMaterial="clear">
            <a:bevelT w="260350" h="50800" prst="softRound"/>
            <a:bevelB prst="softRound"/>
          </a:sp3d>
        </p:spPr>
        <p:txBody>
          <a:bodyPr wrap="square" rtlCol="0">
            <a:spAutoFit/>
          </a:bodyPr>
          <a:lstStyle/>
          <a:p>
            <a:r>
              <a:rPr lang="en-IN" sz="2400" b="1" dirty="0"/>
              <a:t>sharing office space</a:t>
            </a:r>
          </a:p>
        </p:txBody>
      </p:sp>
      <p:sp>
        <p:nvSpPr>
          <p:cNvPr id="10" name="TextBox 9"/>
          <p:cNvSpPr txBox="1"/>
          <p:nvPr/>
        </p:nvSpPr>
        <p:spPr>
          <a:xfrm>
            <a:off x="2261775" y="1861259"/>
            <a:ext cx="6856427" cy="461665"/>
          </a:xfrm>
          <a:prstGeom prst="rect">
            <a:avLst/>
          </a:prstGeom>
          <a:gradFill flip="none" rotWithShape="1">
            <a:gsLst>
              <a:gs pos="0">
                <a:srgbClr val="002060"/>
              </a:gs>
              <a:gs pos="100000">
                <a:srgbClr val="002060">
                  <a:alpha val="14000"/>
                </a:srgbClr>
              </a:gs>
            </a:gsLst>
            <a:lin ang="5400000" scaled="1"/>
            <a:tileRect/>
          </a:gradFill>
          <a:ln w="34925">
            <a:solidFill>
              <a:srgbClr val="002060">
                <a:alpha val="66000"/>
              </a:srgbClr>
            </a:solidFill>
          </a:ln>
          <a:effectLst/>
          <a:scene3d>
            <a:camera prst="orthographicFront"/>
            <a:lightRig rig="threePt" dir="t">
              <a:rot lat="0" lon="0" rev="0"/>
            </a:lightRig>
          </a:scene3d>
          <a:sp3d extrusionH="38100" prstMaterial="clear">
            <a:bevelT w="260350" h="50800" prst="softRound"/>
            <a:bevelB prst="softRound"/>
          </a:sp3d>
        </p:spPr>
        <p:txBody>
          <a:bodyPr wrap="square" rtlCol="0">
            <a:spAutoFit/>
          </a:bodyPr>
          <a:lstStyle/>
          <a:p>
            <a:r>
              <a:rPr lang="en-IN" sz="2400" b="1" dirty="0"/>
              <a:t>traveling by the cheapest option</a:t>
            </a:r>
          </a:p>
        </p:txBody>
      </p:sp>
      <p:sp>
        <p:nvSpPr>
          <p:cNvPr id="11" name="TextBox 10"/>
          <p:cNvSpPr txBox="1"/>
          <p:nvPr/>
        </p:nvSpPr>
        <p:spPr>
          <a:xfrm>
            <a:off x="2284424" y="2526143"/>
            <a:ext cx="6853233" cy="461665"/>
          </a:xfrm>
          <a:prstGeom prst="rect">
            <a:avLst/>
          </a:prstGeom>
          <a:gradFill flip="none" rotWithShape="1">
            <a:gsLst>
              <a:gs pos="0">
                <a:srgbClr val="002060"/>
              </a:gs>
              <a:gs pos="100000">
                <a:srgbClr val="002060">
                  <a:alpha val="14000"/>
                </a:srgbClr>
              </a:gs>
            </a:gsLst>
            <a:lin ang="5400000" scaled="1"/>
            <a:tileRect/>
          </a:gradFill>
          <a:ln w="34925">
            <a:solidFill>
              <a:srgbClr val="002060">
                <a:alpha val="66000"/>
              </a:srgbClr>
            </a:solidFill>
          </a:ln>
          <a:effectLst/>
          <a:scene3d>
            <a:camera prst="orthographicFront"/>
            <a:lightRig rig="threePt" dir="t">
              <a:rot lat="0" lon="0" rev="0"/>
            </a:lightRig>
          </a:scene3d>
          <a:sp3d extrusionH="38100" prstMaterial="clear">
            <a:bevelT w="260350" h="50800" prst="softRound"/>
            <a:bevelB prst="softRound"/>
          </a:sp3d>
        </p:spPr>
        <p:txBody>
          <a:bodyPr wrap="square" rtlCol="0">
            <a:spAutoFit/>
          </a:bodyPr>
          <a:lstStyle/>
          <a:p>
            <a:r>
              <a:rPr lang="en-IN" sz="2400" b="1" dirty="0"/>
              <a:t>hiring intern instead of regular employees</a:t>
            </a:r>
          </a:p>
        </p:txBody>
      </p:sp>
      <p:sp>
        <p:nvSpPr>
          <p:cNvPr id="12" name="TextBox 11"/>
          <p:cNvSpPr txBox="1"/>
          <p:nvPr/>
        </p:nvSpPr>
        <p:spPr>
          <a:xfrm>
            <a:off x="2321555" y="3236217"/>
            <a:ext cx="6835558" cy="461665"/>
          </a:xfrm>
          <a:prstGeom prst="rect">
            <a:avLst/>
          </a:prstGeom>
          <a:gradFill flip="none" rotWithShape="1">
            <a:gsLst>
              <a:gs pos="0">
                <a:srgbClr val="002060"/>
              </a:gs>
              <a:gs pos="100000">
                <a:srgbClr val="002060">
                  <a:alpha val="14000"/>
                </a:srgbClr>
              </a:gs>
            </a:gsLst>
            <a:lin ang="5400000" scaled="1"/>
            <a:tileRect/>
          </a:gradFill>
          <a:ln w="34925">
            <a:solidFill>
              <a:srgbClr val="002060">
                <a:alpha val="66000"/>
              </a:srgbClr>
            </a:solidFill>
          </a:ln>
          <a:effectLst/>
          <a:scene3d>
            <a:camera prst="orthographicFront"/>
            <a:lightRig rig="threePt" dir="t">
              <a:rot lat="0" lon="0" rev="0"/>
            </a:lightRig>
          </a:scene3d>
          <a:sp3d extrusionH="38100" prstMaterial="clear">
            <a:bevelT w="260350" h="50800" prst="softRound"/>
            <a:bevelB prst="softRound"/>
          </a:sp3d>
        </p:spPr>
        <p:txBody>
          <a:bodyPr wrap="square" rtlCol="0">
            <a:spAutoFit/>
          </a:bodyPr>
          <a:lstStyle/>
          <a:p>
            <a:r>
              <a:rPr lang="en-IN" sz="2400" b="1" dirty="0"/>
              <a:t>getting work done by freelancers</a:t>
            </a:r>
          </a:p>
        </p:txBody>
      </p:sp>
      <p:sp>
        <p:nvSpPr>
          <p:cNvPr id="13" name="TextBox 12"/>
          <p:cNvSpPr txBox="1"/>
          <p:nvPr/>
        </p:nvSpPr>
        <p:spPr>
          <a:xfrm>
            <a:off x="2261773" y="3952907"/>
            <a:ext cx="6897189" cy="461665"/>
          </a:xfrm>
          <a:prstGeom prst="rect">
            <a:avLst/>
          </a:prstGeom>
          <a:gradFill flip="none" rotWithShape="1">
            <a:gsLst>
              <a:gs pos="0">
                <a:srgbClr val="002060"/>
              </a:gs>
              <a:gs pos="100000">
                <a:srgbClr val="002060">
                  <a:alpha val="14000"/>
                </a:srgbClr>
              </a:gs>
            </a:gsLst>
            <a:lin ang="5400000" scaled="1"/>
            <a:tileRect/>
          </a:gradFill>
          <a:ln w="34925">
            <a:solidFill>
              <a:srgbClr val="002060">
                <a:alpha val="66000"/>
              </a:srgbClr>
            </a:solidFill>
          </a:ln>
          <a:effectLst/>
          <a:scene3d>
            <a:camera prst="orthographicFront"/>
            <a:lightRig rig="threePt" dir="t">
              <a:rot lat="0" lon="0" rev="0"/>
            </a:lightRig>
          </a:scene3d>
          <a:sp3d extrusionH="38100" prstMaterial="clear">
            <a:bevelT w="260350" h="50800" prst="softRound"/>
            <a:bevelB prst="softRound"/>
          </a:sp3d>
        </p:spPr>
        <p:txBody>
          <a:bodyPr wrap="square" rtlCol="0">
            <a:spAutoFit/>
          </a:bodyPr>
          <a:lstStyle/>
          <a:p>
            <a:r>
              <a:rPr lang="en-IN" sz="2400" b="1" dirty="0"/>
              <a:t>using used instead of new machines</a:t>
            </a:r>
          </a:p>
        </p:txBody>
      </p:sp>
      <p:sp>
        <p:nvSpPr>
          <p:cNvPr id="14" name="TextBox 13"/>
          <p:cNvSpPr txBox="1"/>
          <p:nvPr/>
        </p:nvSpPr>
        <p:spPr>
          <a:xfrm>
            <a:off x="2187477" y="4529600"/>
            <a:ext cx="6998818" cy="461665"/>
          </a:xfrm>
          <a:prstGeom prst="rect">
            <a:avLst/>
          </a:prstGeom>
          <a:gradFill flip="none" rotWithShape="1">
            <a:gsLst>
              <a:gs pos="0">
                <a:srgbClr val="002060"/>
              </a:gs>
              <a:gs pos="100000">
                <a:srgbClr val="002060">
                  <a:alpha val="14000"/>
                </a:srgbClr>
              </a:gs>
            </a:gsLst>
            <a:lin ang="5400000" scaled="1"/>
            <a:tileRect/>
          </a:gradFill>
          <a:ln w="34925">
            <a:solidFill>
              <a:srgbClr val="002060">
                <a:alpha val="66000"/>
              </a:srgbClr>
            </a:solidFill>
          </a:ln>
          <a:effectLst/>
          <a:scene3d>
            <a:camera prst="orthographicFront"/>
            <a:lightRig rig="threePt" dir="t">
              <a:rot lat="0" lon="0" rev="0"/>
            </a:lightRig>
          </a:scene3d>
          <a:sp3d extrusionH="38100" prstMaterial="clear">
            <a:bevelT w="260350" h="50800" prst="softRound"/>
            <a:bevelB prst="softRound"/>
          </a:sp3d>
        </p:spPr>
        <p:txBody>
          <a:bodyPr wrap="square" rtlCol="0">
            <a:spAutoFit/>
          </a:bodyPr>
          <a:lstStyle/>
          <a:p>
            <a:r>
              <a:rPr lang="en-IN" sz="2400" b="1" dirty="0"/>
              <a:t>applying for grant wherever possible</a:t>
            </a:r>
          </a:p>
        </p:txBody>
      </p:sp>
      <p:sp>
        <p:nvSpPr>
          <p:cNvPr id="15" name="TextBox 14"/>
          <p:cNvSpPr txBox="1"/>
          <p:nvPr/>
        </p:nvSpPr>
        <p:spPr>
          <a:xfrm>
            <a:off x="1847810" y="5218635"/>
            <a:ext cx="7338485" cy="830997"/>
          </a:xfrm>
          <a:prstGeom prst="rect">
            <a:avLst/>
          </a:prstGeom>
          <a:gradFill flip="none" rotWithShape="1">
            <a:gsLst>
              <a:gs pos="0">
                <a:srgbClr val="002060"/>
              </a:gs>
              <a:gs pos="100000">
                <a:srgbClr val="002060">
                  <a:alpha val="14000"/>
                </a:srgbClr>
              </a:gs>
            </a:gsLst>
            <a:lin ang="5400000" scaled="1"/>
            <a:tileRect/>
          </a:gradFill>
          <a:ln w="34925">
            <a:solidFill>
              <a:srgbClr val="002060">
                <a:alpha val="66000"/>
              </a:srgbClr>
            </a:solidFill>
          </a:ln>
          <a:effectLst/>
          <a:scene3d>
            <a:camera prst="orthographicFront"/>
            <a:lightRig rig="threePt" dir="t">
              <a:rot lat="0" lon="0" rev="0"/>
            </a:lightRig>
          </a:scene3d>
          <a:sp3d extrusionH="38100" prstMaterial="clear">
            <a:bevelT w="260350" h="50800" prst="softRound"/>
            <a:bevelB prst="softRound"/>
          </a:sp3d>
        </p:spPr>
        <p:txBody>
          <a:bodyPr wrap="square" rtlCol="0">
            <a:spAutoFit/>
          </a:bodyPr>
          <a:lstStyle/>
          <a:p>
            <a:r>
              <a:rPr lang="en-IN" sz="2400" b="1" dirty="0"/>
              <a:t>trying to obtain payment in advance or as early as possible</a:t>
            </a:r>
          </a:p>
        </p:txBody>
      </p:sp>
      <p:sp>
        <p:nvSpPr>
          <p:cNvPr id="16" name="TextBox 15"/>
          <p:cNvSpPr txBox="1"/>
          <p:nvPr/>
        </p:nvSpPr>
        <p:spPr>
          <a:xfrm>
            <a:off x="5754135" y="229685"/>
            <a:ext cx="6661062" cy="646331"/>
          </a:xfrm>
          <a:prstGeom prst="rect">
            <a:avLst/>
          </a:prstGeom>
          <a:noFill/>
        </p:spPr>
        <p:txBody>
          <a:bodyPr wrap="square" rtlCol="0">
            <a:spAutoFit/>
          </a:bodyPr>
          <a:lstStyle/>
          <a:p>
            <a:r>
              <a:rPr lang="en-US" sz="3600" b="1" dirty="0">
                <a:solidFill>
                  <a:srgbClr val="002060"/>
                </a:solidFill>
                <a:latin typeface="Georgia" panose="02040502050405020303" pitchFamily="18" charset="0"/>
              </a:rPr>
              <a:t>Funding by Bootstrapping</a:t>
            </a:r>
            <a:endParaRPr lang="en-IN" sz="3600" b="1" dirty="0">
              <a:solidFill>
                <a:srgbClr val="002060"/>
              </a:solidFill>
              <a:latin typeface="Georgia" panose="02040502050405020303" pitchFamily="18"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171648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50" fill="hold"/>
                                        <p:tgtEl>
                                          <p:spTgt spid="7"/>
                                        </p:tgtEl>
                                        <p:attrNameLst>
                                          <p:attrName>ppt_x</p:attrName>
                                        </p:attrNameLst>
                                      </p:cBhvr>
                                      <p:tavLst>
                                        <p:tav tm="0">
                                          <p:val>
                                            <p:strVal val="#ppt_x"/>
                                          </p:val>
                                        </p:tav>
                                        <p:tav tm="100000">
                                          <p:val>
                                            <p:strVal val="#ppt_x"/>
                                          </p:val>
                                        </p:tav>
                                      </p:tavLst>
                                    </p:anim>
                                    <p:anim calcmode="lin" valueType="num">
                                      <p:cBhvr additive="base">
                                        <p:cTn id="8"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50" fill="hold"/>
                                        <p:tgtEl>
                                          <p:spTgt spid="9"/>
                                        </p:tgtEl>
                                        <p:attrNameLst>
                                          <p:attrName>ppt_x</p:attrName>
                                        </p:attrNameLst>
                                      </p:cBhvr>
                                      <p:tavLst>
                                        <p:tav tm="0">
                                          <p:val>
                                            <p:strVal val="#ppt_x"/>
                                          </p:val>
                                        </p:tav>
                                        <p:tav tm="100000">
                                          <p:val>
                                            <p:strVal val="#ppt_x"/>
                                          </p:val>
                                        </p:tav>
                                      </p:tavLst>
                                    </p:anim>
                                    <p:anim calcmode="lin" valueType="num">
                                      <p:cBhvr additive="base">
                                        <p:cTn id="14"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50" fill="hold"/>
                                        <p:tgtEl>
                                          <p:spTgt spid="10"/>
                                        </p:tgtEl>
                                        <p:attrNameLst>
                                          <p:attrName>ppt_x</p:attrName>
                                        </p:attrNameLst>
                                      </p:cBhvr>
                                      <p:tavLst>
                                        <p:tav tm="0">
                                          <p:val>
                                            <p:strVal val="#ppt_x"/>
                                          </p:val>
                                        </p:tav>
                                        <p:tav tm="100000">
                                          <p:val>
                                            <p:strVal val="#ppt_x"/>
                                          </p:val>
                                        </p:tav>
                                      </p:tavLst>
                                    </p:anim>
                                    <p:anim calcmode="lin" valueType="num">
                                      <p:cBhvr additive="base">
                                        <p:cTn id="20"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250" fill="hold"/>
                                        <p:tgtEl>
                                          <p:spTgt spid="11"/>
                                        </p:tgtEl>
                                        <p:attrNameLst>
                                          <p:attrName>ppt_x</p:attrName>
                                        </p:attrNameLst>
                                      </p:cBhvr>
                                      <p:tavLst>
                                        <p:tav tm="0">
                                          <p:val>
                                            <p:strVal val="#ppt_x"/>
                                          </p:val>
                                        </p:tav>
                                        <p:tav tm="100000">
                                          <p:val>
                                            <p:strVal val="#ppt_x"/>
                                          </p:val>
                                        </p:tav>
                                      </p:tavLst>
                                    </p:anim>
                                    <p:anim calcmode="lin" valueType="num">
                                      <p:cBhvr additive="base">
                                        <p:cTn id="26"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250" fill="hold"/>
                                        <p:tgtEl>
                                          <p:spTgt spid="12"/>
                                        </p:tgtEl>
                                        <p:attrNameLst>
                                          <p:attrName>ppt_x</p:attrName>
                                        </p:attrNameLst>
                                      </p:cBhvr>
                                      <p:tavLst>
                                        <p:tav tm="0">
                                          <p:val>
                                            <p:strVal val="#ppt_x"/>
                                          </p:val>
                                        </p:tav>
                                        <p:tav tm="100000">
                                          <p:val>
                                            <p:strVal val="#ppt_x"/>
                                          </p:val>
                                        </p:tav>
                                      </p:tavLst>
                                    </p:anim>
                                    <p:anim calcmode="lin" valueType="num">
                                      <p:cBhvr additive="base">
                                        <p:cTn id="32"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250" fill="hold"/>
                                        <p:tgtEl>
                                          <p:spTgt spid="13"/>
                                        </p:tgtEl>
                                        <p:attrNameLst>
                                          <p:attrName>ppt_x</p:attrName>
                                        </p:attrNameLst>
                                      </p:cBhvr>
                                      <p:tavLst>
                                        <p:tav tm="0">
                                          <p:val>
                                            <p:strVal val="#ppt_x"/>
                                          </p:val>
                                        </p:tav>
                                        <p:tav tm="100000">
                                          <p:val>
                                            <p:strVal val="#ppt_x"/>
                                          </p:val>
                                        </p:tav>
                                      </p:tavLst>
                                    </p:anim>
                                    <p:anim calcmode="lin" valueType="num">
                                      <p:cBhvr additive="base">
                                        <p:cTn id="38" dur="25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250" fill="hold"/>
                                        <p:tgtEl>
                                          <p:spTgt spid="14"/>
                                        </p:tgtEl>
                                        <p:attrNameLst>
                                          <p:attrName>ppt_x</p:attrName>
                                        </p:attrNameLst>
                                      </p:cBhvr>
                                      <p:tavLst>
                                        <p:tav tm="0">
                                          <p:val>
                                            <p:strVal val="#ppt_x"/>
                                          </p:val>
                                        </p:tav>
                                        <p:tav tm="100000">
                                          <p:val>
                                            <p:strVal val="#ppt_x"/>
                                          </p:val>
                                        </p:tav>
                                      </p:tavLst>
                                    </p:anim>
                                    <p:anim calcmode="lin" valueType="num">
                                      <p:cBhvr additive="base">
                                        <p:cTn id="44"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250" fill="hold"/>
                                        <p:tgtEl>
                                          <p:spTgt spid="15"/>
                                        </p:tgtEl>
                                        <p:attrNameLst>
                                          <p:attrName>ppt_x</p:attrName>
                                        </p:attrNameLst>
                                      </p:cBhvr>
                                      <p:tavLst>
                                        <p:tav tm="0">
                                          <p:val>
                                            <p:strVal val="#ppt_x"/>
                                          </p:val>
                                        </p:tav>
                                        <p:tav tm="100000">
                                          <p:val>
                                            <p:strVal val="#ppt_x"/>
                                          </p:val>
                                        </p:tav>
                                      </p:tavLst>
                                    </p:anim>
                                    <p:anim calcmode="lin" valueType="num">
                                      <p:cBhvr additive="base">
                                        <p:cTn id="50" dur="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376" y="2319431"/>
            <a:ext cx="10515600" cy="1325563"/>
          </a:xfrm>
        </p:spPr>
        <p:txBody>
          <a:bodyPr/>
          <a:lstStyle/>
          <a:p>
            <a:pPr algn="ctr"/>
            <a:r>
              <a:rPr lang="en-US" b="1" dirty="0">
                <a:solidFill>
                  <a:schemeClr val="accent5">
                    <a:lumMod val="75000"/>
                  </a:schemeClr>
                </a:solidFill>
              </a:rPr>
              <a:t>Crowdfunding</a:t>
            </a: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extLst>
      <p:ext uri="{BB962C8B-B14F-4D97-AF65-F5344CB8AC3E}">
        <p14:creationId xmlns:p14="http://schemas.microsoft.com/office/powerpoint/2010/main" val="17885295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Crowdfunding</a:t>
            </a:r>
            <a:endParaRPr lang="en-IN"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610540">
            <a:off x="112266" y="1370688"/>
            <a:ext cx="4267979" cy="435133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2913" y="177239"/>
            <a:ext cx="6182139" cy="61821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Tree>
    <p:extLst>
      <p:ext uri="{BB962C8B-B14F-4D97-AF65-F5344CB8AC3E}">
        <p14:creationId xmlns:p14="http://schemas.microsoft.com/office/powerpoint/2010/main" val="7668334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05685"/>
          </a:xfrm>
        </p:spPr>
        <p:txBody>
          <a:bodyPr/>
          <a:lstStyle/>
          <a:p>
            <a:r>
              <a:rPr lang="en-US" dirty="0" err="1"/>
              <a:t>Crowdfunding</a:t>
            </a:r>
            <a:endParaRPr lang="en-IN" dirty="0"/>
          </a:p>
        </p:txBody>
      </p:sp>
      <p:sp>
        <p:nvSpPr>
          <p:cNvPr id="3" name="Text Placeholder 2"/>
          <p:cNvSpPr>
            <a:spLocks noGrp="1"/>
          </p:cNvSpPr>
          <p:nvPr>
            <p:ph type="body" idx="1"/>
          </p:nvPr>
        </p:nvSpPr>
        <p:spPr>
          <a:xfrm>
            <a:off x="196067" y="1270810"/>
            <a:ext cx="10515600" cy="4351338"/>
          </a:xfrm>
        </p:spPr>
        <p:txBody>
          <a:bodyPr/>
          <a:lstStyle/>
          <a:p>
            <a:r>
              <a:rPr lang="en-US" dirty="0"/>
              <a:t>The global crowdfunding industry generated about $34.4 billion in capital last year. </a:t>
            </a:r>
            <a:endParaRPr lang="en-US" dirty="0" smtClean="0"/>
          </a:p>
          <a:p>
            <a:r>
              <a:rPr lang="en-US" dirty="0"/>
              <a:t>The biggest player in the </a:t>
            </a:r>
            <a:r>
              <a:rPr lang="en-US" dirty="0" smtClean="0"/>
              <a:t>Indian market is ‘</a:t>
            </a:r>
            <a:r>
              <a:rPr lang="en-US" dirty="0" err="1" smtClean="0"/>
              <a:t>Milaap</a:t>
            </a:r>
            <a:r>
              <a:rPr lang="en-US" dirty="0" smtClean="0"/>
              <a:t>’, which has </a:t>
            </a:r>
            <a:r>
              <a:rPr lang="en-US" dirty="0"/>
              <a:t>raised the equivalent of over US$12.7m through donations and </a:t>
            </a:r>
            <a:r>
              <a:rPr lang="en-US" dirty="0" smtClean="0"/>
              <a:t>microloans. Spread </a:t>
            </a:r>
            <a:r>
              <a:rPr lang="en-US" dirty="0"/>
              <a:t>across close to 50,000 </a:t>
            </a:r>
            <a:r>
              <a:rPr lang="en-US" dirty="0" smtClean="0"/>
              <a:t>projects, </a:t>
            </a:r>
            <a:r>
              <a:rPr lang="en-US" dirty="0"/>
              <a:t>it has averaged around just $260 per project</a:t>
            </a:r>
            <a:r>
              <a:rPr lang="en-US" dirty="0" smtClean="0"/>
              <a:t>.</a:t>
            </a:r>
          </a:p>
          <a:p>
            <a:r>
              <a:rPr lang="en-US" dirty="0" err="1" smtClean="0"/>
              <a:t>Ketto</a:t>
            </a:r>
            <a:r>
              <a:rPr lang="en-US" dirty="0" smtClean="0"/>
              <a:t> charges 5 to 8% of the amount raised.</a:t>
            </a:r>
          </a:p>
          <a:p>
            <a:endParaRPr lang="en-US" dirty="0"/>
          </a:p>
          <a:p>
            <a:r>
              <a:rPr lang="en-IN" dirty="0"/>
              <a:t>https://crowdsourcingweek.com/blog/indias-top-ten-crowdfunding-platforms/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spTree>
    <p:extLst>
      <p:ext uri="{BB962C8B-B14F-4D97-AF65-F5344CB8AC3E}">
        <p14:creationId xmlns:p14="http://schemas.microsoft.com/office/powerpoint/2010/main" val="2956061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Crowdfunding </a:t>
            </a:r>
            <a:r>
              <a:rPr lang="en-US" dirty="0" smtClean="0"/>
              <a:t>– Fund Raising Through a Online Platform</a:t>
            </a:r>
            <a:endParaRPr lang="en-IN" dirty="0"/>
          </a:p>
        </p:txBody>
      </p:sp>
      <p:sp>
        <p:nvSpPr>
          <p:cNvPr id="3" name="Text Placeholder 2"/>
          <p:cNvSpPr>
            <a:spLocks noGrp="1"/>
          </p:cNvSpPr>
          <p:nvPr>
            <p:ph type="body" idx="1"/>
          </p:nvPr>
        </p:nvSpPr>
        <p:spPr>
          <a:xfrm>
            <a:off x="410183" y="1690688"/>
            <a:ext cx="10085962" cy="4351338"/>
          </a:xfrm>
        </p:spPr>
        <p:txBody>
          <a:bodyPr/>
          <a:lstStyle/>
          <a:p>
            <a:r>
              <a:rPr lang="en-US" dirty="0" smtClean="0"/>
              <a:t>Refers </a:t>
            </a:r>
            <a:r>
              <a:rPr lang="en-US" dirty="0"/>
              <a:t>to </a:t>
            </a:r>
            <a:r>
              <a:rPr lang="en-US" dirty="0" smtClean="0"/>
              <a:t>raising money from scores of individuals or </a:t>
            </a:r>
            <a:r>
              <a:rPr lang="en-US" dirty="0"/>
              <a:t>donors </a:t>
            </a:r>
            <a:r>
              <a:rPr lang="en-US" dirty="0" smtClean="0"/>
              <a:t>to fund the development of a </a:t>
            </a:r>
            <a:r>
              <a:rPr lang="en-US" dirty="0"/>
              <a:t>product or service </a:t>
            </a:r>
            <a:r>
              <a:rPr lang="en-US" dirty="0" smtClean="0"/>
              <a:t>and take it to market through setting up a startup.</a:t>
            </a:r>
          </a:p>
          <a:p>
            <a:r>
              <a:rPr lang="en-US" dirty="0" smtClean="0"/>
              <a:t>Some details about the product or service, progress made and the planned roadmap are shared with people for them to make an informed decision to give the money.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35640097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Reward-Based Crowdfunding</a:t>
            </a:r>
            <a:endParaRPr lang="en-IN" dirty="0"/>
          </a:p>
        </p:txBody>
      </p:sp>
      <p:sp>
        <p:nvSpPr>
          <p:cNvPr id="3" name="Text Placeholder 2"/>
          <p:cNvSpPr>
            <a:spLocks noGrp="1"/>
          </p:cNvSpPr>
          <p:nvPr>
            <p:ph type="body" idx="1"/>
          </p:nvPr>
        </p:nvSpPr>
        <p:spPr/>
        <p:txBody>
          <a:bodyPr/>
          <a:lstStyle/>
          <a:p>
            <a:r>
              <a:rPr lang="en-US" dirty="0" smtClean="0"/>
              <a:t>Entrepreneur propose to reward potential investors / donors with their upcoming </a:t>
            </a:r>
            <a:r>
              <a:rPr lang="en-US" dirty="0"/>
              <a:t>product or services or certain benefits </a:t>
            </a:r>
            <a:endParaRPr lang="en-US" dirty="0" smtClean="0"/>
          </a:p>
          <a:p>
            <a:r>
              <a:rPr lang="en-US" dirty="0" smtClean="0"/>
              <a:t>If the founders are in businesses such as apparel, bags, jewelry, </a:t>
            </a:r>
            <a:r>
              <a:rPr lang="en-US" dirty="0"/>
              <a:t>beauty products, lifestyle products and </a:t>
            </a:r>
            <a:r>
              <a:rPr lang="en-US" dirty="0" smtClean="0"/>
              <a:t>personalized stationery, they get valuable feedback in the process of response.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Tree>
    <p:extLst>
      <p:ext uri="{BB962C8B-B14F-4D97-AF65-F5344CB8AC3E}">
        <p14:creationId xmlns:p14="http://schemas.microsoft.com/office/powerpoint/2010/main" val="41091651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t>
            </a:r>
            <a:r>
              <a:rPr lang="en-US" dirty="0" err="1" smtClean="0"/>
              <a:t>Crowdfunding</a:t>
            </a:r>
            <a:endParaRPr lang="en-IN" dirty="0"/>
          </a:p>
        </p:txBody>
      </p:sp>
      <p:sp>
        <p:nvSpPr>
          <p:cNvPr id="3" name="Text Placeholder 2"/>
          <p:cNvSpPr>
            <a:spLocks noGrp="1"/>
          </p:cNvSpPr>
          <p:nvPr>
            <p:ph type="body" idx="1"/>
          </p:nvPr>
        </p:nvSpPr>
        <p:spPr/>
        <p:txBody>
          <a:bodyPr/>
          <a:lstStyle/>
          <a:p>
            <a:r>
              <a:rPr lang="en-IN" dirty="0"/>
              <a:t>Equity-based </a:t>
            </a:r>
            <a:r>
              <a:rPr lang="en-IN" dirty="0" smtClean="0"/>
              <a:t>Crowdfunding – not legal in India</a:t>
            </a:r>
            <a:endParaRPr lang="en-IN" dirty="0"/>
          </a:p>
          <a:p>
            <a:r>
              <a:rPr lang="en-IN" dirty="0"/>
              <a:t>Lending-based Crowdfunding</a:t>
            </a:r>
          </a:p>
          <a:p>
            <a:r>
              <a:rPr lang="en-IN" dirty="0"/>
              <a:t>Pre-order Crowdfunding</a:t>
            </a:r>
          </a:p>
          <a:p>
            <a:r>
              <a:rPr lang="en-IN" dirty="0"/>
              <a:t>Donations Or Social Crowdfunding</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spTree>
    <p:extLst>
      <p:ext uri="{BB962C8B-B14F-4D97-AF65-F5344CB8AC3E}">
        <p14:creationId xmlns:p14="http://schemas.microsoft.com/office/powerpoint/2010/main" val="31737357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4152" y="765313"/>
            <a:ext cx="10515600" cy="4199879"/>
          </a:xfrm>
        </p:spPr>
        <p:txBody>
          <a:bodyPr/>
          <a:lstStyle/>
          <a:p>
            <a:r>
              <a:rPr lang="en-US" dirty="0" smtClean="0"/>
              <a:t>India has seen a rapid growth of crowdfunding platforms.</a:t>
            </a:r>
          </a:p>
          <a:p>
            <a:r>
              <a:rPr lang="en-US" dirty="0" smtClean="0"/>
              <a:t>The quantum of money raised through these growing number of platforms has also grown substantially.</a:t>
            </a:r>
          </a:p>
          <a:p>
            <a:r>
              <a:rPr lang="en-US" dirty="0" smtClean="0"/>
              <a:t>Besides the much needed capital, a startup may receive vital feedback about the acceptability or attractiveness of their product from a large audience with limited efforts early on.</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29428059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18660875"/>
              </p:ext>
            </p:extLst>
          </p:nvPr>
        </p:nvGraphicFramePr>
        <p:xfrm>
          <a:off x="0" y="515566"/>
          <a:ext cx="11342451" cy="5120640"/>
        </p:xfrm>
        <a:graphic>
          <a:graphicData uri="http://schemas.openxmlformats.org/drawingml/2006/table">
            <a:tbl>
              <a:tblPr firstRow="1" bandRow="1">
                <a:tableStyleId>{5C22544A-7EE6-4342-B048-85BDC9FD1C3A}</a:tableStyleId>
              </a:tblPr>
              <a:tblGrid>
                <a:gridCol w="2418946">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838528">
                  <a:extLst>
                    <a:ext uri="{9D8B030D-6E8A-4147-A177-3AD203B41FA5}">
                      <a16:colId xmlns:a16="http://schemas.microsoft.com/office/drawing/2014/main" val="20002"/>
                    </a:ext>
                  </a:extLst>
                </a:gridCol>
                <a:gridCol w="1838527">
                  <a:extLst>
                    <a:ext uri="{9D8B030D-6E8A-4147-A177-3AD203B41FA5}">
                      <a16:colId xmlns:a16="http://schemas.microsoft.com/office/drawing/2014/main" val="20003"/>
                    </a:ext>
                  </a:extLst>
                </a:gridCol>
                <a:gridCol w="1507787">
                  <a:extLst>
                    <a:ext uri="{9D8B030D-6E8A-4147-A177-3AD203B41FA5}">
                      <a16:colId xmlns:a16="http://schemas.microsoft.com/office/drawing/2014/main" val="20004"/>
                    </a:ext>
                  </a:extLst>
                </a:gridCol>
                <a:gridCol w="2367063">
                  <a:extLst>
                    <a:ext uri="{9D8B030D-6E8A-4147-A177-3AD203B41FA5}">
                      <a16:colId xmlns:a16="http://schemas.microsoft.com/office/drawing/2014/main" val="20005"/>
                    </a:ext>
                  </a:extLst>
                </a:gridCol>
              </a:tblGrid>
              <a:tr h="370840">
                <a:tc>
                  <a:txBody>
                    <a:bodyPr/>
                    <a:lstStyle/>
                    <a:p>
                      <a:endParaRPr lang="en-IN" sz="2400" b="1" dirty="0"/>
                    </a:p>
                  </a:txBody>
                  <a:tcPr/>
                </a:tc>
                <a:tc>
                  <a:txBody>
                    <a:bodyPr/>
                    <a:lstStyle/>
                    <a:p>
                      <a:r>
                        <a:rPr lang="en-US" sz="2400" b="1" dirty="0"/>
                        <a:t>Total Raised</a:t>
                      </a:r>
                      <a:endParaRPr lang="en-IN" sz="2400" b="1" dirty="0"/>
                    </a:p>
                  </a:txBody>
                  <a:tcPr/>
                </a:tc>
                <a:tc>
                  <a:txBody>
                    <a:bodyPr/>
                    <a:lstStyle/>
                    <a:p>
                      <a:r>
                        <a:rPr lang="en-US" sz="2400" b="1" dirty="0"/>
                        <a:t>Supporters</a:t>
                      </a:r>
                      <a:endParaRPr lang="en-IN" sz="2400" b="1" dirty="0"/>
                    </a:p>
                  </a:txBody>
                  <a:tcPr/>
                </a:tc>
                <a:tc>
                  <a:txBody>
                    <a:bodyPr/>
                    <a:lstStyle/>
                    <a:p>
                      <a:r>
                        <a:rPr lang="en-US" sz="2400" b="1" dirty="0"/>
                        <a:t>Platform</a:t>
                      </a:r>
                      <a:r>
                        <a:rPr lang="en-US" sz="2400" b="1" baseline="0" dirty="0"/>
                        <a:t> Fee</a:t>
                      </a:r>
                      <a:endParaRPr lang="en-IN" sz="2400" b="1" dirty="0"/>
                    </a:p>
                  </a:txBody>
                  <a:tcPr/>
                </a:tc>
                <a:tc>
                  <a:txBody>
                    <a:bodyPr/>
                    <a:lstStyle/>
                    <a:p>
                      <a:r>
                        <a:rPr lang="en-US" sz="2400" b="1" dirty="0"/>
                        <a:t>Payment Fee</a:t>
                      </a:r>
                      <a:endParaRPr lang="en-IN" sz="2400" b="1" dirty="0"/>
                    </a:p>
                  </a:txBody>
                  <a:tcPr/>
                </a:tc>
                <a:tc>
                  <a:txBody>
                    <a:bodyPr/>
                    <a:lstStyle/>
                    <a:p>
                      <a:r>
                        <a:rPr lang="en-US" sz="2400" b="1" dirty="0"/>
                        <a:t>Important</a:t>
                      </a:r>
                      <a:r>
                        <a:rPr lang="en-US" sz="2400" b="1" baseline="0" dirty="0"/>
                        <a:t> features</a:t>
                      </a:r>
                      <a:endParaRPr lang="en-IN" sz="2400" b="1" dirty="0"/>
                    </a:p>
                  </a:txBody>
                  <a:tcPr/>
                </a:tc>
                <a:extLst>
                  <a:ext uri="{0D108BD9-81ED-4DB2-BD59-A6C34878D82A}">
                    <a16:rowId xmlns:a16="http://schemas.microsoft.com/office/drawing/2014/main" val="10000"/>
                  </a:ext>
                </a:extLst>
              </a:tr>
              <a:tr h="370840">
                <a:tc>
                  <a:txBody>
                    <a:bodyPr/>
                    <a:lstStyle/>
                    <a:p>
                      <a:r>
                        <a:rPr lang="en-US" sz="2400" b="1" dirty="0"/>
                        <a:t>GoFundMe</a:t>
                      </a:r>
                      <a:endParaRPr lang="en-IN" sz="2400" b="1" dirty="0"/>
                    </a:p>
                  </a:txBody>
                  <a:tcPr/>
                </a:tc>
                <a:tc>
                  <a:txBody>
                    <a:bodyPr/>
                    <a:lstStyle/>
                    <a:p>
                      <a:r>
                        <a:rPr lang="en-US" sz="2400" b="1" dirty="0"/>
                        <a:t>$5B</a:t>
                      </a:r>
                      <a:endParaRPr lang="en-IN" sz="2400" b="1" dirty="0"/>
                    </a:p>
                  </a:txBody>
                  <a:tcPr/>
                </a:tc>
                <a:tc>
                  <a:txBody>
                    <a:bodyPr/>
                    <a:lstStyle/>
                    <a:p>
                      <a:r>
                        <a:rPr lang="en-US" sz="2400" b="1" dirty="0"/>
                        <a:t>50M</a:t>
                      </a:r>
                      <a:endParaRPr lang="en-IN" sz="2400" b="1" dirty="0"/>
                    </a:p>
                  </a:txBody>
                  <a:tcPr/>
                </a:tc>
                <a:tc>
                  <a:txBody>
                    <a:bodyPr/>
                    <a:lstStyle/>
                    <a:p>
                      <a:r>
                        <a:rPr lang="en-US" sz="2400" b="1" dirty="0"/>
                        <a:t>0%</a:t>
                      </a:r>
                      <a:endParaRPr lang="en-IN" sz="2400" b="1" dirty="0"/>
                    </a:p>
                  </a:txBody>
                  <a:tcPr/>
                </a:tc>
                <a:tc>
                  <a:txBody>
                    <a:bodyPr/>
                    <a:lstStyle/>
                    <a:p>
                      <a:r>
                        <a:rPr lang="en-US" sz="2400" b="1" dirty="0"/>
                        <a:t>2.9%+$0.30</a:t>
                      </a:r>
                      <a:endParaRPr lang="en-IN" sz="2400" b="1" dirty="0"/>
                    </a:p>
                  </a:txBody>
                  <a:tcPr/>
                </a:tc>
                <a:tc>
                  <a:txBody>
                    <a:bodyPr/>
                    <a:lstStyle/>
                    <a:p>
                      <a:r>
                        <a:rPr lang="en-US" sz="2400" b="1" baseline="0" dirty="0" smtClean="0"/>
                        <a:t>Protects against </a:t>
                      </a:r>
                      <a:r>
                        <a:rPr lang="en-US" sz="2400" b="1" baseline="0" dirty="0"/>
                        <a:t>fraud</a:t>
                      </a:r>
                      <a:endParaRPr lang="en-IN" sz="2400" b="1" dirty="0"/>
                    </a:p>
                  </a:txBody>
                  <a:tcPr/>
                </a:tc>
                <a:extLst>
                  <a:ext uri="{0D108BD9-81ED-4DB2-BD59-A6C34878D82A}">
                    <a16:rowId xmlns:a16="http://schemas.microsoft.com/office/drawing/2014/main" val="10001"/>
                  </a:ext>
                </a:extLst>
              </a:tr>
              <a:tr h="370840">
                <a:tc>
                  <a:txBody>
                    <a:bodyPr/>
                    <a:lstStyle/>
                    <a:p>
                      <a:r>
                        <a:rPr lang="en-US" sz="2400" b="1" dirty="0"/>
                        <a:t>INDIEGOGO</a:t>
                      </a:r>
                      <a:endParaRPr lang="en-IN" sz="2400" b="1" dirty="0"/>
                    </a:p>
                  </a:txBody>
                  <a:tcPr/>
                </a:tc>
                <a:tc>
                  <a:txBody>
                    <a:bodyPr/>
                    <a:lstStyle/>
                    <a:p>
                      <a:r>
                        <a:rPr lang="en-US" sz="2400" b="1" dirty="0"/>
                        <a:t>$1.5B</a:t>
                      </a:r>
                      <a:endParaRPr lang="en-IN" sz="2400" b="1" dirty="0"/>
                    </a:p>
                  </a:txBody>
                  <a:tcPr/>
                </a:tc>
                <a:tc>
                  <a:txBody>
                    <a:bodyPr/>
                    <a:lstStyle/>
                    <a:p>
                      <a:r>
                        <a:rPr lang="en-US" sz="2400" b="1" dirty="0"/>
                        <a:t>10M</a:t>
                      </a:r>
                      <a:endParaRPr lang="en-IN" sz="2400" b="1" dirty="0"/>
                    </a:p>
                  </a:txBody>
                  <a:tcPr/>
                </a:tc>
                <a:tc>
                  <a:txBody>
                    <a:bodyPr/>
                    <a:lstStyle/>
                    <a:p>
                      <a:r>
                        <a:rPr lang="en-US" sz="2400" b="1" dirty="0"/>
                        <a:t>5%</a:t>
                      </a:r>
                      <a:endParaRPr lang="en-IN" sz="2400" b="1" dirty="0"/>
                    </a:p>
                  </a:txBody>
                  <a:tcPr/>
                </a:tc>
                <a:tc>
                  <a:txBody>
                    <a:bodyPr/>
                    <a:lstStyle/>
                    <a:p>
                      <a:r>
                        <a:rPr lang="en-US" sz="2400" b="1" dirty="0"/>
                        <a:t>3.0%+$0.30</a:t>
                      </a:r>
                      <a:endParaRPr lang="en-IN" sz="2400" b="1" dirty="0"/>
                    </a:p>
                  </a:txBody>
                  <a:tcPr/>
                </a:tc>
                <a:tc>
                  <a:txBody>
                    <a:bodyPr/>
                    <a:lstStyle/>
                    <a:p>
                      <a:r>
                        <a:rPr lang="en-US" sz="2400" b="1" dirty="0"/>
                        <a:t>Do</a:t>
                      </a:r>
                      <a:endParaRPr lang="en-IN" sz="2400" b="1" dirty="0"/>
                    </a:p>
                  </a:txBody>
                  <a:tcPr/>
                </a:tc>
                <a:extLst>
                  <a:ext uri="{0D108BD9-81ED-4DB2-BD59-A6C34878D82A}">
                    <a16:rowId xmlns:a16="http://schemas.microsoft.com/office/drawing/2014/main" val="10002"/>
                  </a:ext>
                </a:extLst>
              </a:tr>
              <a:tr h="370840">
                <a:tc>
                  <a:txBody>
                    <a:bodyPr/>
                    <a:lstStyle/>
                    <a:p>
                      <a:r>
                        <a:rPr lang="en-US" sz="2400" b="1" dirty="0"/>
                        <a:t>KICKSTARTER</a:t>
                      </a:r>
                      <a:endParaRPr lang="en-IN" sz="2400" b="1" dirty="0"/>
                    </a:p>
                  </a:txBody>
                  <a:tcPr/>
                </a:tc>
                <a:tc>
                  <a:txBody>
                    <a:bodyPr/>
                    <a:lstStyle/>
                    <a:p>
                      <a:r>
                        <a:rPr lang="en-US" sz="2400" b="1" dirty="0"/>
                        <a:t>$</a:t>
                      </a:r>
                      <a:r>
                        <a:rPr lang="en-US" sz="2400" b="1" dirty="0" smtClean="0"/>
                        <a:t>3B</a:t>
                      </a:r>
                      <a:endParaRPr lang="en-IN" sz="2400" b="1" dirty="0"/>
                    </a:p>
                  </a:txBody>
                  <a:tcPr/>
                </a:tc>
                <a:tc>
                  <a:txBody>
                    <a:bodyPr/>
                    <a:lstStyle/>
                    <a:p>
                      <a:r>
                        <a:rPr lang="en-US" sz="2400" b="1" dirty="0"/>
                        <a:t>15m</a:t>
                      </a:r>
                      <a:endParaRPr lang="en-IN" sz="2400" b="1" dirty="0"/>
                    </a:p>
                  </a:txBody>
                  <a:tcPr/>
                </a:tc>
                <a:tc>
                  <a:txBody>
                    <a:bodyPr/>
                    <a:lstStyle/>
                    <a:p>
                      <a:r>
                        <a:rPr lang="en-US" sz="2400" b="1" dirty="0"/>
                        <a:t>5%</a:t>
                      </a:r>
                      <a:endParaRPr lang="en-IN"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3.0%+$0.20</a:t>
                      </a:r>
                      <a:endParaRPr lang="en-IN" sz="2400" b="1" dirty="0"/>
                    </a:p>
                  </a:txBody>
                  <a:tcPr/>
                </a:tc>
                <a:tc>
                  <a:txBody>
                    <a:bodyPr/>
                    <a:lstStyle/>
                    <a:p>
                      <a:r>
                        <a:rPr lang="en-US" sz="2400" b="1" dirty="0"/>
                        <a:t>No</a:t>
                      </a:r>
                      <a:endParaRPr lang="en-IN" sz="2400" b="1" dirty="0"/>
                    </a:p>
                  </a:txBody>
                  <a:tcPr>
                    <a:no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400" b="1" dirty="0" smtClean="0"/>
                        <a:t>WISHBERRY</a:t>
                      </a:r>
                    </a:p>
                  </a:txBody>
                  <a:tcPr/>
                </a:tc>
                <a:tc>
                  <a:txBody>
                    <a:bodyPr/>
                    <a:lstStyle/>
                    <a:p>
                      <a:endParaRPr lang="en-IN" sz="2400" b="1" dirty="0"/>
                    </a:p>
                  </a:txBody>
                  <a:tcPr/>
                </a:tc>
                <a:tc>
                  <a:txBody>
                    <a:bodyPr/>
                    <a:lstStyle/>
                    <a:p>
                      <a:endParaRPr lang="en-IN" sz="2400" b="1"/>
                    </a:p>
                  </a:txBody>
                  <a:tcPr/>
                </a:tc>
                <a:tc>
                  <a:txBody>
                    <a:bodyPr/>
                    <a:lstStyle/>
                    <a:p>
                      <a:endParaRPr lang="en-IN" sz="2400" b="1"/>
                    </a:p>
                  </a:txBody>
                  <a:tcPr/>
                </a:tc>
                <a:tc>
                  <a:txBody>
                    <a:bodyPr/>
                    <a:lstStyle/>
                    <a:p>
                      <a:endParaRPr lang="en-IN" sz="2400" b="1" dirty="0"/>
                    </a:p>
                  </a:txBody>
                  <a:tcPr/>
                </a:tc>
                <a:tc>
                  <a:txBody>
                    <a:bodyPr/>
                    <a:lstStyle/>
                    <a:p>
                      <a:endParaRPr lang="en-IN" sz="2400" b="1" dirty="0"/>
                    </a:p>
                  </a:txBody>
                  <a:tcPr>
                    <a:noFill/>
                  </a:tcPr>
                </a:tc>
                <a:extLst>
                  <a:ext uri="{0D108BD9-81ED-4DB2-BD59-A6C34878D82A}">
                    <a16:rowId xmlns:a16="http://schemas.microsoft.com/office/drawing/2014/main" val="1000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400" b="1" dirty="0" err="1" smtClean="0"/>
                        <a:t>FUELaDREAM</a:t>
                      </a:r>
                      <a:endParaRPr lang="en-IN" sz="2400" b="1" dirty="0" smtClean="0"/>
                    </a:p>
                  </a:txBody>
                  <a:tcPr/>
                </a:tc>
                <a:tc>
                  <a:txBody>
                    <a:bodyPr/>
                    <a:lstStyle/>
                    <a:p>
                      <a:endParaRPr lang="en-IN" sz="2400" b="1" dirty="0"/>
                    </a:p>
                  </a:txBody>
                  <a:tcPr/>
                </a:tc>
                <a:tc>
                  <a:txBody>
                    <a:bodyPr/>
                    <a:lstStyle/>
                    <a:p>
                      <a:endParaRPr lang="en-IN" sz="2400" b="1"/>
                    </a:p>
                  </a:txBody>
                  <a:tcPr/>
                </a:tc>
                <a:tc>
                  <a:txBody>
                    <a:bodyPr/>
                    <a:lstStyle/>
                    <a:p>
                      <a:endParaRPr lang="en-IN" sz="2400" b="1"/>
                    </a:p>
                  </a:txBody>
                  <a:tcPr/>
                </a:tc>
                <a:tc>
                  <a:txBody>
                    <a:bodyPr/>
                    <a:lstStyle/>
                    <a:p>
                      <a:endParaRPr lang="en-IN" sz="2400" b="1" dirty="0"/>
                    </a:p>
                  </a:txBody>
                  <a:tcPr/>
                </a:tc>
                <a:tc>
                  <a:txBody>
                    <a:bodyPr/>
                    <a:lstStyle/>
                    <a:p>
                      <a:endParaRPr lang="en-IN" sz="2400" b="1" dirty="0"/>
                    </a:p>
                  </a:txBody>
                  <a:tcPr>
                    <a:noFill/>
                  </a:tcPr>
                </a:tc>
                <a:extLst>
                  <a:ext uri="{0D108BD9-81ED-4DB2-BD59-A6C34878D82A}">
                    <a16:rowId xmlns:a16="http://schemas.microsoft.com/office/drawing/2014/main" val="1000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400" b="1" dirty="0" smtClean="0"/>
                        <a:t>FUNDABLE</a:t>
                      </a:r>
                    </a:p>
                  </a:txBody>
                  <a:tcPr/>
                </a:tc>
                <a:tc>
                  <a:txBody>
                    <a:bodyPr/>
                    <a:lstStyle/>
                    <a:p>
                      <a:endParaRPr lang="en-IN" sz="2400" b="1" dirty="0"/>
                    </a:p>
                  </a:txBody>
                  <a:tcPr/>
                </a:tc>
                <a:tc>
                  <a:txBody>
                    <a:bodyPr/>
                    <a:lstStyle/>
                    <a:p>
                      <a:endParaRPr lang="en-IN" sz="2400" b="1"/>
                    </a:p>
                  </a:txBody>
                  <a:tcPr/>
                </a:tc>
                <a:tc>
                  <a:txBody>
                    <a:bodyPr/>
                    <a:lstStyle/>
                    <a:p>
                      <a:endParaRPr lang="en-IN" sz="2400" b="1"/>
                    </a:p>
                  </a:txBody>
                  <a:tcPr/>
                </a:tc>
                <a:tc>
                  <a:txBody>
                    <a:bodyPr/>
                    <a:lstStyle/>
                    <a:p>
                      <a:endParaRPr lang="en-IN" sz="2400" b="1" dirty="0"/>
                    </a:p>
                  </a:txBody>
                  <a:tcPr/>
                </a:tc>
                <a:tc>
                  <a:txBody>
                    <a:bodyPr/>
                    <a:lstStyle/>
                    <a:p>
                      <a:endParaRPr lang="en-IN" sz="2400" b="1" dirty="0"/>
                    </a:p>
                  </a:txBody>
                  <a:tcPr>
                    <a:noFill/>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400" b="1" dirty="0" smtClean="0"/>
                        <a:t>CATAPOOOLT</a:t>
                      </a:r>
                    </a:p>
                  </a:txBody>
                  <a:tcPr/>
                </a:tc>
                <a:tc>
                  <a:txBody>
                    <a:bodyPr/>
                    <a:lstStyle/>
                    <a:p>
                      <a:endParaRPr lang="en-IN" sz="2400" b="1" dirty="0"/>
                    </a:p>
                  </a:txBody>
                  <a:tcPr/>
                </a:tc>
                <a:tc>
                  <a:txBody>
                    <a:bodyPr/>
                    <a:lstStyle/>
                    <a:p>
                      <a:endParaRPr lang="en-IN" sz="2400" b="1"/>
                    </a:p>
                  </a:txBody>
                  <a:tcPr/>
                </a:tc>
                <a:tc>
                  <a:txBody>
                    <a:bodyPr/>
                    <a:lstStyle/>
                    <a:p>
                      <a:endParaRPr lang="en-IN" sz="2400" b="1"/>
                    </a:p>
                  </a:txBody>
                  <a:tcPr/>
                </a:tc>
                <a:tc>
                  <a:txBody>
                    <a:bodyPr/>
                    <a:lstStyle/>
                    <a:p>
                      <a:endParaRPr lang="en-IN" sz="2400" b="1" dirty="0"/>
                    </a:p>
                  </a:txBody>
                  <a:tcPr/>
                </a:tc>
                <a:tc>
                  <a:txBody>
                    <a:bodyPr/>
                    <a:lstStyle/>
                    <a:p>
                      <a:endParaRPr lang="en-IN" sz="2400" b="1" dirty="0"/>
                    </a:p>
                  </a:txBody>
                  <a:tcPr>
                    <a:noFill/>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
        <p:nvSpPr>
          <p:cNvPr id="7" name="Rounded Rectangle 6"/>
          <p:cNvSpPr/>
          <p:nvPr/>
        </p:nvSpPr>
        <p:spPr>
          <a:xfrm>
            <a:off x="3424136" y="3881336"/>
            <a:ext cx="4455268" cy="1754870"/>
          </a:xfrm>
          <a:prstGeom prst="roundRect">
            <a:avLst>
              <a:gd name="adj" fmla="val 6135"/>
            </a:avLst>
          </a:prstGeom>
          <a:solidFill>
            <a:srgbClr val="1F4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686782" y="4281717"/>
            <a:ext cx="3968885" cy="954107"/>
          </a:xfrm>
          <a:prstGeom prst="rect">
            <a:avLst/>
          </a:prstGeom>
          <a:noFill/>
        </p:spPr>
        <p:txBody>
          <a:bodyPr wrap="square" rtlCol="0">
            <a:spAutoFit/>
          </a:bodyPr>
          <a:lstStyle/>
          <a:p>
            <a:pPr algn="ctr"/>
            <a:r>
              <a:rPr lang="en-US" sz="2800" b="1" dirty="0" smtClean="0">
                <a:solidFill>
                  <a:schemeClr val="bg1"/>
                </a:solidFill>
              </a:rPr>
              <a:t>Some Crowdsourcing Platforms</a:t>
            </a:r>
            <a:endParaRPr lang="en-IN" sz="2800" b="1" dirty="0">
              <a:solidFill>
                <a:schemeClr val="bg1"/>
              </a:solidFill>
            </a:endParaRPr>
          </a:p>
        </p:txBody>
      </p:sp>
    </p:spTree>
    <p:extLst>
      <p:ext uri="{BB962C8B-B14F-4D97-AF65-F5344CB8AC3E}">
        <p14:creationId xmlns:p14="http://schemas.microsoft.com/office/powerpoint/2010/main" val="23888256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7906"/>
            <a:ext cx="10515600" cy="862115"/>
          </a:xfrm>
        </p:spPr>
        <p:txBody>
          <a:bodyPr/>
          <a:lstStyle/>
          <a:p>
            <a:r>
              <a:rPr lang="en-US" dirty="0" smtClean="0"/>
              <a:t>Crowdfunding/ Crowdsourcing of Capital</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48207325"/>
              </p:ext>
            </p:extLst>
          </p:nvPr>
        </p:nvGraphicFramePr>
        <p:xfrm>
          <a:off x="-665233" y="668963"/>
          <a:ext cx="564968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632041" y="1183426"/>
            <a:ext cx="6226626" cy="1015663"/>
          </a:xfrm>
          <a:prstGeom prst="rect">
            <a:avLst/>
          </a:prstGeom>
          <a:noFill/>
          <a:ln>
            <a:solidFill>
              <a:srgbClr val="002060"/>
            </a:solidFill>
          </a:ln>
        </p:spPr>
        <p:txBody>
          <a:bodyPr wrap="square" rtlCol="0">
            <a:spAutoFit/>
          </a:bodyPr>
          <a:lstStyle/>
          <a:p>
            <a:pPr marL="342900" indent="-342900">
              <a:buFont typeface="+mj-lt"/>
              <a:buAutoNum type="arabicPeriod"/>
            </a:pPr>
            <a:r>
              <a:rPr lang="en-US" sz="2000" b="1" dirty="0"/>
              <a:t>Personal fund raising</a:t>
            </a:r>
          </a:p>
          <a:p>
            <a:pPr marL="342900" indent="-342900">
              <a:buFont typeface="+mj-lt"/>
              <a:buAutoNum type="arabicPeriod"/>
            </a:pPr>
            <a:r>
              <a:rPr lang="en-US" sz="2000" b="1" dirty="0"/>
              <a:t>Business or project fundraising</a:t>
            </a:r>
          </a:p>
          <a:p>
            <a:pPr marL="342900" indent="-342900">
              <a:buFont typeface="+mj-lt"/>
              <a:buAutoNum type="arabicPeriod"/>
            </a:pPr>
            <a:r>
              <a:rPr lang="en-US" sz="2000" b="1" dirty="0"/>
              <a:t>Charity/non-profit crowd funding</a:t>
            </a:r>
            <a:endParaRPr lang="en-IN" sz="2000" b="1" dirty="0"/>
          </a:p>
        </p:txBody>
      </p:sp>
      <p:sp>
        <p:nvSpPr>
          <p:cNvPr id="9" name="Right Arrow 8"/>
          <p:cNvSpPr/>
          <p:nvPr/>
        </p:nvSpPr>
        <p:spPr>
          <a:xfrm>
            <a:off x="4408565" y="1100021"/>
            <a:ext cx="174171" cy="688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4642924" y="2757675"/>
            <a:ext cx="6215744" cy="1323439"/>
          </a:xfrm>
          <a:prstGeom prst="rect">
            <a:avLst/>
          </a:prstGeom>
          <a:noFill/>
          <a:ln>
            <a:solidFill>
              <a:srgbClr val="002060"/>
            </a:solidFill>
          </a:ln>
        </p:spPr>
        <p:txBody>
          <a:bodyPr wrap="square" rtlCol="0">
            <a:spAutoFit/>
          </a:bodyPr>
          <a:lstStyle/>
          <a:p>
            <a:pPr marL="342900" indent="-342900">
              <a:buFont typeface="+mj-lt"/>
              <a:buAutoNum type="arabicPeriod"/>
            </a:pPr>
            <a:r>
              <a:rPr lang="en-US" sz="2000" b="1" dirty="0"/>
              <a:t>All crowdfunding websites are required to use encrypted Secure Socket Layer (SSL) technology to process payments </a:t>
            </a:r>
          </a:p>
          <a:p>
            <a:pPr marL="342900" indent="-342900">
              <a:buFont typeface="+mj-lt"/>
              <a:buAutoNum type="arabicPeriod"/>
            </a:pPr>
            <a:r>
              <a:rPr lang="en-US" sz="2000" b="1" dirty="0"/>
              <a:t>Reporting fraud should be easy. </a:t>
            </a:r>
            <a:endParaRPr lang="en-IN" sz="2000" b="1" dirty="0"/>
          </a:p>
        </p:txBody>
      </p:sp>
      <p:sp>
        <p:nvSpPr>
          <p:cNvPr id="11" name="TextBox 10"/>
          <p:cNvSpPr txBox="1"/>
          <p:nvPr/>
        </p:nvSpPr>
        <p:spPr>
          <a:xfrm>
            <a:off x="4632040" y="2252401"/>
            <a:ext cx="6226627" cy="400110"/>
          </a:xfrm>
          <a:prstGeom prst="rect">
            <a:avLst/>
          </a:prstGeom>
          <a:noFill/>
          <a:ln>
            <a:solidFill>
              <a:srgbClr val="002060"/>
            </a:solidFill>
          </a:ln>
        </p:spPr>
        <p:txBody>
          <a:bodyPr wrap="square" rtlCol="0">
            <a:spAutoFit/>
          </a:bodyPr>
          <a:lstStyle/>
          <a:p>
            <a:pPr marL="342900" indent="-342900">
              <a:buFont typeface="+mj-lt"/>
              <a:buAutoNum type="arabicPeriod"/>
            </a:pPr>
            <a:r>
              <a:rPr lang="en-US" sz="2000" b="1" dirty="0"/>
              <a:t>How fast you can access</a:t>
            </a:r>
            <a:endParaRPr lang="en-IN" sz="2000" b="1" dirty="0"/>
          </a:p>
        </p:txBody>
      </p:sp>
      <p:sp>
        <p:nvSpPr>
          <p:cNvPr id="12" name="TextBox 11"/>
          <p:cNvSpPr txBox="1"/>
          <p:nvPr/>
        </p:nvSpPr>
        <p:spPr>
          <a:xfrm>
            <a:off x="4632039" y="4051050"/>
            <a:ext cx="6226629" cy="400110"/>
          </a:xfrm>
          <a:prstGeom prst="rect">
            <a:avLst/>
          </a:prstGeom>
          <a:noFill/>
          <a:ln>
            <a:solidFill>
              <a:srgbClr val="002060"/>
            </a:solidFill>
          </a:ln>
        </p:spPr>
        <p:txBody>
          <a:bodyPr wrap="square" rtlCol="0">
            <a:spAutoFit/>
          </a:bodyPr>
          <a:lstStyle/>
          <a:p>
            <a:pPr marL="342900" indent="-342900">
              <a:buFont typeface="+mj-lt"/>
              <a:buAutoNum type="arabicPeriod"/>
            </a:pPr>
            <a:r>
              <a:rPr lang="en-US" sz="2000" b="1" dirty="0"/>
              <a:t>24/7 email support.</a:t>
            </a:r>
            <a:endParaRPr lang="en-IN" sz="2000" b="1" dirty="0"/>
          </a:p>
        </p:txBody>
      </p:sp>
      <p:sp>
        <p:nvSpPr>
          <p:cNvPr id="15" name="TextBox 14"/>
          <p:cNvSpPr txBox="1"/>
          <p:nvPr/>
        </p:nvSpPr>
        <p:spPr>
          <a:xfrm>
            <a:off x="4632040" y="4527637"/>
            <a:ext cx="6226629" cy="707886"/>
          </a:xfrm>
          <a:prstGeom prst="rect">
            <a:avLst/>
          </a:prstGeom>
          <a:noFill/>
          <a:ln>
            <a:solidFill>
              <a:srgbClr val="002060"/>
            </a:solidFill>
          </a:ln>
        </p:spPr>
        <p:txBody>
          <a:bodyPr wrap="square" rtlCol="0">
            <a:spAutoFit/>
          </a:bodyPr>
          <a:lstStyle/>
          <a:p>
            <a:pPr marL="342900" indent="-342900">
              <a:buFont typeface="+mj-lt"/>
              <a:buAutoNum type="arabicPeriod"/>
            </a:pPr>
            <a:r>
              <a:rPr lang="en-US" sz="2000" b="1" dirty="0"/>
              <a:t>Mostly between 3 to 5%. But some </a:t>
            </a:r>
            <a:r>
              <a:rPr lang="en-US" sz="2000" b="1" dirty="0" smtClean="0"/>
              <a:t/>
            </a:r>
            <a:br>
              <a:rPr lang="en-US" sz="2000" b="1" dirty="0" smtClean="0"/>
            </a:br>
            <a:r>
              <a:rPr lang="en-US" sz="2000" b="1" dirty="0" smtClean="0"/>
              <a:t>platform charge up </a:t>
            </a:r>
            <a:r>
              <a:rPr lang="en-US" sz="2000" b="1" dirty="0"/>
              <a:t>to 30%.</a:t>
            </a:r>
            <a:endParaRPr lang="en-IN" sz="2000" b="1" dirty="0"/>
          </a:p>
        </p:txBody>
      </p:sp>
      <p:sp>
        <p:nvSpPr>
          <p:cNvPr id="16" name="Right Arrow 15"/>
          <p:cNvSpPr/>
          <p:nvPr/>
        </p:nvSpPr>
        <p:spPr>
          <a:xfrm>
            <a:off x="4408564" y="1788220"/>
            <a:ext cx="174171" cy="688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Arrow 16"/>
          <p:cNvSpPr/>
          <p:nvPr/>
        </p:nvSpPr>
        <p:spPr>
          <a:xfrm>
            <a:off x="4408564" y="2537548"/>
            <a:ext cx="174171" cy="688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Arrow 17"/>
          <p:cNvSpPr/>
          <p:nvPr/>
        </p:nvSpPr>
        <p:spPr>
          <a:xfrm>
            <a:off x="4392077" y="3529349"/>
            <a:ext cx="174171" cy="688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ight Arrow 18"/>
          <p:cNvSpPr/>
          <p:nvPr/>
        </p:nvSpPr>
        <p:spPr>
          <a:xfrm>
            <a:off x="4408564" y="4246381"/>
            <a:ext cx="174171" cy="688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Tree>
    <p:extLst>
      <p:ext uri="{BB962C8B-B14F-4D97-AF65-F5344CB8AC3E}">
        <p14:creationId xmlns:p14="http://schemas.microsoft.com/office/powerpoint/2010/main" val="144027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143" y="1383991"/>
            <a:ext cx="10515600" cy="1325563"/>
          </a:xfrm>
        </p:spPr>
        <p:txBody>
          <a:bodyPr/>
          <a:lstStyle/>
          <a:p>
            <a:r>
              <a:rPr lang="en-IN" dirty="0"/>
              <a:t>Capital is the “lifeblood” of a new venture.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32963788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6"/>
            <a:ext cx="10580881" cy="795584"/>
          </a:xfrm>
        </p:spPr>
        <p:txBody>
          <a:bodyPr/>
          <a:lstStyle/>
          <a:p>
            <a:r>
              <a:rPr lang="en-US" sz="3200" b="1" dirty="0" smtClean="0">
                <a:solidFill>
                  <a:schemeClr val="accent5">
                    <a:lumMod val="75000"/>
                  </a:schemeClr>
                </a:solidFill>
              </a:rPr>
              <a:t>Advantages  </a:t>
            </a:r>
            <a:r>
              <a:rPr lang="en-US" sz="3200" b="1" dirty="0">
                <a:solidFill>
                  <a:schemeClr val="accent5">
                    <a:lumMod val="75000"/>
                  </a:schemeClr>
                </a:solidFill>
              </a:rPr>
              <a:t>&amp; </a:t>
            </a:r>
            <a:r>
              <a:rPr lang="en-US" sz="3200" b="1" dirty="0" smtClean="0">
                <a:solidFill>
                  <a:schemeClr val="accent5">
                    <a:lumMod val="75000"/>
                  </a:schemeClr>
                </a:solidFill>
              </a:rPr>
              <a:t>Disadvantages  </a:t>
            </a:r>
            <a:r>
              <a:rPr lang="en-US" sz="3200" b="1" dirty="0">
                <a:solidFill>
                  <a:schemeClr val="accent5">
                    <a:lumMod val="75000"/>
                  </a:schemeClr>
                </a:solidFill>
              </a:rPr>
              <a:t>of crowdfunding </a:t>
            </a:r>
            <a:endParaRPr lang="en-IN" sz="3200" b="1" dirty="0">
              <a:solidFill>
                <a:schemeClr val="accent5">
                  <a:lumMod val="75000"/>
                </a:schemeClr>
              </a:solidFill>
            </a:endParaRPr>
          </a:p>
        </p:txBody>
      </p:sp>
      <p:sp>
        <p:nvSpPr>
          <p:cNvPr id="5" name="Text Placeholder 4"/>
          <p:cNvSpPr>
            <a:spLocks noGrp="1"/>
          </p:cNvSpPr>
          <p:nvPr>
            <p:ph type="body" idx="1"/>
          </p:nvPr>
        </p:nvSpPr>
        <p:spPr>
          <a:xfrm>
            <a:off x="77821" y="712867"/>
            <a:ext cx="5157787" cy="895686"/>
          </a:xfrm>
        </p:spPr>
        <p:txBody>
          <a:bodyPr/>
          <a:lstStyle/>
          <a:p>
            <a:r>
              <a:rPr lang="en-US" dirty="0" smtClean="0"/>
              <a:t>Advantages</a:t>
            </a:r>
            <a:endParaRPr lang="en-IN" dirty="0"/>
          </a:p>
        </p:txBody>
      </p:sp>
      <p:sp>
        <p:nvSpPr>
          <p:cNvPr id="6" name="Text Placeholder 5"/>
          <p:cNvSpPr>
            <a:spLocks noGrp="1"/>
          </p:cNvSpPr>
          <p:nvPr>
            <p:ph type="body" idx="2"/>
          </p:nvPr>
        </p:nvSpPr>
        <p:spPr>
          <a:xfrm>
            <a:off x="0" y="1412739"/>
            <a:ext cx="5157787" cy="4005567"/>
          </a:xfrm>
        </p:spPr>
        <p:txBody>
          <a:bodyPr/>
          <a:lstStyle/>
          <a:p>
            <a:r>
              <a:rPr lang="en-US" b="1" dirty="0" smtClean="0"/>
              <a:t>Usually easy to raise fund</a:t>
            </a:r>
          </a:p>
          <a:p>
            <a:r>
              <a:rPr lang="en-US" b="1" dirty="0" smtClean="0"/>
              <a:t>The crowd does not interfere</a:t>
            </a:r>
          </a:p>
          <a:p>
            <a:r>
              <a:rPr lang="en-US" b="1" dirty="0" smtClean="0"/>
              <a:t>Usually not associated with dilution</a:t>
            </a:r>
          </a:p>
          <a:p>
            <a:r>
              <a:rPr lang="en-US" b="1" dirty="0" smtClean="0"/>
              <a:t>Validation of product or service</a:t>
            </a:r>
          </a:p>
          <a:p>
            <a:endParaRPr lang="en-IN" b="1" dirty="0"/>
          </a:p>
        </p:txBody>
      </p:sp>
      <p:sp>
        <p:nvSpPr>
          <p:cNvPr id="7" name="Text Placeholder 6"/>
          <p:cNvSpPr>
            <a:spLocks noGrp="1"/>
          </p:cNvSpPr>
          <p:nvPr>
            <p:ph type="body" idx="3"/>
          </p:nvPr>
        </p:nvSpPr>
        <p:spPr>
          <a:xfrm>
            <a:off x="5410233" y="712867"/>
            <a:ext cx="5183188" cy="895686"/>
          </a:xfrm>
        </p:spPr>
        <p:txBody>
          <a:bodyPr/>
          <a:lstStyle/>
          <a:p>
            <a:r>
              <a:rPr lang="en-US" dirty="0" smtClean="0"/>
              <a:t>Disadvantages</a:t>
            </a:r>
            <a:endParaRPr lang="en-IN" dirty="0"/>
          </a:p>
        </p:txBody>
      </p:sp>
      <p:sp>
        <p:nvSpPr>
          <p:cNvPr id="8" name="Text Placeholder 7"/>
          <p:cNvSpPr>
            <a:spLocks noGrp="1"/>
          </p:cNvSpPr>
          <p:nvPr>
            <p:ph type="body" idx="4"/>
          </p:nvPr>
        </p:nvSpPr>
        <p:spPr>
          <a:xfrm>
            <a:off x="5332412" y="1412739"/>
            <a:ext cx="5183188" cy="4005567"/>
          </a:xfrm>
        </p:spPr>
        <p:txBody>
          <a:bodyPr/>
          <a:lstStyle/>
          <a:p>
            <a:r>
              <a:rPr lang="en-US" b="1" dirty="0" smtClean="0"/>
              <a:t>Usually requires a social dimension.</a:t>
            </a:r>
          </a:p>
          <a:p>
            <a:r>
              <a:rPr lang="en-US" b="1" dirty="0" smtClean="0"/>
              <a:t>Have to build the story to resonate with investors</a:t>
            </a:r>
          </a:p>
          <a:p>
            <a:r>
              <a:rPr lang="en-US" b="1" dirty="0" smtClean="0"/>
              <a:t>Risk of sharing the product idea to public too early and run the risk of me-too copy-cat competition</a:t>
            </a:r>
          </a:p>
          <a:p>
            <a:r>
              <a:rPr lang="en-US" b="1" dirty="0" smtClean="0"/>
              <a:t>Not suitable for B2B</a:t>
            </a:r>
            <a:endParaRPr lang="en-IN"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spTree>
    <p:extLst>
      <p:ext uri="{BB962C8B-B14F-4D97-AF65-F5344CB8AC3E}">
        <p14:creationId xmlns:p14="http://schemas.microsoft.com/office/powerpoint/2010/main" val="31276452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Crowdfunding in India</a:t>
            </a:r>
            <a:endParaRPr lang="en-IN" dirty="0"/>
          </a:p>
        </p:txBody>
      </p:sp>
      <p:sp>
        <p:nvSpPr>
          <p:cNvPr id="3" name="Content Placeholder 2"/>
          <p:cNvSpPr>
            <a:spLocks noGrp="1"/>
          </p:cNvSpPr>
          <p:nvPr>
            <p:ph idx="1"/>
          </p:nvPr>
        </p:nvSpPr>
        <p:spPr>
          <a:xfrm>
            <a:off x="487680" y="1451156"/>
            <a:ext cx="10866120" cy="4351338"/>
          </a:xfrm>
        </p:spPr>
        <p:txBody>
          <a:bodyPr/>
          <a:lstStyle/>
          <a:p>
            <a:r>
              <a:rPr lang="en-US" dirty="0"/>
              <a:t>Any kind of fund raising from the public is to be authorized by SEBI (Securities &amp; Exchange Board of India).</a:t>
            </a:r>
          </a:p>
          <a:p>
            <a:r>
              <a:rPr lang="en-US" dirty="0"/>
              <a:t>SEBI is yet to put in place formal regulatory framework for crowdfunding.</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71</a:t>
            </a:fld>
            <a:endParaRPr lang="en-US"/>
          </a:p>
        </p:txBody>
      </p:sp>
    </p:spTree>
    <p:extLst>
      <p:ext uri="{BB962C8B-B14F-4D97-AF65-F5344CB8AC3E}">
        <p14:creationId xmlns:p14="http://schemas.microsoft.com/office/powerpoint/2010/main" val="38609535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Microfinance</a:t>
            </a:r>
            <a:endParaRPr lang="en-IN" dirty="0"/>
          </a:p>
        </p:txBody>
      </p:sp>
      <p:sp>
        <p:nvSpPr>
          <p:cNvPr id="3" name="Text Placeholder 2"/>
          <p:cNvSpPr>
            <a:spLocks noGrp="1"/>
          </p:cNvSpPr>
          <p:nvPr>
            <p:ph type="body" idx="1"/>
          </p:nvPr>
        </p:nvSpPr>
        <p:spPr>
          <a:xfrm>
            <a:off x="454152" y="1249553"/>
            <a:ext cx="10515600" cy="4351338"/>
          </a:xfrm>
        </p:spPr>
        <p:txBody>
          <a:bodyPr/>
          <a:lstStyle/>
          <a:p>
            <a:r>
              <a:rPr lang="en-US" dirty="0"/>
              <a:t>‘Rang De’ has been providing microloans online. ‘Rang De’ has been funded by the World Bank through ‘Development Marketplace’ (DM</a:t>
            </a:r>
            <a:r>
              <a:rPr lang="en-US" dirty="0" smtClean="0"/>
              <a:t>). </a:t>
            </a:r>
            <a:r>
              <a:rPr lang="en-US" dirty="0"/>
              <a:t>‘Rang De’ </a:t>
            </a:r>
            <a:r>
              <a:rPr lang="en-US" dirty="0" smtClean="0"/>
              <a:t> takes 2% of the money lent.</a:t>
            </a:r>
            <a:endParaRPr lang="en-US" dirty="0"/>
          </a:p>
          <a:p>
            <a:r>
              <a:rPr lang="en-US" dirty="0"/>
              <a:t>‘</a:t>
            </a:r>
            <a:r>
              <a:rPr lang="en-US" dirty="0" err="1"/>
              <a:t>Milaap</a:t>
            </a:r>
            <a:r>
              <a:rPr lang="en-US" dirty="0"/>
              <a:t>’ – online </a:t>
            </a:r>
            <a:r>
              <a:rPr lang="en-US" dirty="0" err="1"/>
              <a:t>microlending</a:t>
            </a:r>
            <a:r>
              <a:rPr lang="en-US" dirty="0"/>
              <a:t> portal.</a:t>
            </a:r>
          </a:p>
          <a:p>
            <a:r>
              <a:rPr lang="en-US" dirty="0"/>
              <a:t>‘Fuel A Dream’ charges about 10.3% as platform fees</a:t>
            </a:r>
            <a:r>
              <a:rPr lang="en-US" dirty="0" smtClean="0"/>
              <a:t>.</a:t>
            </a:r>
          </a:p>
          <a:p>
            <a:r>
              <a:rPr lang="en-US" dirty="0" smtClean="0"/>
              <a:t>‘</a:t>
            </a:r>
            <a:r>
              <a:rPr lang="en-US" dirty="0" err="1" smtClean="0"/>
              <a:t>Wishberry</a:t>
            </a:r>
            <a:r>
              <a:rPr lang="en-US" dirty="0" smtClean="0"/>
              <a:t>’ charges </a:t>
            </a:r>
            <a:r>
              <a:rPr lang="en-US" dirty="0"/>
              <a:t>a one-time non-refundable fee of USD 52.37 plus 10% commission of the funds </a:t>
            </a:r>
            <a:r>
              <a:rPr lang="en-US" dirty="0" smtClean="0"/>
              <a:t>raised.</a:t>
            </a:r>
          </a:p>
          <a:p>
            <a:r>
              <a:rPr lang="en-US" dirty="0" smtClean="0"/>
              <a:t>‘</a:t>
            </a:r>
            <a:r>
              <a:rPr lang="en-US" dirty="0" err="1" smtClean="0"/>
              <a:t>Catapoolt</a:t>
            </a:r>
            <a:r>
              <a:rPr lang="en-US" dirty="0" smtClean="0"/>
              <a:t>’ charges </a:t>
            </a:r>
            <a:r>
              <a:rPr lang="en-US" dirty="0"/>
              <a:t>around USD 23 as a project submission fee along with 10-15% of the total funding raised.</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spTree>
    <p:extLst>
      <p:ext uri="{BB962C8B-B14F-4D97-AF65-F5344CB8AC3E}">
        <p14:creationId xmlns:p14="http://schemas.microsoft.com/office/powerpoint/2010/main" val="35426960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51817" y="2135559"/>
            <a:ext cx="10515600" cy="1325563"/>
          </a:xfrm>
          <a:noFill/>
          <a:ln>
            <a:noFill/>
          </a:ln>
        </p:spPr>
        <p:txBody>
          <a:bodyPr spcFirstLastPara="1" wrap="square" lIns="91425" tIns="45700" rIns="91425" bIns="45700" anchor="ctr" anchorCtr="0">
            <a:noAutofit/>
          </a:bodyPr>
          <a:lstStyle/>
          <a:p>
            <a:pPr algn="ctr"/>
            <a:r>
              <a:rPr lang="en-US" sz="3200" b="1" dirty="0">
                <a:solidFill>
                  <a:schemeClr val="accent5">
                    <a:lumMod val="75000"/>
                  </a:schemeClr>
                </a:solidFill>
              </a:rPr>
              <a:t>Incubation</a:t>
            </a:r>
            <a:endParaRPr lang="en-IN" sz="3200" b="1" dirty="0">
              <a:solidFill>
                <a:schemeClr val="accent5">
                  <a:lumMod val="75000"/>
                </a:schemeClr>
              </a:solidFill>
            </a:endParaRP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spTree>
    <p:extLst>
      <p:ext uri="{BB962C8B-B14F-4D97-AF65-F5344CB8AC3E}">
        <p14:creationId xmlns:p14="http://schemas.microsoft.com/office/powerpoint/2010/main" val="32926560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Incubation</a:t>
            </a:r>
            <a:endParaRPr lang="en-IN" dirty="0"/>
          </a:p>
        </p:txBody>
      </p:sp>
      <p:sp>
        <p:nvSpPr>
          <p:cNvPr id="3" name="Content Placeholder 2"/>
          <p:cNvSpPr>
            <a:spLocks noGrp="1"/>
          </p:cNvSpPr>
          <p:nvPr>
            <p:ph idx="1"/>
          </p:nvPr>
        </p:nvSpPr>
        <p:spPr>
          <a:xfrm>
            <a:off x="681446" y="1337945"/>
            <a:ext cx="10515600" cy="4351338"/>
          </a:xfrm>
        </p:spPr>
        <p:txBody>
          <a:bodyPr>
            <a:normAutofit/>
          </a:bodyPr>
          <a:lstStyle/>
          <a:p>
            <a:r>
              <a:rPr lang="en-US" dirty="0"/>
              <a:t>The dictionary definition of incubation is the process of keeping something at the right conditions for it to desirably mature. </a:t>
            </a:r>
          </a:p>
          <a:p>
            <a:r>
              <a:rPr lang="en-US" dirty="0"/>
              <a:t>A mother bird sits on her eggs to provide the warmth for the eggs to mature and hatch.</a:t>
            </a:r>
          </a:p>
          <a:p>
            <a:r>
              <a:rPr lang="en-US" dirty="0"/>
              <a:t>In case of diseases, it is the time from the moment of exposure to an infectious agent and manifestation of the symptom. Incubation period of chickenpox is 14-16 </a:t>
            </a:r>
            <a:r>
              <a:rPr lang="en-US" dirty="0" smtClean="0"/>
              <a:t>days, just as the coronavirus. </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74</a:t>
            </a:fld>
            <a:endParaRPr lang="en-US"/>
          </a:p>
        </p:txBody>
      </p:sp>
    </p:spTree>
    <p:extLst>
      <p:ext uri="{BB962C8B-B14F-4D97-AF65-F5344CB8AC3E}">
        <p14:creationId xmlns:p14="http://schemas.microsoft.com/office/powerpoint/2010/main" val="17161063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Incubation and Incubators</a:t>
            </a:r>
            <a:endParaRPr lang="en-IN" dirty="0"/>
          </a:p>
        </p:txBody>
      </p:sp>
      <p:sp>
        <p:nvSpPr>
          <p:cNvPr id="3" name="Content Placeholder 2"/>
          <p:cNvSpPr>
            <a:spLocks noGrp="1"/>
          </p:cNvSpPr>
          <p:nvPr>
            <p:ph idx="1"/>
          </p:nvPr>
        </p:nvSpPr>
        <p:spPr>
          <a:xfrm>
            <a:off x="128081" y="1224256"/>
            <a:ext cx="10268647" cy="4351338"/>
          </a:xfrm>
        </p:spPr>
        <p:txBody>
          <a:bodyPr>
            <a:normAutofit fontScale="92500"/>
          </a:bodyPr>
          <a:lstStyle/>
          <a:p>
            <a:r>
              <a:rPr lang="en-US" dirty="0"/>
              <a:t>The word in startup context is a </a:t>
            </a:r>
            <a:r>
              <a:rPr lang="en-US" dirty="0">
                <a:solidFill>
                  <a:schemeClr val="accent1">
                    <a:lumMod val="75000"/>
                  </a:schemeClr>
                </a:solidFill>
              </a:rPr>
              <a:t>take-off</a:t>
            </a:r>
            <a:r>
              <a:rPr lang="en-US" dirty="0"/>
              <a:t> from the meaning </a:t>
            </a:r>
            <a:r>
              <a:rPr lang="en-US" dirty="0">
                <a:solidFill>
                  <a:schemeClr val="accent1">
                    <a:lumMod val="75000"/>
                  </a:schemeClr>
                </a:solidFill>
              </a:rPr>
              <a:t>in biology</a:t>
            </a:r>
            <a:r>
              <a:rPr lang="en-US" dirty="0"/>
              <a:t>. </a:t>
            </a:r>
          </a:p>
          <a:p>
            <a:r>
              <a:rPr lang="en-US" dirty="0"/>
              <a:t>Incubators are an ecosystem of startups where the basic infrastructures necessary for healthy unhindered progression of startup ideas into commercial ventures are provided at subsidized rates.</a:t>
            </a:r>
          </a:p>
          <a:p>
            <a:r>
              <a:rPr lang="en-US" dirty="0"/>
              <a:t>Incubators provide space, utilities, connectivity, mentors, and considerable amount of seed money.</a:t>
            </a:r>
          </a:p>
          <a:p>
            <a:r>
              <a:rPr lang="en-US" dirty="0"/>
              <a:t>Incubation centers are mostly created by academic institutions such as IITs, IIMs, universities, and engineering colleges and  by some corporate entities.</a:t>
            </a:r>
          </a:p>
          <a:p>
            <a:endParaRPr lang="en-IN" dirty="0"/>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75</a:t>
            </a:fld>
            <a:endParaRPr lang="en-US"/>
          </a:p>
        </p:txBody>
      </p:sp>
    </p:spTree>
    <p:extLst>
      <p:ext uri="{BB962C8B-B14F-4D97-AF65-F5344CB8AC3E}">
        <p14:creationId xmlns:p14="http://schemas.microsoft.com/office/powerpoint/2010/main" val="19012840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Incubators</a:t>
            </a:r>
            <a:endParaRPr lang="en-IN" dirty="0"/>
          </a:p>
        </p:txBody>
      </p:sp>
      <p:sp>
        <p:nvSpPr>
          <p:cNvPr id="3" name="Content Placeholder 2"/>
          <p:cNvSpPr>
            <a:spLocks noGrp="1"/>
          </p:cNvSpPr>
          <p:nvPr>
            <p:ph idx="1"/>
          </p:nvPr>
        </p:nvSpPr>
        <p:spPr>
          <a:xfrm>
            <a:off x="449094" y="1251693"/>
            <a:ext cx="10515600" cy="4351338"/>
          </a:xfrm>
        </p:spPr>
        <p:txBody>
          <a:bodyPr/>
          <a:lstStyle/>
          <a:p>
            <a:r>
              <a:rPr lang="en-US" dirty="0"/>
              <a:t>Incubation centers house several startups at one place where they can share infrastructures, tools, expertise, and co-develop product in a synergistic process for faster progress at the early stage.</a:t>
            </a:r>
          </a:p>
          <a:p>
            <a:r>
              <a:rPr lang="en-US" dirty="0"/>
              <a:t>Once any startup is ready to go-to-market, it is expected to move out to formal office of their own.</a:t>
            </a:r>
          </a:p>
          <a:p>
            <a:r>
              <a:rPr lang="en-US" dirty="0"/>
              <a:t>Seed money provided by incubators are either grant or soft loan repayable in easy terms.</a:t>
            </a:r>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spTree>
    <p:extLst>
      <p:ext uri="{BB962C8B-B14F-4D97-AF65-F5344CB8AC3E}">
        <p14:creationId xmlns:p14="http://schemas.microsoft.com/office/powerpoint/2010/main" val="8452108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Accelerator</a:t>
            </a:r>
            <a:endParaRPr lang="en-IN" dirty="0"/>
          </a:p>
        </p:txBody>
      </p:sp>
      <p:sp>
        <p:nvSpPr>
          <p:cNvPr id="3" name="Content Placeholder 2"/>
          <p:cNvSpPr>
            <a:spLocks noGrp="1"/>
          </p:cNvSpPr>
          <p:nvPr>
            <p:ph idx="1"/>
          </p:nvPr>
        </p:nvSpPr>
        <p:spPr>
          <a:xfrm>
            <a:off x="638908" y="1356702"/>
            <a:ext cx="10515600" cy="4351338"/>
          </a:xfrm>
        </p:spPr>
        <p:txBody>
          <a:bodyPr>
            <a:normAutofit/>
          </a:bodyPr>
          <a:lstStyle/>
          <a:p>
            <a:r>
              <a:rPr lang="en-US" dirty="0"/>
              <a:t>A startup accelerator, also referred to as seed accelerator, is an organization who runs programs to support, in </a:t>
            </a:r>
            <a:r>
              <a:rPr lang="en-US" dirty="0" smtClean="0"/>
              <a:t>an </a:t>
            </a:r>
            <a:r>
              <a:rPr lang="en-US" dirty="0"/>
              <a:t>accelerated pace, early-stage, growth-driven startups through </a:t>
            </a:r>
            <a:endParaRPr lang="en-US" dirty="0" smtClean="0"/>
          </a:p>
          <a:p>
            <a:pPr lvl="1"/>
            <a:r>
              <a:rPr lang="en-US" b="1" dirty="0" smtClean="0"/>
              <a:t>mentorship</a:t>
            </a:r>
            <a:r>
              <a:rPr lang="en-US" b="1" dirty="0"/>
              <a:t>, </a:t>
            </a:r>
            <a:endParaRPr lang="en-US" b="1" dirty="0" smtClean="0"/>
          </a:p>
          <a:p>
            <a:pPr lvl="1"/>
            <a:r>
              <a:rPr lang="en-US" b="1" dirty="0" smtClean="0"/>
              <a:t>guidance</a:t>
            </a:r>
            <a:r>
              <a:rPr lang="en-US" b="1" dirty="0"/>
              <a:t>, </a:t>
            </a:r>
            <a:endParaRPr lang="en-US" b="1" dirty="0" smtClean="0"/>
          </a:p>
          <a:p>
            <a:pPr lvl="1"/>
            <a:r>
              <a:rPr lang="en-US" b="1" dirty="0" smtClean="0"/>
              <a:t>networking</a:t>
            </a:r>
            <a:r>
              <a:rPr lang="en-US" b="1" dirty="0"/>
              <a:t>, and </a:t>
            </a:r>
            <a:endParaRPr lang="en-US" b="1" dirty="0" smtClean="0"/>
          </a:p>
          <a:p>
            <a:pPr lvl="1"/>
            <a:r>
              <a:rPr lang="en-US" b="1" dirty="0" smtClean="0"/>
              <a:t>with </a:t>
            </a:r>
            <a:r>
              <a:rPr lang="en-US" b="1" dirty="0"/>
              <a:t>small fund. </a:t>
            </a:r>
            <a:endParaRPr lang="en-US" b="1" dirty="0" smtClean="0"/>
          </a:p>
          <a:p>
            <a:r>
              <a:rPr lang="en-US" dirty="0" smtClean="0"/>
              <a:t>It </a:t>
            </a:r>
            <a:r>
              <a:rPr lang="en-US" dirty="0"/>
              <a:t>runs the program at its own space. </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77</a:t>
            </a:fld>
            <a:endParaRPr lang="en-US"/>
          </a:p>
        </p:txBody>
      </p:sp>
    </p:spTree>
    <p:extLst>
      <p:ext uri="{BB962C8B-B14F-4D97-AF65-F5344CB8AC3E}">
        <p14:creationId xmlns:p14="http://schemas.microsoft.com/office/powerpoint/2010/main" val="28093694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Accelerator</a:t>
            </a:r>
            <a:endParaRPr lang="en-IN" dirty="0"/>
          </a:p>
        </p:txBody>
      </p:sp>
      <p:sp>
        <p:nvSpPr>
          <p:cNvPr id="3" name="Text Placeholder 2"/>
          <p:cNvSpPr>
            <a:spLocks noGrp="1"/>
          </p:cNvSpPr>
          <p:nvPr>
            <p:ph type="body" idx="1"/>
          </p:nvPr>
        </p:nvSpPr>
        <p:spPr>
          <a:xfrm>
            <a:off x="350196" y="1825625"/>
            <a:ext cx="11003604" cy="4351338"/>
          </a:xfrm>
        </p:spPr>
        <p:txBody>
          <a:bodyPr/>
          <a:lstStyle/>
          <a:p>
            <a:r>
              <a:rPr lang="en-US" dirty="0"/>
              <a:t>The acceleration programs run for a fixed and short durations ranging from 3 to 6 months.</a:t>
            </a:r>
          </a:p>
          <a:p>
            <a:r>
              <a:rPr lang="en-US" dirty="0"/>
              <a:t>Most of the acceleration programs run as part of the cohort of companies who can learn from each other and collaborate for synergies.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spTree>
    <p:extLst>
      <p:ext uri="{BB962C8B-B14F-4D97-AF65-F5344CB8AC3E}">
        <p14:creationId xmlns:p14="http://schemas.microsoft.com/office/powerpoint/2010/main" val="29692133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375" y="297031"/>
            <a:ext cx="10515600" cy="1325563"/>
          </a:xfrm>
        </p:spPr>
        <p:txBody>
          <a:bodyPr/>
          <a:lstStyle/>
          <a:p>
            <a:r>
              <a:rPr lang="en-US" dirty="0"/>
              <a:t>Accelerator</a:t>
            </a:r>
            <a:endParaRPr lang="en-IN" dirty="0"/>
          </a:p>
        </p:txBody>
      </p:sp>
      <p:sp>
        <p:nvSpPr>
          <p:cNvPr id="3" name="Text Placeholder 2"/>
          <p:cNvSpPr>
            <a:spLocks noGrp="1"/>
          </p:cNvSpPr>
          <p:nvPr>
            <p:ph type="body" idx="1"/>
          </p:nvPr>
        </p:nvSpPr>
        <p:spPr>
          <a:xfrm>
            <a:off x="98898" y="1176641"/>
            <a:ext cx="10515600" cy="4351338"/>
          </a:xfrm>
        </p:spPr>
        <p:txBody>
          <a:bodyPr/>
          <a:lstStyle/>
          <a:p>
            <a:r>
              <a:rPr lang="en-US" dirty="0"/>
              <a:t>The accelerator select the companies for the program based on potentials, provides resources, invites experts for delivering lectures &amp; </a:t>
            </a:r>
            <a:r>
              <a:rPr lang="en-US" dirty="0" smtClean="0"/>
              <a:t>mentoring</a:t>
            </a:r>
            <a:r>
              <a:rPr lang="en-US" dirty="0"/>
              <a:t>, invites investors for both advising and </a:t>
            </a:r>
            <a:r>
              <a:rPr lang="en-US" dirty="0" smtClean="0"/>
              <a:t>funding the </a:t>
            </a:r>
            <a:r>
              <a:rPr lang="en-US" dirty="0"/>
              <a:t>supported companies.</a:t>
            </a:r>
          </a:p>
          <a:p>
            <a:r>
              <a:rPr lang="en-US" dirty="0"/>
              <a:t>The accelerators usually charge the </a:t>
            </a:r>
            <a:r>
              <a:rPr lang="en-US" dirty="0" smtClean="0"/>
              <a:t>accelerated companies some equity </a:t>
            </a:r>
            <a:r>
              <a:rPr lang="en-US" dirty="0"/>
              <a:t>that may range between 3 to 8%. </a:t>
            </a:r>
          </a:p>
          <a:p>
            <a:r>
              <a:rPr lang="en-US" dirty="0"/>
              <a:t>Each program ends with an event referred to as “graduation” or “demo day” when startups pitch before a group of inventors and experts.  </a:t>
            </a:r>
          </a:p>
          <a:p>
            <a:endParaRPr lang="en-IN" dirty="0"/>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79</a:t>
            </a:fld>
            <a:endParaRPr lang="en-US"/>
          </a:p>
        </p:txBody>
      </p:sp>
    </p:spTree>
    <p:extLst>
      <p:ext uri="{BB962C8B-B14F-4D97-AF65-F5344CB8AC3E}">
        <p14:creationId xmlns:p14="http://schemas.microsoft.com/office/powerpoint/2010/main" val="3319951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rot="2636309">
            <a:off x="2521502" y="-2901602"/>
            <a:ext cx="6323078" cy="11500915"/>
            <a:chOff x="2536406" y="1733652"/>
            <a:chExt cx="6323078" cy="5194334"/>
          </a:xfrm>
        </p:grpSpPr>
        <p:sp>
          <p:nvSpPr>
            <p:cNvPr id="29" name="Freeform: Shape 36">
              <a:extLst>
                <a:ext uri="{FF2B5EF4-FFF2-40B4-BE49-F238E27FC236}">
                  <a16:creationId xmlns:a16="http://schemas.microsoft.com/office/drawing/2014/main" id="{5B874B0C-0053-4A45-990A-57A30CB698D8}"/>
                </a:ext>
              </a:extLst>
            </p:cNvPr>
            <p:cNvSpPr/>
            <p:nvPr/>
          </p:nvSpPr>
          <p:spPr>
            <a:xfrm>
              <a:off x="4137146" y="1733652"/>
              <a:ext cx="4372761" cy="5130155"/>
            </a:xfrm>
            <a:custGeom>
              <a:avLst/>
              <a:gdLst>
                <a:gd name="connsiteX0" fmla="*/ 4005913 w 4372761"/>
                <a:gd name="connsiteY0" fmla="*/ 0 h 5130155"/>
                <a:gd name="connsiteX1" fmla="*/ 4046367 w 4372761"/>
                <a:gd name="connsiteY1" fmla="*/ 0 h 5130155"/>
                <a:gd name="connsiteX2" fmla="*/ 4194506 w 4372761"/>
                <a:gd name="connsiteY2" fmla="*/ 50145 h 5130155"/>
                <a:gd name="connsiteX3" fmla="*/ 4372668 w 4372761"/>
                <a:gd name="connsiteY3" fmla="*/ 213287 h 5130155"/>
                <a:gd name="connsiteX4" fmla="*/ 4108574 w 4372761"/>
                <a:gd name="connsiteY4" fmla="*/ 382210 h 5130155"/>
                <a:gd name="connsiteX5" fmla="*/ 3542083 w 4372761"/>
                <a:gd name="connsiteY5" fmla="*/ 488792 h 5130155"/>
                <a:gd name="connsiteX6" fmla="*/ 2308301 w 4372761"/>
                <a:gd name="connsiteY6" fmla="*/ 770331 h 5130155"/>
                <a:gd name="connsiteX7" fmla="*/ 342717 w 4372761"/>
                <a:gd name="connsiteY7" fmla="*/ 2777298 h 5130155"/>
                <a:gd name="connsiteX8" fmla="*/ 260062 w 4372761"/>
                <a:gd name="connsiteY8" fmla="*/ 5130155 h 5130155"/>
                <a:gd name="connsiteX9" fmla="*/ 0 w 4372761"/>
                <a:gd name="connsiteY9" fmla="*/ 5130155 h 5130155"/>
                <a:gd name="connsiteX10" fmla="*/ 193535 w 4372761"/>
                <a:gd name="connsiteY10" fmla="*/ 2791375 h 5130155"/>
                <a:gd name="connsiteX11" fmla="*/ 2306285 w 4372761"/>
                <a:gd name="connsiteY11" fmla="*/ 724078 h 5130155"/>
                <a:gd name="connsiteX12" fmla="*/ 3689250 w 4372761"/>
                <a:gd name="connsiteY12" fmla="*/ 430473 h 5130155"/>
                <a:gd name="connsiteX13" fmla="*/ 4183166 w 4372761"/>
                <a:gd name="connsiteY13" fmla="*/ 325902 h 5130155"/>
                <a:gd name="connsiteX14" fmla="*/ 4342428 w 4372761"/>
                <a:gd name="connsiteY14" fmla="*/ 205243 h 5130155"/>
                <a:gd name="connsiteX15" fmla="*/ 4106275 w 4372761"/>
                <a:gd name="connsiteY15" fmla="*/ 28213 h 5130155"/>
                <a:gd name="connsiteX16" fmla="*/ 4005913 w 4372761"/>
                <a:gd name="connsiteY16" fmla="*/ 0 h 513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72761" h="5130155">
                  <a:moveTo>
                    <a:pt x="4005913" y="0"/>
                  </a:moveTo>
                  <a:lnTo>
                    <a:pt x="4046367" y="0"/>
                  </a:lnTo>
                  <a:lnTo>
                    <a:pt x="4194506" y="50145"/>
                  </a:lnTo>
                  <a:cubicBezTo>
                    <a:pt x="4291525" y="91119"/>
                    <a:pt x="4368636" y="144913"/>
                    <a:pt x="4372668" y="213287"/>
                  </a:cubicBezTo>
                  <a:cubicBezTo>
                    <a:pt x="4376700" y="287693"/>
                    <a:pt x="4249693" y="346012"/>
                    <a:pt x="4108574" y="382210"/>
                  </a:cubicBezTo>
                  <a:cubicBezTo>
                    <a:pt x="3896896" y="436506"/>
                    <a:pt x="3741665" y="454605"/>
                    <a:pt x="3542083" y="488792"/>
                  </a:cubicBezTo>
                  <a:cubicBezTo>
                    <a:pt x="3237669" y="539067"/>
                    <a:pt x="3025991" y="575265"/>
                    <a:pt x="2308301" y="770331"/>
                  </a:cubicBezTo>
                  <a:cubicBezTo>
                    <a:pt x="842681" y="1168507"/>
                    <a:pt x="417309" y="2071441"/>
                    <a:pt x="342717" y="2777298"/>
                  </a:cubicBezTo>
                  <a:cubicBezTo>
                    <a:pt x="233854" y="3818990"/>
                    <a:pt x="260062" y="5116078"/>
                    <a:pt x="260062" y="5130155"/>
                  </a:cubicBezTo>
                  <a:cubicBezTo>
                    <a:pt x="260062" y="5130155"/>
                    <a:pt x="260062" y="5130155"/>
                    <a:pt x="0" y="5130155"/>
                  </a:cubicBezTo>
                  <a:cubicBezTo>
                    <a:pt x="0" y="5116078"/>
                    <a:pt x="56448" y="3696320"/>
                    <a:pt x="193535" y="2791375"/>
                  </a:cubicBezTo>
                  <a:cubicBezTo>
                    <a:pt x="304414" y="2073452"/>
                    <a:pt x="804378" y="1106166"/>
                    <a:pt x="2306285" y="724078"/>
                  </a:cubicBezTo>
                  <a:cubicBezTo>
                    <a:pt x="3050183" y="537056"/>
                    <a:pt x="3429188" y="466671"/>
                    <a:pt x="3689250" y="430473"/>
                  </a:cubicBezTo>
                  <a:cubicBezTo>
                    <a:pt x="3886816" y="402320"/>
                    <a:pt x="4017855" y="382210"/>
                    <a:pt x="4183166" y="325902"/>
                  </a:cubicBezTo>
                  <a:cubicBezTo>
                    <a:pt x="4287996" y="289704"/>
                    <a:pt x="4344444" y="247473"/>
                    <a:pt x="4342428" y="205243"/>
                  </a:cubicBezTo>
                  <a:cubicBezTo>
                    <a:pt x="4339404" y="147930"/>
                    <a:pt x="4239991" y="77042"/>
                    <a:pt x="4106275" y="28213"/>
                  </a:cubicBezTo>
                  <a:lnTo>
                    <a:pt x="4005913" y="0"/>
                  </a:lnTo>
                  <a:close/>
                </a:path>
              </a:pathLst>
            </a:custGeom>
            <a:gradFill>
              <a:gsLst>
                <a:gs pos="0">
                  <a:schemeClr val="tx1"/>
                </a:gs>
                <a:gs pos="69000">
                  <a:schemeClr val="accent1">
                    <a:lumMod val="45000"/>
                    <a:lumOff val="55000"/>
                    <a:alpha val="79000"/>
                  </a:schemeClr>
                </a:gs>
                <a:gs pos="85000">
                  <a:schemeClr val="accent1">
                    <a:lumMod val="45000"/>
                    <a:lumOff val="55000"/>
                    <a:alpha val="41000"/>
                  </a:schemeClr>
                </a:gs>
                <a:gs pos="100000">
                  <a:schemeClr val="bg1">
                    <a:lumMod val="95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Shape 40">
              <a:extLst>
                <a:ext uri="{FF2B5EF4-FFF2-40B4-BE49-F238E27FC236}">
                  <a16:creationId xmlns:a16="http://schemas.microsoft.com/office/drawing/2014/main" id="{5CEE164E-4753-454F-A25A-AC4102C204E5}"/>
                </a:ext>
              </a:extLst>
            </p:cNvPr>
            <p:cNvSpPr/>
            <p:nvPr/>
          </p:nvSpPr>
          <p:spPr>
            <a:xfrm>
              <a:off x="4573938" y="1746262"/>
              <a:ext cx="3969777" cy="5117544"/>
            </a:xfrm>
            <a:custGeom>
              <a:avLst/>
              <a:gdLst>
                <a:gd name="connsiteX0" fmla="*/ 3676705 w 3969777"/>
                <a:gd name="connsiteY0" fmla="*/ 0 h 5117544"/>
                <a:gd name="connsiteX1" fmla="*/ 3718992 w 3969777"/>
                <a:gd name="connsiteY1" fmla="*/ 0 h 5117544"/>
                <a:gd name="connsiteX2" fmla="*/ 3815629 w 3969777"/>
                <a:gd name="connsiteY2" fmla="*/ 39294 h 5117544"/>
                <a:gd name="connsiteX3" fmla="*/ 3969553 w 3969777"/>
                <a:gd name="connsiteY3" fmla="*/ 204698 h 5117544"/>
                <a:gd name="connsiteX4" fmla="*/ 3731738 w 3969777"/>
                <a:gd name="connsiteY4" fmla="*/ 387698 h 5117544"/>
                <a:gd name="connsiteX5" fmla="*/ 3157355 w 3969777"/>
                <a:gd name="connsiteY5" fmla="*/ 500313 h 5117544"/>
                <a:gd name="connsiteX6" fmla="*/ 2006572 w 3969777"/>
                <a:gd name="connsiteY6" fmla="*/ 775819 h 5117544"/>
                <a:gd name="connsiteX7" fmla="*/ 162499 w 3969777"/>
                <a:gd name="connsiteY7" fmla="*/ 2591742 h 5117544"/>
                <a:gd name="connsiteX8" fmla="*/ 337837 w 3969777"/>
                <a:gd name="connsiteY8" fmla="*/ 5117544 h 5117544"/>
                <a:gd name="connsiteX9" fmla="*/ 102038 w 3969777"/>
                <a:gd name="connsiteY9" fmla="*/ 5117544 h 5117544"/>
                <a:gd name="connsiteX10" fmla="*/ 43592 w 3969777"/>
                <a:gd name="connsiteY10" fmla="*/ 2555544 h 5117544"/>
                <a:gd name="connsiteX11" fmla="*/ 2046880 w 3969777"/>
                <a:gd name="connsiteY11" fmla="*/ 725544 h 5117544"/>
                <a:gd name="connsiteX12" fmla="*/ 3316570 w 3969777"/>
                <a:gd name="connsiteY12" fmla="*/ 452049 h 5117544"/>
                <a:gd name="connsiteX13" fmla="*/ 3810338 w 3969777"/>
                <a:gd name="connsiteY13" fmla="*/ 339434 h 5117544"/>
                <a:gd name="connsiteX14" fmla="*/ 3953430 w 3969777"/>
                <a:gd name="connsiteY14" fmla="*/ 194643 h 5117544"/>
                <a:gd name="connsiteX15" fmla="*/ 3737469 w 3969777"/>
                <a:gd name="connsiteY15" fmla="*/ 19592 h 5117544"/>
                <a:gd name="connsiteX16" fmla="*/ 3676705 w 3969777"/>
                <a:gd name="connsiteY16" fmla="*/ 0 h 511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9777" h="5117544">
                  <a:moveTo>
                    <a:pt x="3676705" y="0"/>
                  </a:moveTo>
                  <a:lnTo>
                    <a:pt x="3718992" y="0"/>
                  </a:lnTo>
                  <a:lnTo>
                    <a:pt x="3815629" y="39294"/>
                  </a:lnTo>
                  <a:cubicBezTo>
                    <a:pt x="3900022" y="82027"/>
                    <a:pt x="3966530" y="137330"/>
                    <a:pt x="3969553" y="204698"/>
                  </a:cubicBezTo>
                  <a:cubicBezTo>
                    <a:pt x="3975599" y="279104"/>
                    <a:pt x="3858707" y="353511"/>
                    <a:pt x="3731738" y="387698"/>
                  </a:cubicBezTo>
                  <a:cubicBezTo>
                    <a:pt x="3538262" y="441994"/>
                    <a:pt x="3338739" y="468137"/>
                    <a:pt x="3157355" y="500313"/>
                  </a:cubicBezTo>
                  <a:cubicBezTo>
                    <a:pt x="2883263" y="550588"/>
                    <a:pt x="2613202" y="586786"/>
                    <a:pt x="2006572" y="775819"/>
                  </a:cubicBezTo>
                  <a:cubicBezTo>
                    <a:pt x="688514" y="1184049"/>
                    <a:pt x="229007" y="1885885"/>
                    <a:pt x="162499" y="2591742"/>
                  </a:cubicBezTo>
                  <a:cubicBezTo>
                    <a:pt x="63746" y="3633434"/>
                    <a:pt x="335822" y="5103467"/>
                    <a:pt x="337837" y="5117544"/>
                  </a:cubicBezTo>
                  <a:cubicBezTo>
                    <a:pt x="337837" y="5117544"/>
                    <a:pt x="337837" y="5117544"/>
                    <a:pt x="102038" y="5117544"/>
                  </a:cubicBezTo>
                  <a:cubicBezTo>
                    <a:pt x="102038" y="5103467"/>
                    <a:pt x="-81362" y="3458478"/>
                    <a:pt x="43592" y="2555544"/>
                  </a:cubicBezTo>
                  <a:cubicBezTo>
                    <a:pt x="142345" y="1835610"/>
                    <a:pt x="690529" y="1107632"/>
                    <a:pt x="2046880" y="725544"/>
                  </a:cubicBezTo>
                  <a:cubicBezTo>
                    <a:pt x="2718002" y="538522"/>
                    <a:pt x="3082786" y="490258"/>
                    <a:pt x="3316570" y="452049"/>
                  </a:cubicBezTo>
                  <a:cubicBezTo>
                    <a:pt x="3495939" y="423895"/>
                    <a:pt x="3661200" y="395742"/>
                    <a:pt x="3810338" y="339434"/>
                  </a:cubicBezTo>
                  <a:cubicBezTo>
                    <a:pt x="3905061" y="303236"/>
                    <a:pt x="3953430" y="258994"/>
                    <a:pt x="3953430" y="194643"/>
                  </a:cubicBezTo>
                  <a:cubicBezTo>
                    <a:pt x="3953430" y="138838"/>
                    <a:pt x="3860471" y="69458"/>
                    <a:pt x="3737469" y="19592"/>
                  </a:cubicBezTo>
                  <a:lnTo>
                    <a:pt x="3676705" y="0"/>
                  </a:lnTo>
                  <a:close/>
                </a:path>
              </a:pathLst>
            </a:custGeom>
            <a:gradFill>
              <a:gsLst>
                <a:gs pos="0">
                  <a:schemeClr val="tx1"/>
                </a:gs>
                <a:gs pos="69000">
                  <a:schemeClr val="accent1">
                    <a:lumMod val="45000"/>
                    <a:lumOff val="55000"/>
                    <a:alpha val="79000"/>
                  </a:schemeClr>
                </a:gs>
                <a:gs pos="85000">
                  <a:schemeClr val="accent1">
                    <a:lumMod val="45000"/>
                    <a:lumOff val="55000"/>
                    <a:alpha val="41000"/>
                  </a:schemeClr>
                </a:gs>
                <a:gs pos="100000">
                  <a:schemeClr val="bg1">
                    <a:lumMod val="95000"/>
                    <a:alpha val="5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30">
              <a:extLst>
                <a:ext uri="{FF2B5EF4-FFF2-40B4-BE49-F238E27FC236}">
                  <a16:creationId xmlns:a16="http://schemas.microsoft.com/office/drawing/2014/main" id="{E61C1B75-86E5-4835-A6E3-65E08265A554}"/>
                </a:ext>
              </a:extLst>
            </p:cNvPr>
            <p:cNvSpPr>
              <a:spLocks/>
            </p:cNvSpPr>
            <p:nvPr/>
          </p:nvSpPr>
          <p:spPr bwMode="auto">
            <a:xfrm>
              <a:off x="6359236" y="1775640"/>
              <a:ext cx="2500248" cy="5074311"/>
            </a:xfrm>
            <a:custGeom>
              <a:avLst/>
              <a:gdLst>
                <a:gd name="T0" fmla="*/ 1414 w 1434"/>
                <a:gd name="T1" fmla="*/ 2527 h 2527"/>
                <a:gd name="T2" fmla="*/ 153 w 1434"/>
                <a:gd name="T3" fmla="*/ 1187 h 2527"/>
                <a:gd name="T4" fmla="*/ 739 w 1434"/>
                <a:gd name="T5" fmla="*/ 374 h 2527"/>
                <a:gd name="T6" fmla="*/ 1212 w 1434"/>
                <a:gd name="T7" fmla="*/ 0 h 2527"/>
                <a:gd name="connsiteX0" fmla="*/ 9291 w 9291"/>
                <a:gd name="connsiteY0" fmla="*/ 10000 h 10000"/>
                <a:gd name="connsiteX1" fmla="*/ 497 w 9291"/>
                <a:gd name="connsiteY1" fmla="*/ 4697 h 10000"/>
                <a:gd name="connsiteX2" fmla="*/ 4583 w 9291"/>
                <a:gd name="connsiteY2" fmla="*/ 1480 h 10000"/>
                <a:gd name="connsiteX3" fmla="*/ 7882 w 9291"/>
                <a:gd name="connsiteY3" fmla="*/ 0 h 10000"/>
                <a:gd name="connsiteX0" fmla="*/ 10000 w 10000"/>
                <a:gd name="connsiteY0" fmla="*/ 9932 h 9932"/>
                <a:gd name="connsiteX1" fmla="*/ 535 w 10000"/>
                <a:gd name="connsiteY1" fmla="*/ 4629 h 9932"/>
                <a:gd name="connsiteX2" fmla="*/ 4933 w 10000"/>
                <a:gd name="connsiteY2" fmla="*/ 1412 h 9932"/>
                <a:gd name="connsiteX3" fmla="*/ 8483 w 10000"/>
                <a:gd name="connsiteY3" fmla="*/ 0 h 9932"/>
                <a:gd name="connsiteX0" fmla="*/ 9216 w 9216"/>
                <a:gd name="connsiteY0" fmla="*/ 10000 h 10000"/>
                <a:gd name="connsiteX1" fmla="*/ 814 w 9216"/>
                <a:gd name="connsiteY1" fmla="*/ 5150 h 10000"/>
                <a:gd name="connsiteX2" fmla="*/ 4149 w 9216"/>
                <a:gd name="connsiteY2" fmla="*/ 1422 h 10000"/>
                <a:gd name="connsiteX3" fmla="*/ 7699 w 9216"/>
                <a:gd name="connsiteY3" fmla="*/ 0 h 10000"/>
                <a:gd name="connsiteX0" fmla="*/ 9977 w 9977"/>
                <a:gd name="connsiteY0" fmla="*/ 10000 h 10000"/>
                <a:gd name="connsiteX1" fmla="*/ 860 w 9977"/>
                <a:gd name="connsiteY1" fmla="*/ 5150 h 10000"/>
                <a:gd name="connsiteX2" fmla="*/ 4479 w 9977"/>
                <a:gd name="connsiteY2" fmla="*/ 1422 h 10000"/>
                <a:gd name="connsiteX3" fmla="*/ 8331 w 9977"/>
                <a:gd name="connsiteY3" fmla="*/ 0 h 10000"/>
                <a:gd name="connsiteX0" fmla="*/ 10069 w 10069"/>
                <a:gd name="connsiteY0" fmla="*/ 10000 h 10000"/>
                <a:gd name="connsiteX1" fmla="*/ 931 w 10069"/>
                <a:gd name="connsiteY1" fmla="*/ 5150 h 10000"/>
                <a:gd name="connsiteX2" fmla="*/ 4558 w 10069"/>
                <a:gd name="connsiteY2" fmla="*/ 1422 h 10000"/>
                <a:gd name="connsiteX3" fmla="*/ 8419 w 10069"/>
                <a:gd name="connsiteY3" fmla="*/ 0 h 10000"/>
              </a:gdLst>
              <a:ahLst/>
              <a:cxnLst>
                <a:cxn ang="0">
                  <a:pos x="connsiteX0" y="connsiteY0"/>
                </a:cxn>
                <a:cxn ang="0">
                  <a:pos x="connsiteX1" y="connsiteY1"/>
                </a:cxn>
                <a:cxn ang="0">
                  <a:pos x="connsiteX2" y="connsiteY2"/>
                </a:cxn>
                <a:cxn ang="0">
                  <a:pos x="connsiteX3" y="connsiteY3"/>
                </a:cxn>
              </a:cxnLst>
              <a:rect l="l" t="t" r="r" b="b"/>
              <a:pathLst>
                <a:path w="10069" h="10000">
                  <a:moveTo>
                    <a:pt x="10069" y="10000"/>
                  </a:moveTo>
                  <a:cubicBezTo>
                    <a:pt x="10069" y="10000"/>
                    <a:pt x="2286" y="6206"/>
                    <a:pt x="931" y="5150"/>
                  </a:cubicBezTo>
                  <a:cubicBezTo>
                    <a:pt x="-424" y="4094"/>
                    <a:pt x="-1066" y="1912"/>
                    <a:pt x="4558" y="1422"/>
                  </a:cubicBezTo>
                  <a:cubicBezTo>
                    <a:pt x="10191" y="931"/>
                    <a:pt x="9469" y="278"/>
                    <a:pt x="8419" y="0"/>
                  </a:cubicBezTo>
                </a:path>
              </a:pathLst>
            </a:custGeom>
            <a:noFill/>
            <a:ln w="28575" cap="flat">
              <a:solidFill>
                <a:srgbClr val="D2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Freeform 31">
              <a:extLst>
                <a:ext uri="{FF2B5EF4-FFF2-40B4-BE49-F238E27FC236}">
                  <a16:creationId xmlns:a16="http://schemas.microsoft.com/office/drawing/2014/main" id="{A6DEC825-0F3E-4FD1-AE91-9CAB1E0B56A6}"/>
                </a:ext>
              </a:extLst>
            </p:cNvPr>
            <p:cNvSpPr>
              <a:spLocks/>
            </p:cNvSpPr>
            <p:nvPr/>
          </p:nvSpPr>
          <p:spPr bwMode="auto">
            <a:xfrm>
              <a:off x="2536406" y="1842656"/>
              <a:ext cx="5890048" cy="5085330"/>
            </a:xfrm>
            <a:custGeom>
              <a:avLst/>
              <a:gdLst>
                <a:gd name="T0" fmla="*/ 0 w 3114"/>
                <a:gd name="T1" fmla="*/ 2429 h 2429"/>
                <a:gd name="T2" fmla="*/ 1010 w 3114"/>
                <a:gd name="T3" fmla="*/ 611 h 2429"/>
                <a:gd name="T4" fmla="*/ 2564 w 3114"/>
                <a:gd name="T5" fmla="*/ 67 h 2429"/>
                <a:gd name="T6" fmla="*/ 3114 w 3114"/>
                <a:gd name="T7" fmla="*/ 0 h 2429"/>
                <a:gd name="connsiteX0" fmla="*/ 0 w 8709"/>
                <a:gd name="connsiteY0" fmla="*/ 10659 h 10659"/>
                <a:gd name="connsiteX1" fmla="*/ 3243 w 8709"/>
                <a:gd name="connsiteY1" fmla="*/ 3174 h 10659"/>
                <a:gd name="connsiteX2" fmla="*/ 8234 w 8709"/>
                <a:gd name="connsiteY2" fmla="*/ 935 h 10659"/>
                <a:gd name="connsiteX3" fmla="*/ 8709 w 8709"/>
                <a:gd name="connsiteY3" fmla="*/ 0 h 10659"/>
                <a:gd name="connsiteX0" fmla="*/ 0 w 11479"/>
                <a:gd name="connsiteY0" fmla="*/ 10000 h 10000"/>
                <a:gd name="connsiteX1" fmla="*/ 3724 w 11479"/>
                <a:gd name="connsiteY1" fmla="*/ 2978 h 10000"/>
                <a:gd name="connsiteX2" fmla="*/ 9455 w 11479"/>
                <a:gd name="connsiteY2" fmla="*/ 877 h 10000"/>
                <a:gd name="connsiteX3" fmla="*/ 10000 w 11479"/>
                <a:gd name="connsiteY3" fmla="*/ 0 h 10000"/>
                <a:gd name="connsiteX0" fmla="*/ 0 w 11395"/>
                <a:gd name="connsiteY0" fmla="*/ 9977 h 9977"/>
                <a:gd name="connsiteX1" fmla="*/ 3724 w 11395"/>
                <a:gd name="connsiteY1" fmla="*/ 2955 h 9977"/>
                <a:gd name="connsiteX2" fmla="*/ 9455 w 11395"/>
                <a:gd name="connsiteY2" fmla="*/ 854 h 9977"/>
                <a:gd name="connsiteX3" fmla="*/ 9885 w 11395"/>
                <a:gd name="connsiteY3" fmla="*/ 0 h 9977"/>
                <a:gd name="connsiteX0" fmla="*/ 0 w 9651"/>
                <a:gd name="connsiteY0" fmla="*/ 10000 h 10000"/>
                <a:gd name="connsiteX1" fmla="*/ 3268 w 9651"/>
                <a:gd name="connsiteY1" fmla="*/ 2962 h 10000"/>
                <a:gd name="connsiteX2" fmla="*/ 8297 w 9651"/>
                <a:gd name="connsiteY2" fmla="*/ 856 h 10000"/>
                <a:gd name="connsiteX3" fmla="*/ 8675 w 9651"/>
                <a:gd name="connsiteY3" fmla="*/ 0 h 10000"/>
                <a:gd name="connsiteX0" fmla="*/ 0 w 10662"/>
                <a:gd name="connsiteY0" fmla="*/ 9871 h 9871"/>
                <a:gd name="connsiteX1" fmla="*/ 3386 w 10662"/>
                <a:gd name="connsiteY1" fmla="*/ 2833 h 9871"/>
                <a:gd name="connsiteX2" fmla="*/ 8597 w 10662"/>
                <a:gd name="connsiteY2" fmla="*/ 727 h 9871"/>
                <a:gd name="connsiteX3" fmla="*/ 9849 w 10662"/>
                <a:gd name="connsiteY3" fmla="*/ 0 h 9871"/>
                <a:gd name="connsiteX0" fmla="*/ 0 w 9713"/>
                <a:gd name="connsiteY0" fmla="*/ 10000 h 10000"/>
                <a:gd name="connsiteX1" fmla="*/ 3176 w 9713"/>
                <a:gd name="connsiteY1" fmla="*/ 2870 h 10000"/>
                <a:gd name="connsiteX2" fmla="*/ 8063 w 9713"/>
                <a:gd name="connsiteY2" fmla="*/ 737 h 10000"/>
                <a:gd name="connsiteX3" fmla="*/ 9237 w 9713"/>
                <a:gd name="connsiteY3" fmla="*/ 0 h 10000"/>
                <a:gd name="connsiteX0" fmla="*/ 0 w 10000"/>
                <a:gd name="connsiteY0" fmla="*/ 10000 h 10000"/>
                <a:gd name="connsiteX1" fmla="*/ 3270 w 10000"/>
                <a:gd name="connsiteY1" fmla="*/ 2870 h 10000"/>
                <a:gd name="connsiteX2" fmla="*/ 8301 w 10000"/>
                <a:gd name="connsiteY2" fmla="*/ 737 h 10000"/>
                <a:gd name="connsiteX3" fmla="*/ 9510 w 10000"/>
                <a:gd name="connsiteY3" fmla="*/ 0 h 10000"/>
                <a:gd name="connsiteX0" fmla="*/ 0 w 10177"/>
                <a:gd name="connsiteY0" fmla="*/ 9915 h 9915"/>
                <a:gd name="connsiteX1" fmla="*/ 3270 w 10177"/>
                <a:gd name="connsiteY1" fmla="*/ 2785 h 9915"/>
                <a:gd name="connsiteX2" fmla="*/ 8301 w 10177"/>
                <a:gd name="connsiteY2" fmla="*/ 652 h 9915"/>
                <a:gd name="connsiteX3" fmla="*/ 9719 w 10177"/>
                <a:gd name="connsiteY3" fmla="*/ 0 h 9915"/>
                <a:gd name="connsiteX0" fmla="*/ 0 w 9832"/>
                <a:gd name="connsiteY0" fmla="*/ 10000 h 10000"/>
                <a:gd name="connsiteX1" fmla="*/ 3213 w 9832"/>
                <a:gd name="connsiteY1" fmla="*/ 2809 h 10000"/>
                <a:gd name="connsiteX2" fmla="*/ 8157 w 9832"/>
                <a:gd name="connsiteY2" fmla="*/ 658 h 10000"/>
                <a:gd name="connsiteX3" fmla="*/ 9550 w 9832"/>
                <a:gd name="connsiteY3" fmla="*/ 0 h 10000"/>
                <a:gd name="connsiteX0" fmla="*/ 0 w 10152"/>
                <a:gd name="connsiteY0" fmla="*/ 9946 h 9946"/>
                <a:gd name="connsiteX1" fmla="*/ 3268 w 10152"/>
                <a:gd name="connsiteY1" fmla="*/ 2755 h 9946"/>
                <a:gd name="connsiteX2" fmla="*/ 8296 w 10152"/>
                <a:gd name="connsiteY2" fmla="*/ 604 h 9946"/>
                <a:gd name="connsiteX3" fmla="*/ 9884 w 10152"/>
                <a:gd name="connsiteY3" fmla="*/ 0 h 9946"/>
                <a:gd name="connsiteX0" fmla="*/ 0 w 10032"/>
                <a:gd name="connsiteY0" fmla="*/ 10000 h 10000"/>
                <a:gd name="connsiteX1" fmla="*/ 3219 w 10032"/>
                <a:gd name="connsiteY1" fmla="*/ 2770 h 10000"/>
                <a:gd name="connsiteX2" fmla="*/ 8172 w 10032"/>
                <a:gd name="connsiteY2" fmla="*/ 607 h 10000"/>
                <a:gd name="connsiteX3" fmla="*/ 9736 w 10032"/>
                <a:gd name="connsiteY3" fmla="*/ 0 h 10000"/>
                <a:gd name="connsiteX0" fmla="*/ 0 w 10066"/>
                <a:gd name="connsiteY0" fmla="*/ 10000 h 10000"/>
                <a:gd name="connsiteX1" fmla="*/ 3219 w 10066"/>
                <a:gd name="connsiteY1" fmla="*/ 2770 h 10000"/>
                <a:gd name="connsiteX2" fmla="*/ 8172 w 10066"/>
                <a:gd name="connsiteY2" fmla="*/ 607 h 10000"/>
                <a:gd name="connsiteX3" fmla="*/ 9736 w 10066"/>
                <a:gd name="connsiteY3" fmla="*/ 0 h 10000"/>
                <a:gd name="connsiteX0" fmla="*/ 0 w 9831"/>
                <a:gd name="connsiteY0" fmla="*/ 10000 h 10000"/>
                <a:gd name="connsiteX1" fmla="*/ 3219 w 9831"/>
                <a:gd name="connsiteY1" fmla="*/ 2770 h 10000"/>
                <a:gd name="connsiteX2" fmla="*/ 8172 w 9831"/>
                <a:gd name="connsiteY2" fmla="*/ 607 h 10000"/>
                <a:gd name="connsiteX3" fmla="*/ 9736 w 9831"/>
                <a:gd name="connsiteY3" fmla="*/ 0 h 10000"/>
                <a:gd name="connsiteX0" fmla="*/ 0 w 10197"/>
                <a:gd name="connsiteY0" fmla="*/ 9955 h 9955"/>
                <a:gd name="connsiteX1" fmla="*/ 3274 w 10197"/>
                <a:gd name="connsiteY1" fmla="*/ 2725 h 9955"/>
                <a:gd name="connsiteX2" fmla="*/ 8312 w 10197"/>
                <a:gd name="connsiteY2" fmla="*/ 562 h 9955"/>
                <a:gd name="connsiteX3" fmla="*/ 10110 w 10197"/>
                <a:gd name="connsiteY3" fmla="*/ 0 h 9955"/>
                <a:gd name="connsiteX0" fmla="*/ 0 w 10007"/>
                <a:gd name="connsiteY0" fmla="*/ 10000 h 10000"/>
                <a:gd name="connsiteX1" fmla="*/ 3211 w 10007"/>
                <a:gd name="connsiteY1" fmla="*/ 2737 h 10000"/>
                <a:gd name="connsiteX2" fmla="*/ 8151 w 10007"/>
                <a:gd name="connsiteY2" fmla="*/ 565 h 10000"/>
                <a:gd name="connsiteX3" fmla="*/ 9915 w 10007"/>
                <a:gd name="connsiteY3" fmla="*/ 0 h 10000"/>
                <a:gd name="connsiteX0" fmla="*/ 0 w 10007"/>
                <a:gd name="connsiteY0" fmla="*/ 10000 h 10000"/>
                <a:gd name="connsiteX1" fmla="*/ 3211 w 10007"/>
                <a:gd name="connsiteY1" fmla="*/ 2737 h 10000"/>
                <a:gd name="connsiteX2" fmla="*/ 8151 w 10007"/>
                <a:gd name="connsiteY2" fmla="*/ 565 h 10000"/>
                <a:gd name="connsiteX3" fmla="*/ 9915 w 10007"/>
                <a:gd name="connsiteY3" fmla="*/ 0 h 10000"/>
                <a:gd name="connsiteX0" fmla="*/ 0 w 9495"/>
                <a:gd name="connsiteY0" fmla="*/ 10155 h 10155"/>
                <a:gd name="connsiteX1" fmla="*/ 2699 w 9495"/>
                <a:gd name="connsiteY1" fmla="*/ 2737 h 10155"/>
                <a:gd name="connsiteX2" fmla="*/ 7639 w 9495"/>
                <a:gd name="connsiteY2" fmla="*/ 565 h 10155"/>
                <a:gd name="connsiteX3" fmla="*/ 9403 w 9495"/>
                <a:gd name="connsiteY3" fmla="*/ 0 h 10155"/>
                <a:gd name="connsiteX0" fmla="*/ 0 w 10000"/>
                <a:gd name="connsiteY0" fmla="*/ 10000 h 10000"/>
                <a:gd name="connsiteX1" fmla="*/ 2843 w 10000"/>
                <a:gd name="connsiteY1" fmla="*/ 2695 h 10000"/>
                <a:gd name="connsiteX2" fmla="*/ 8045 w 10000"/>
                <a:gd name="connsiteY2" fmla="*/ 556 h 10000"/>
                <a:gd name="connsiteX3" fmla="*/ 9903 w 10000"/>
                <a:gd name="connsiteY3" fmla="*/ 0 h 10000"/>
                <a:gd name="connsiteX0" fmla="*/ 0 w 10000"/>
                <a:gd name="connsiteY0" fmla="*/ 10000 h 10000"/>
                <a:gd name="connsiteX1" fmla="*/ 2519 w 10000"/>
                <a:gd name="connsiteY1" fmla="*/ 3152 h 10000"/>
                <a:gd name="connsiteX2" fmla="*/ 8045 w 10000"/>
                <a:gd name="connsiteY2" fmla="*/ 556 h 10000"/>
                <a:gd name="connsiteX3" fmla="*/ 9903 w 10000"/>
                <a:gd name="connsiteY3" fmla="*/ 0 h 10000"/>
                <a:gd name="connsiteX0" fmla="*/ 0 w 10000"/>
                <a:gd name="connsiteY0" fmla="*/ 10000 h 10000"/>
                <a:gd name="connsiteX1" fmla="*/ 2519 w 10000"/>
                <a:gd name="connsiteY1" fmla="*/ 3152 h 10000"/>
                <a:gd name="connsiteX2" fmla="*/ 8045 w 10000"/>
                <a:gd name="connsiteY2" fmla="*/ 556 h 10000"/>
                <a:gd name="connsiteX3" fmla="*/ 9903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0" y="10000"/>
                  </a:moveTo>
                  <a:cubicBezTo>
                    <a:pt x="166" y="6909"/>
                    <a:pt x="1124" y="4679"/>
                    <a:pt x="2519" y="3152"/>
                  </a:cubicBezTo>
                  <a:cubicBezTo>
                    <a:pt x="4420" y="1071"/>
                    <a:pt x="6848" y="707"/>
                    <a:pt x="8045" y="556"/>
                  </a:cubicBezTo>
                  <a:cubicBezTo>
                    <a:pt x="8799" y="461"/>
                    <a:pt x="10413" y="382"/>
                    <a:pt x="9903" y="0"/>
                  </a:cubicBezTo>
                </a:path>
              </a:pathLst>
            </a:custGeom>
            <a:noFill/>
            <a:ln w="28575" cap="flat">
              <a:solidFill>
                <a:srgbClr val="D2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4" name="Slide Number Placeholder 3"/>
          <p:cNvSpPr>
            <a:spLocks noGrp="1"/>
          </p:cNvSpPr>
          <p:nvPr>
            <p:ph type="sldNum" idx="12"/>
          </p:nvPr>
        </p:nvSpPr>
        <p:spPr>
          <a:xfrm>
            <a:off x="8144435" y="6912162"/>
            <a:ext cx="2743200" cy="365125"/>
          </a:xfrm>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5" name="Rectangle 4"/>
          <p:cNvSpPr/>
          <p:nvPr/>
        </p:nvSpPr>
        <p:spPr>
          <a:xfrm>
            <a:off x="2094311" y="3164463"/>
            <a:ext cx="1389529" cy="1066800"/>
          </a:xfrm>
          <a:prstGeom prst="rect">
            <a:avLst/>
          </a:prstGeom>
          <a:solidFill>
            <a:srgbClr val="406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Idea, market research, prototype</a:t>
            </a:r>
            <a:endParaRPr lang="en-IN" dirty="0"/>
          </a:p>
        </p:txBody>
      </p:sp>
      <p:sp>
        <p:nvSpPr>
          <p:cNvPr id="7" name="Rectangle 6"/>
          <p:cNvSpPr/>
          <p:nvPr/>
        </p:nvSpPr>
        <p:spPr>
          <a:xfrm>
            <a:off x="5264755" y="1784105"/>
            <a:ext cx="1966699" cy="4208463"/>
          </a:xfrm>
          <a:prstGeom prst="rect">
            <a:avLst/>
          </a:prstGeom>
          <a:solidFill>
            <a:srgbClr val="406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0000"/>
                    <a:lumOff val="80000"/>
                  </a:schemeClr>
                </a:solidFill>
              </a:rPr>
              <a:t>Go-to-market strategies</a:t>
            </a:r>
          </a:p>
          <a:p>
            <a:pPr algn="ctr"/>
            <a:r>
              <a:rPr lang="en-US" b="1" dirty="0" smtClean="0">
                <a:solidFill>
                  <a:schemeClr val="accent6">
                    <a:lumMod val="60000"/>
                    <a:lumOff val="40000"/>
                  </a:schemeClr>
                </a:solidFill>
              </a:rPr>
              <a:t>Infrastructure </a:t>
            </a:r>
            <a:r>
              <a:rPr lang="en-US" b="1" dirty="0">
                <a:solidFill>
                  <a:schemeClr val="accent6">
                    <a:lumMod val="60000"/>
                    <a:lumOff val="40000"/>
                  </a:schemeClr>
                </a:solidFill>
              </a:rPr>
              <a:t>for product or service </a:t>
            </a:r>
            <a:r>
              <a:rPr lang="en-US" b="1" dirty="0" smtClean="0">
                <a:solidFill>
                  <a:schemeClr val="accent6">
                    <a:lumMod val="60000"/>
                    <a:lumOff val="40000"/>
                  </a:schemeClr>
                </a:solidFill>
              </a:rPr>
              <a:t>creation</a:t>
            </a:r>
          </a:p>
          <a:p>
            <a:pPr algn="ctr"/>
            <a:r>
              <a:rPr lang="en-US" b="1" dirty="0" smtClean="0">
                <a:solidFill>
                  <a:srgbClr val="FCEBE0"/>
                </a:solidFill>
              </a:rPr>
              <a:t>Set up Logistics for both inputs and sales</a:t>
            </a:r>
          </a:p>
          <a:p>
            <a:pPr algn="ctr"/>
            <a:r>
              <a:rPr lang="en-US" b="1" dirty="0" smtClean="0">
                <a:solidFill>
                  <a:srgbClr val="D1B2E8"/>
                </a:solidFill>
              </a:rPr>
              <a:t>Begin awareness campaign</a:t>
            </a:r>
          </a:p>
          <a:p>
            <a:pPr algn="ctr"/>
            <a:r>
              <a:rPr lang="en-US" b="1" dirty="0" smtClean="0">
                <a:solidFill>
                  <a:srgbClr val="FFB7B7"/>
                </a:solidFill>
              </a:rPr>
              <a:t>Recruit manufacturing, marketing, and service personnel</a:t>
            </a:r>
          </a:p>
          <a:p>
            <a:pPr algn="ctr"/>
            <a:r>
              <a:rPr lang="en-US" b="1" dirty="0" smtClean="0">
                <a:solidFill>
                  <a:schemeClr val="accent6">
                    <a:lumMod val="40000"/>
                    <a:lumOff val="60000"/>
                  </a:schemeClr>
                </a:solidFill>
              </a:rPr>
              <a:t>Build shopping portal</a:t>
            </a:r>
          </a:p>
          <a:p>
            <a:pPr algn="ctr"/>
            <a:r>
              <a:rPr lang="en-US" b="1" dirty="0" smtClean="0">
                <a:solidFill>
                  <a:srgbClr val="E7F0F9"/>
                </a:solidFill>
              </a:rPr>
              <a:t>Setup Payment Gateway</a:t>
            </a:r>
            <a:endParaRPr lang="en-IN" b="1" dirty="0">
              <a:solidFill>
                <a:srgbClr val="E7F0F9"/>
              </a:solidFill>
            </a:endParaRPr>
          </a:p>
        </p:txBody>
      </p:sp>
      <p:sp>
        <p:nvSpPr>
          <p:cNvPr id="11" name="Rectangle 10"/>
          <p:cNvSpPr/>
          <p:nvPr/>
        </p:nvSpPr>
        <p:spPr>
          <a:xfrm>
            <a:off x="3520304" y="2338990"/>
            <a:ext cx="1389529" cy="1862657"/>
          </a:xfrm>
          <a:prstGeom prst="rect">
            <a:avLst/>
          </a:prstGeom>
          <a:solidFill>
            <a:srgbClr val="406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 development and </a:t>
            </a:r>
            <a:r>
              <a:rPr lang="en-US" dirty="0" smtClean="0"/>
              <a:t>validation</a:t>
            </a:r>
          </a:p>
          <a:p>
            <a:pPr algn="ctr"/>
            <a:r>
              <a:rPr lang="en-US" dirty="0" smtClean="0"/>
              <a:t>Define value proposition/ product differentiation</a:t>
            </a:r>
            <a:endParaRPr lang="en-IN" dirty="0"/>
          </a:p>
        </p:txBody>
      </p:sp>
      <p:sp>
        <p:nvSpPr>
          <p:cNvPr id="6" name="Down Arrow 5"/>
          <p:cNvSpPr/>
          <p:nvPr/>
        </p:nvSpPr>
        <p:spPr>
          <a:xfrm>
            <a:off x="2055709" y="1663248"/>
            <a:ext cx="1490920" cy="1571999"/>
          </a:xfrm>
          <a:prstGeom prst="downArrow">
            <a:avLst>
              <a:gd name="adj1" fmla="val 80357"/>
              <a:gd name="adj2" fmla="val 2853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Equity</a:t>
            </a:r>
          </a:p>
          <a:p>
            <a:pPr algn="ctr"/>
            <a:r>
              <a:rPr lang="en-US" dirty="0" smtClean="0"/>
              <a:t>Family </a:t>
            </a:r>
          </a:p>
          <a:p>
            <a:pPr algn="ctr"/>
            <a:r>
              <a:rPr lang="en-US" dirty="0" smtClean="0"/>
              <a:t>Friends</a:t>
            </a:r>
          </a:p>
          <a:p>
            <a:pPr algn="ctr"/>
            <a:endParaRPr lang="en-IN" dirty="0"/>
          </a:p>
        </p:txBody>
      </p:sp>
      <p:sp>
        <p:nvSpPr>
          <p:cNvPr id="19" name="Down Arrow 18"/>
          <p:cNvSpPr/>
          <p:nvPr/>
        </p:nvSpPr>
        <p:spPr>
          <a:xfrm>
            <a:off x="3453383" y="536646"/>
            <a:ext cx="1526078" cy="1902759"/>
          </a:xfrm>
          <a:prstGeom prst="downArrow">
            <a:avLst>
              <a:gd name="adj1" fmla="val 80357"/>
              <a:gd name="adj2" fmla="val 2853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Incubators</a:t>
            </a:r>
          </a:p>
          <a:p>
            <a:pPr algn="ctr"/>
            <a:r>
              <a:rPr lang="en-US" dirty="0" smtClean="0"/>
              <a:t>Accelerators</a:t>
            </a:r>
          </a:p>
          <a:p>
            <a:pPr algn="ctr"/>
            <a:r>
              <a:rPr lang="en-US" dirty="0" smtClean="0"/>
              <a:t>Crowd funding</a:t>
            </a:r>
          </a:p>
          <a:p>
            <a:pPr algn="ctr"/>
            <a:endParaRPr lang="en-IN" dirty="0"/>
          </a:p>
        </p:txBody>
      </p:sp>
      <p:sp>
        <p:nvSpPr>
          <p:cNvPr id="21" name="Down Arrow 20"/>
          <p:cNvSpPr/>
          <p:nvPr/>
        </p:nvSpPr>
        <p:spPr>
          <a:xfrm>
            <a:off x="5240503" y="403412"/>
            <a:ext cx="2013995" cy="1399171"/>
          </a:xfrm>
          <a:prstGeom prst="downArrow">
            <a:avLst>
              <a:gd name="adj1" fmla="val 80357"/>
              <a:gd name="adj2" fmla="val 2853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Angel</a:t>
            </a:r>
          </a:p>
          <a:p>
            <a:pPr algn="ctr"/>
            <a:r>
              <a:rPr lang="en-US" dirty="0" smtClean="0"/>
              <a:t>High net worth individuals</a:t>
            </a:r>
          </a:p>
          <a:p>
            <a:pPr algn="ctr"/>
            <a:r>
              <a:rPr lang="en-US" dirty="0" smtClean="0"/>
              <a:t>Early stage VCs</a:t>
            </a:r>
          </a:p>
          <a:p>
            <a:pPr algn="ctr"/>
            <a:endParaRPr lang="en-IN" dirty="0"/>
          </a:p>
        </p:txBody>
      </p:sp>
      <p:sp>
        <p:nvSpPr>
          <p:cNvPr id="22" name="Rectangle 21"/>
          <p:cNvSpPr/>
          <p:nvPr/>
        </p:nvSpPr>
        <p:spPr>
          <a:xfrm>
            <a:off x="7262931" y="1433305"/>
            <a:ext cx="1542119" cy="4910060"/>
          </a:xfrm>
          <a:prstGeom prst="rect">
            <a:avLst/>
          </a:prstGeom>
          <a:solidFill>
            <a:srgbClr val="406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Growth strategy</a:t>
            </a:r>
          </a:p>
          <a:p>
            <a:pPr algn="ctr"/>
            <a:r>
              <a:rPr lang="en-US" dirty="0" smtClean="0"/>
              <a:t>Set up offices</a:t>
            </a:r>
          </a:p>
          <a:p>
            <a:pPr algn="ctr"/>
            <a:r>
              <a:rPr lang="en-US" dirty="0" smtClean="0"/>
              <a:t>Warehouses</a:t>
            </a:r>
          </a:p>
          <a:p>
            <a:pPr algn="ctr"/>
            <a:r>
              <a:rPr lang="en-US" dirty="0" smtClean="0"/>
              <a:t>Recruit more people to handle growth</a:t>
            </a:r>
          </a:p>
          <a:p>
            <a:pPr algn="ctr"/>
            <a:r>
              <a:rPr lang="en-US" dirty="0" smtClean="0"/>
              <a:t>Capture data, use analytics to know customer-satisfaction/ repeat customers</a:t>
            </a:r>
          </a:p>
          <a:p>
            <a:pPr algn="ctr"/>
            <a:r>
              <a:rPr lang="en-US" dirty="0" smtClean="0"/>
              <a:t>Refine products</a:t>
            </a:r>
          </a:p>
          <a:p>
            <a:pPr algn="ctr"/>
            <a:r>
              <a:rPr lang="en-US" dirty="0" smtClean="0"/>
              <a:t>Price strategy</a:t>
            </a:r>
          </a:p>
          <a:p>
            <a:pPr algn="ctr"/>
            <a:r>
              <a:rPr lang="en-US" dirty="0" smtClean="0"/>
              <a:t>Business process management</a:t>
            </a:r>
          </a:p>
          <a:p>
            <a:pPr algn="ctr"/>
            <a:r>
              <a:rPr lang="en-US" dirty="0" smtClean="0"/>
              <a:t>Recruit professional CEO and other C-suits</a:t>
            </a:r>
          </a:p>
          <a:p>
            <a:pPr algn="ctr"/>
            <a:endParaRPr lang="en-US" dirty="0" smtClean="0"/>
          </a:p>
          <a:p>
            <a:pPr algn="ctr"/>
            <a:endParaRPr lang="en-IN" dirty="0"/>
          </a:p>
        </p:txBody>
      </p:sp>
      <p:sp>
        <p:nvSpPr>
          <p:cNvPr id="23" name="Rectangle 22"/>
          <p:cNvSpPr/>
          <p:nvPr/>
        </p:nvSpPr>
        <p:spPr>
          <a:xfrm>
            <a:off x="3508092" y="4201648"/>
            <a:ext cx="1414020" cy="754674"/>
          </a:xfrm>
          <a:prstGeom prst="rect">
            <a:avLst/>
          </a:prstGeom>
          <a:solidFill>
            <a:srgbClr val="406F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Company registration</a:t>
            </a:r>
            <a:endParaRPr lang="en-IN" dirty="0"/>
          </a:p>
        </p:txBody>
      </p:sp>
      <p:sp>
        <p:nvSpPr>
          <p:cNvPr id="28" name="Rectangle 27"/>
          <p:cNvSpPr/>
          <p:nvPr/>
        </p:nvSpPr>
        <p:spPr>
          <a:xfrm>
            <a:off x="8890364" y="1385010"/>
            <a:ext cx="1389529" cy="4827531"/>
          </a:xfrm>
          <a:prstGeom prst="rect">
            <a:avLst/>
          </a:prstGeom>
          <a:solidFill>
            <a:srgbClr val="406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Continuous value addition, new product development, maintain superior value proposition</a:t>
            </a:r>
          </a:p>
          <a:p>
            <a:pPr algn="ctr"/>
            <a:endParaRPr lang="en-IN" dirty="0"/>
          </a:p>
        </p:txBody>
      </p:sp>
      <p:sp>
        <p:nvSpPr>
          <p:cNvPr id="24" name="Rectangle 23"/>
          <p:cNvSpPr/>
          <p:nvPr/>
        </p:nvSpPr>
        <p:spPr>
          <a:xfrm>
            <a:off x="668318" y="2848856"/>
            <a:ext cx="1389529" cy="169801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Decision to be entrepreneur – is primarily driven by your passion to alleviate a pain </a:t>
            </a:r>
            <a:endParaRPr lang="en-IN" dirty="0"/>
          </a:p>
        </p:txBody>
      </p:sp>
      <p:sp>
        <p:nvSpPr>
          <p:cNvPr id="26" name="Down Arrow 25"/>
          <p:cNvSpPr/>
          <p:nvPr/>
        </p:nvSpPr>
        <p:spPr>
          <a:xfrm>
            <a:off x="7153836" y="322729"/>
            <a:ext cx="1736528" cy="1062281"/>
          </a:xfrm>
          <a:prstGeom prst="downArrow">
            <a:avLst>
              <a:gd name="adj1" fmla="val 80357"/>
              <a:gd name="adj2" fmla="val 2853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VCs</a:t>
            </a:r>
          </a:p>
          <a:p>
            <a:pPr algn="ctr"/>
            <a:r>
              <a:rPr lang="en-US" dirty="0" smtClean="0"/>
              <a:t>Debt from banks/ Fintech</a:t>
            </a:r>
          </a:p>
          <a:p>
            <a:pPr algn="ctr"/>
            <a:endParaRPr lang="en-IN" dirty="0"/>
          </a:p>
        </p:txBody>
      </p:sp>
      <p:sp>
        <p:nvSpPr>
          <p:cNvPr id="20" name="Down Arrow 19"/>
          <p:cNvSpPr/>
          <p:nvPr/>
        </p:nvSpPr>
        <p:spPr>
          <a:xfrm>
            <a:off x="8647771" y="86625"/>
            <a:ext cx="1736528" cy="1062281"/>
          </a:xfrm>
          <a:prstGeom prst="downArrow">
            <a:avLst>
              <a:gd name="adj1" fmla="val 80357"/>
              <a:gd name="adj2" fmla="val 2853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IPO/ Private Equity</a:t>
            </a:r>
          </a:p>
          <a:p>
            <a:pPr algn="ctr"/>
            <a:endParaRPr lang="en-IN" dirty="0"/>
          </a:p>
        </p:txBody>
      </p:sp>
    </p:spTree>
    <p:extLst>
      <p:ext uri="{BB962C8B-B14F-4D97-AF65-F5344CB8AC3E}">
        <p14:creationId xmlns:p14="http://schemas.microsoft.com/office/powerpoint/2010/main" val="11383031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240" y="295458"/>
            <a:ext cx="10515600" cy="1097914"/>
          </a:xfrm>
        </p:spPr>
        <p:txBody>
          <a:bodyPr/>
          <a:lstStyle/>
          <a:p>
            <a:r>
              <a:rPr lang="en-US" dirty="0"/>
              <a:t>Accelerator</a:t>
            </a:r>
            <a:endParaRPr lang="en-IN" dirty="0"/>
          </a:p>
        </p:txBody>
      </p:sp>
      <p:sp>
        <p:nvSpPr>
          <p:cNvPr id="3" name="Content Placeholder 2"/>
          <p:cNvSpPr>
            <a:spLocks noGrp="1"/>
          </p:cNvSpPr>
          <p:nvPr>
            <p:ph idx="1"/>
          </p:nvPr>
        </p:nvSpPr>
        <p:spPr>
          <a:xfrm>
            <a:off x="517187" y="1095335"/>
            <a:ext cx="10515600" cy="4896803"/>
          </a:xfrm>
        </p:spPr>
        <p:txBody>
          <a:bodyPr>
            <a:normAutofit/>
          </a:bodyPr>
          <a:lstStyle/>
          <a:p>
            <a:pPr marL="0" indent="0">
              <a:buNone/>
            </a:pPr>
            <a:r>
              <a:rPr lang="en-US" dirty="0"/>
              <a:t>Accelerators focus on one technology domain at a time for synergy.</a:t>
            </a:r>
          </a:p>
          <a:p>
            <a:pPr marL="0" indent="0">
              <a:buNone/>
            </a:pPr>
            <a:r>
              <a:rPr lang="en-US" dirty="0"/>
              <a:t>Some of the preferred areas are tech hardware, AI and biotech, though all emerging technology domains are of interest.</a:t>
            </a:r>
          </a:p>
          <a:p>
            <a:pPr marL="0" indent="0">
              <a:buNone/>
            </a:pPr>
            <a:r>
              <a:rPr lang="en-US" dirty="0"/>
              <a:t>Famous accelerator such as </a:t>
            </a:r>
            <a:r>
              <a:rPr lang="en-US" dirty="0">
                <a:solidFill>
                  <a:srgbClr val="0070C0"/>
                </a:solidFill>
              </a:rPr>
              <a:t>Plug and Play Tech Center </a:t>
            </a:r>
            <a:r>
              <a:rPr lang="en-US" dirty="0"/>
              <a:t>in Silicon Valley helped </a:t>
            </a:r>
            <a:r>
              <a:rPr lang="en-US" dirty="0">
                <a:solidFill>
                  <a:srgbClr val="0070C0"/>
                </a:solidFill>
              </a:rPr>
              <a:t>Google</a:t>
            </a:r>
            <a:r>
              <a:rPr lang="en-US" dirty="0"/>
              <a:t>, </a:t>
            </a:r>
            <a:r>
              <a:rPr lang="en-US" dirty="0">
                <a:solidFill>
                  <a:srgbClr val="0070C0"/>
                </a:solidFill>
              </a:rPr>
              <a:t>PayPal</a:t>
            </a:r>
            <a:r>
              <a:rPr lang="en-US" dirty="0"/>
              <a:t> and </a:t>
            </a:r>
            <a:r>
              <a:rPr lang="en-US" dirty="0" err="1">
                <a:solidFill>
                  <a:srgbClr val="0070C0"/>
                </a:solidFill>
              </a:rPr>
              <a:t>Zoosk</a:t>
            </a:r>
            <a:r>
              <a:rPr lang="en-US" dirty="0"/>
              <a:t> transform their ideas into businesses. </a:t>
            </a:r>
          </a:p>
          <a:p>
            <a:pPr marL="0" indent="0">
              <a:buNone/>
            </a:pPr>
            <a:r>
              <a:rPr lang="en-US" dirty="0">
                <a:solidFill>
                  <a:srgbClr val="0070C0"/>
                </a:solidFill>
              </a:rPr>
              <a:t>Y </a:t>
            </a:r>
            <a:r>
              <a:rPr lang="en-US" dirty="0" err="1">
                <a:solidFill>
                  <a:srgbClr val="0070C0"/>
                </a:solidFill>
              </a:rPr>
              <a:t>Combinator</a:t>
            </a:r>
            <a:r>
              <a:rPr lang="en-US" dirty="0">
                <a:solidFill>
                  <a:srgbClr val="0070C0"/>
                </a:solidFill>
              </a:rPr>
              <a:t> </a:t>
            </a:r>
            <a:r>
              <a:rPr lang="en-US" dirty="0"/>
              <a:t>mentored </a:t>
            </a:r>
            <a:r>
              <a:rPr lang="en-US" dirty="0">
                <a:solidFill>
                  <a:srgbClr val="0070C0"/>
                </a:solidFill>
              </a:rPr>
              <a:t>Airbnb</a:t>
            </a:r>
            <a:r>
              <a:rPr lang="en-US" dirty="0"/>
              <a:t>, </a:t>
            </a:r>
            <a:r>
              <a:rPr lang="en-US" dirty="0">
                <a:solidFill>
                  <a:srgbClr val="0070C0"/>
                </a:solidFill>
              </a:rPr>
              <a:t>Dropbox</a:t>
            </a:r>
            <a:r>
              <a:rPr lang="en-US" dirty="0"/>
              <a:t> and </a:t>
            </a:r>
            <a:r>
              <a:rPr lang="en-US" dirty="0">
                <a:solidFill>
                  <a:srgbClr val="0070C0"/>
                </a:solidFill>
              </a:rPr>
              <a:t>Reddit</a:t>
            </a:r>
            <a:r>
              <a:rPr lang="en-US" dirty="0"/>
              <a:t> and almost a thousand others. </a:t>
            </a:r>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80</a:t>
            </a:fld>
            <a:endParaRPr lang="en-US"/>
          </a:p>
        </p:txBody>
      </p:sp>
    </p:spTree>
    <p:extLst>
      <p:ext uri="{BB962C8B-B14F-4D97-AF65-F5344CB8AC3E}">
        <p14:creationId xmlns:p14="http://schemas.microsoft.com/office/powerpoint/2010/main" val="2191761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Established Accelerators are Highly Demanded: </a:t>
            </a:r>
            <a:endParaRPr lang="en-IN" dirty="0"/>
          </a:p>
        </p:txBody>
      </p:sp>
      <p:sp>
        <p:nvSpPr>
          <p:cNvPr id="3" name="Text Placeholder 2"/>
          <p:cNvSpPr>
            <a:spLocks noGrp="1"/>
          </p:cNvSpPr>
          <p:nvPr>
            <p:ph type="body" idx="1"/>
          </p:nvPr>
        </p:nvSpPr>
        <p:spPr/>
        <p:txBody>
          <a:bodyPr/>
          <a:lstStyle/>
          <a:p>
            <a:pPr marL="0" indent="0">
              <a:buNone/>
            </a:pPr>
            <a:r>
              <a:rPr lang="en-IN" dirty="0" smtClean="0"/>
              <a:t>Y </a:t>
            </a:r>
            <a:r>
              <a:rPr lang="en-IN" dirty="0" err="1"/>
              <a:t>Combinator</a:t>
            </a:r>
            <a:r>
              <a:rPr lang="en-IN" dirty="0"/>
              <a:t> and </a:t>
            </a:r>
            <a:r>
              <a:rPr lang="en-IN" dirty="0" err="1"/>
              <a:t>TechStars</a:t>
            </a:r>
            <a:r>
              <a:rPr lang="en-IN" dirty="0"/>
              <a:t> have application acceptance rates between 1% and 3%.</a:t>
            </a:r>
          </a:p>
          <a:p>
            <a:pPr marL="0" indent="0">
              <a:buNone/>
            </a:pPr>
            <a:r>
              <a:rPr lang="en-IN" dirty="0"/>
              <a:t>The focus is on teams, not on individual founders. </a:t>
            </a:r>
            <a:endParaRPr lang="en-IN" dirty="0" smtClean="0"/>
          </a:p>
          <a:p>
            <a:pPr marL="0" indent="0">
              <a:buNone/>
            </a:pPr>
            <a:r>
              <a:rPr lang="en-IN" dirty="0" smtClean="0"/>
              <a:t>Accelerators </a:t>
            </a:r>
            <a:r>
              <a:rPr lang="en-IN" dirty="0"/>
              <a:t>tend to think that it is too difficult for </a:t>
            </a:r>
            <a:r>
              <a:rPr lang="en-IN" dirty="0">
                <a:solidFill>
                  <a:srgbClr val="0070C0"/>
                </a:solidFill>
              </a:rPr>
              <a:t>one person to handle all the work </a:t>
            </a:r>
            <a:r>
              <a:rPr lang="en-IN" dirty="0" smtClean="0">
                <a:solidFill>
                  <a:srgbClr val="0070C0"/>
                </a:solidFill>
              </a:rPr>
              <a:t>associated </a:t>
            </a:r>
            <a:r>
              <a:rPr lang="en-IN" dirty="0">
                <a:solidFill>
                  <a:srgbClr val="0070C0"/>
                </a:solidFill>
              </a:rPr>
              <a:t>with a </a:t>
            </a:r>
            <a:r>
              <a:rPr lang="en-IN" dirty="0" err="1">
                <a:solidFill>
                  <a:srgbClr val="0070C0"/>
                </a:solidFill>
              </a:rPr>
              <a:t>startup</a:t>
            </a:r>
            <a:r>
              <a:rPr lang="en-IN" dirty="0"/>
              <a:t>.</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spTree>
    <p:extLst>
      <p:ext uri="{BB962C8B-B14F-4D97-AF65-F5344CB8AC3E}">
        <p14:creationId xmlns:p14="http://schemas.microsoft.com/office/powerpoint/2010/main" val="19532671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pPr>
              <a:buSzPts val="1800"/>
            </a:pPr>
            <a:r>
              <a:rPr lang="en-IN" sz="3200" b="1" dirty="0">
                <a:solidFill>
                  <a:schemeClr val="accent5">
                    <a:lumMod val="75000"/>
                  </a:schemeClr>
                </a:solidFill>
              </a:rPr>
              <a:t>Accelerator</a:t>
            </a:r>
            <a:endParaRPr lang="en-US" sz="3200" b="1" dirty="0">
              <a:solidFill>
                <a:schemeClr val="accent5">
                  <a:lumMod val="75000"/>
                </a:schemeClr>
              </a:solidFill>
            </a:endParaRPr>
          </a:p>
        </p:txBody>
      </p:sp>
      <p:sp>
        <p:nvSpPr>
          <p:cNvPr id="3" name="Content Placeholder 2"/>
          <p:cNvSpPr>
            <a:spLocks noGrp="1"/>
          </p:cNvSpPr>
          <p:nvPr>
            <p:ph sz="quarter" idx="13"/>
          </p:nvPr>
        </p:nvSpPr>
        <p:spPr>
          <a:xfrm>
            <a:off x="278859" y="1506166"/>
            <a:ext cx="10972800" cy="3657600"/>
          </a:xfrm>
          <a:noFill/>
          <a:ln>
            <a:noFill/>
          </a:ln>
        </p:spPr>
        <p:txBody>
          <a:bodyPr spcFirstLastPara="1" wrap="square" lIns="91425" tIns="45700" rIns="91425" bIns="45700" anchor="t" anchorCtr="0">
            <a:noAutofit/>
          </a:bodyPr>
          <a:lstStyle/>
          <a:p>
            <a:pPr indent="-342900">
              <a:buSzPts val="1800"/>
            </a:pPr>
            <a:r>
              <a:rPr lang="en-IN" b="1" dirty="0">
                <a:solidFill>
                  <a:schemeClr val="accent5">
                    <a:lumMod val="50000"/>
                  </a:schemeClr>
                </a:solidFill>
              </a:rPr>
              <a:t>Venture capital firm Sequoia Capital India has set up its startup accelerator programme called Surge in February 2019.</a:t>
            </a:r>
          </a:p>
          <a:p>
            <a:pPr indent="-342900">
              <a:buSzPts val="1800"/>
            </a:pPr>
            <a:r>
              <a:rPr lang="en-IN" b="1" dirty="0">
                <a:solidFill>
                  <a:schemeClr val="accent5">
                    <a:lumMod val="50000"/>
                  </a:schemeClr>
                </a:solidFill>
              </a:rPr>
              <a:t>The Surge </a:t>
            </a:r>
            <a:r>
              <a:rPr lang="en-IN" b="1" dirty="0" smtClean="0">
                <a:solidFill>
                  <a:schemeClr val="accent5">
                    <a:lumMod val="50000"/>
                  </a:schemeClr>
                </a:solidFill>
              </a:rPr>
              <a:t>picks </a:t>
            </a:r>
            <a:r>
              <a:rPr lang="en-IN" b="1" dirty="0">
                <a:solidFill>
                  <a:schemeClr val="accent5">
                    <a:lumMod val="50000"/>
                  </a:schemeClr>
                </a:solidFill>
              </a:rPr>
              <a:t>up 10–20 early stage startups twice every year for mentoring.</a:t>
            </a:r>
          </a:p>
          <a:p>
            <a:pPr indent="-342900">
              <a:buSzPts val="1800"/>
            </a:pPr>
            <a:r>
              <a:rPr lang="en-IN" b="1" dirty="0">
                <a:solidFill>
                  <a:schemeClr val="accent5">
                    <a:lumMod val="50000"/>
                  </a:schemeClr>
                </a:solidFill>
              </a:rPr>
              <a:t>Surge </a:t>
            </a:r>
            <a:r>
              <a:rPr lang="en-IN" b="1" dirty="0" smtClean="0">
                <a:solidFill>
                  <a:schemeClr val="accent5">
                    <a:lumMod val="50000"/>
                  </a:schemeClr>
                </a:solidFill>
              </a:rPr>
              <a:t>invests $1 to $2 </a:t>
            </a:r>
            <a:r>
              <a:rPr lang="en-IN" b="1" dirty="0" err="1">
                <a:solidFill>
                  <a:schemeClr val="accent5">
                    <a:lumMod val="50000"/>
                  </a:schemeClr>
                </a:solidFill>
              </a:rPr>
              <a:t>Mn</a:t>
            </a:r>
            <a:r>
              <a:rPr lang="en-IN" b="1" dirty="0">
                <a:solidFill>
                  <a:schemeClr val="accent5">
                    <a:lumMod val="50000"/>
                  </a:schemeClr>
                </a:solidFill>
              </a:rPr>
              <a:t> in each startup.</a:t>
            </a:r>
          </a:p>
          <a:p>
            <a:pPr indent="-342900">
              <a:buSzPts val="1800"/>
            </a:pPr>
            <a:r>
              <a:rPr lang="en-IN" b="1" dirty="0" err="1">
                <a:solidFill>
                  <a:schemeClr val="accent5">
                    <a:lumMod val="50000"/>
                  </a:schemeClr>
                </a:solidFill>
              </a:rPr>
              <a:t>Byju</a:t>
            </a:r>
            <a:r>
              <a:rPr lang="en-IN" b="1" dirty="0">
                <a:solidFill>
                  <a:schemeClr val="accent5">
                    <a:lumMod val="50000"/>
                  </a:schemeClr>
                </a:solidFill>
              </a:rPr>
              <a:t> </a:t>
            </a:r>
            <a:r>
              <a:rPr lang="en-IN" b="1" dirty="0" err="1">
                <a:solidFill>
                  <a:schemeClr val="accent5">
                    <a:lumMod val="50000"/>
                  </a:schemeClr>
                </a:solidFill>
              </a:rPr>
              <a:t>Raveendran</a:t>
            </a:r>
            <a:r>
              <a:rPr lang="en-IN" b="1" dirty="0">
                <a:solidFill>
                  <a:schemeClr val="accent5">
                    <a:lumMod val="50000"/>
                  </a:schemeClr>
                </a:solidFill>
              </a:rPr>
              <a:t> and </a:t>
            </a:r>
            <a:r>
              <a:rPr lang="en-IN" b="1" dirty="0" err="1">
                <a:solidFill>
                  <a:schemeClr val="accent5">
                    <a:lumMod val="50000"/>
                  </a:schemeClr>
                </a:solidFill>
              </a:rPr>
              <a:t>Ritesh</a:t>
            </a:r>
            <a:r>
              <a:rPr lang="en-IN" b="1" dirty="0">
                <a:solidFill>
                  <a:schemeClr val="accent5">
                    <a:lumMod val="50000"/>
                  </a:schemeClr>
                </a:solidFill>
              </a:rPr>
              <a:t> Agarwal are some of the mentors in Surge.</a:t>
            </a:r>
            <a:endParaRPr lang="en-US" b="1" dirty="0">
              <a:solidFill>
                <a:schemeClr val="accent5">
                  <a:lumMod val="50000"/>
                </a:schemeClr>
              </a:solidFill>
            </a:endParaRPr>
          </a:p>
        </p:txBody>
      </p:sp>
      <p:sp>
        <p:nvSpPr>
          <p:cNvPr id="5" name="Slide Number Placeholder 4"/>
          <p:cNvSpPr>
            <a:spLocks noGrp="1"/>
          </p:cNvSpPr>
          <p:nvPr>
            <p:ph type="sldNum" sz="quarter" idx="15"/>
          </p:nvPr>
        </p:nvSpPr>
        <p:spPr/>
        <p:txBody>
          <a:bodyPr/>
          <a:lstStyle/>
          <a:p>
            <a:pPr>
              <a:defRPr/>
            </a:pPr>
            <a:fld id="{8439E6E2-5C11-479E-9BC0-3DC5AC1F9CDC}" type="slidenum">
              <a:rPr lang="en-US" smtClean="0"/>
              <a:pPr>
                <a:defRPr/>
              </a:pPr>
              <a:t>82</a:t>
            </a:fld>
            <a:endParaRPr lang="en-US" dirty="0"/>
          </a:p>
        </p:txBody>
      </p:sp>
    </p:spTree>
    <p:extLst>
      <p:ext uri="{BB962C8B-B14F-4D97-AF65-F5344CB8AC3E}">
        <p14:creationId xmlns:p14="http://schemas.microsoft.com/office/powerpoint/2010/main" val="30912457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hlinkClick r:id="rId3"/>
              </a:rPr>
              <a:t>https://www.surgeahead.com</a:t>
            </a:r>
            <a:r>
              <a:rPr lang="en-IN" dirty="0" smtClean="0">
                <a:hlinkClick r:id="rId3"/>
              </a:rPr>
              <a:t>/</a:t>
            </a:r>
            <a:r>
              <a:rPr lang="en-IN" dirty="0" smtClean="0"/>
              <a:t> landing page</a:t>
            </a:r>
            <a:endParaRPr lang="en-IN" dirty="0"/>
          </a:p>
        </p:txBody>
      </p:sp>
      <p:sp>
        <p:nvSpPr>
          <p:cNvPr id="3" name="Content Placeholder 2"/>
          <p:cNvSpPr>
            <a:spLocks noGrp="1"/>
          </p:cNvSpPr>
          <p:nvPr>
            <p:ph sz="quarter" idx="13"/>
          </p:nvPr>
        </p:nvSpPr>
        <p:spPr/>
        <p:txBody>
          <a:bodyPr/>
          <a:lstStyle/>
          <a:p>
            <a:endParaRPr lang="en-IN" dirty="0"/>
          </a:p>
        </p:txBody>
      </p:sp>
      <p:sp>
        <p:nvSpPr>
          <p:cNvPr id="4" name="Slide Number Placeholder 3"/>
          <p:cNvSpPr>
            <a:spLocks noGrp="1"/>
          </p:cNvSpPr>
          <p:nvPr>
            <p:ph type="sldNum" sz="quarter" idx="15"/>
          </p:nvPr>
        </p:nvSpPr>
        <p:spPr/>
        <p:txBody>
          <a:bodyPr/>
          <a:lstStyle/>
          <a:p>
            <a:pPr>
              <a:defRPr/>
            </a:pPr>
            <a:fld id="{8439E6E2-5C11-479E-9BC0-3DC5AC1F9CDC}" type="slidenum">
              <a:rPr lang="en-US" smtClean="0"/>
              <a:pPr>
                <a:defRPr/>
              </a:pPr>
              <a:t>83</a:t>
            </a:fld>
            <a:endParaRPr lang="en-US" dirty="0"/>
          </a:p>
        </p:txBody>
      </p:sp>
      <p:pic>
        <p:nvPicPr>
          <p:cNvPr id="5" name="Picture 4"/>
          <p:cNvPicPr>
            <a:picLocks noChangeAspect="1"/>
          </p:cNvPicPr>
          <p:nvPr/>
        </p:nvPicPr>
        <p:blipFill>
          <a:blip r:embed="rId4"/>
          <a:stretch>
            <a:fillRect/>
          </a:stretch>
        </p:blipFill>
        <p:spPr>
          <a:xfrm>
            <a:off x="129209" y="1676400"/>
            <a:ext cx="11549269" cy="3217939"/>
          </a:xfrm>
          <a:prstGeom prst="rect">
            <a:avLst/>
          </a:prstGeom>
        </p:spPr>
      </p:pic>
    </p:spTree>
    <p:extLst>
      <p:ext uri="{BB962C8B-B14F-4D97-AF65-F5344CB8AC3E}">
        <p14:creationId xmlns:p14="http://schemas.microsoft.com/office/powerpoint/2010/main" val="32256729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pPr>
              <a:defRPr/>
            </a:pPr>
            <a:fld id="{8439E6E2-5C11-479E-9BC0-3DC5AC1F9CDC}" type="slidenum">
              <a:rPr lang="en-US" smtClean="0"/>
              <a:pPr>
                <a:defRPr/>
              </a:pPr>
              <a:t>84</a:t>
            </a:fld>
            <a:endParaRPr lang="en-US" dirty="0"/>
          </a:p>
        </p:txBody>
      </p:sp>
      <p:pic>
        <p:nvPicPr>
          <p:cNvPr id="5" name="Picture 4"/>
          <p:cNvPicPr>
            <a:picLocks noChangeAspect="1"/>
          </p:cNvPicPr>
          <p:nvPr/>
        </p:nvPicPr>
        <p:blipFill>
          <a:blip r:embed="rId3"/>
          <a:stretch>
            <a:fillRect/>
          </a:stretch>
        </p:blipFill>
        <p:spPr>
          <a:xfrm>
            <a:off x="304800" y="1060704"/>
            <a:ext cx="11582400" cy="2032000"/>
          </a:xfrm>
          <a:prstGeom prst="rect">
            <a:avLst/>
          </a:prstGeom>
        </p:spPr>
      </p:pic>
      <p:sp>
        <p:nvSpPr>
          <p:cNvPr id="6" name="Title 1"/>
          <p:cNvSpPr>
            <a:spLocks noGrp="1"/>
          </p:cNvSpPr>
          <p:nvPr>
            <p:ph type="title"/>
          </p:nvPr>
        </p:nvSpPr>
        <p:spPr>
          <a:xfrm>
            <a:off x="304800" y="597408"/>
            <a:ext cx="10972800" cy="463296"/>
          </a:xfrm>
        </p:spPr>
        <p:txBody>
          <a:bodyPr/>
          <a:lstStyle/>
          <a:p>
            <a:r>
              <a:rPr lang="en-IN" dirty="0">
                <a:hlinkClick r:id="rId4"/>
              </a:rPr>
              <a:t>https://www.surgeahead.com</a:t>
            </a:r>
            <a:r>
              <a:rPr lang="en-IN" dirty="0" smtClean="0">
                <a:hlinkClick r:id="rId4"/>
              </a:rPr>
              <a:t>/</a:t>
            </a:r>
            <a:r>
              <a:rPr lang="en-IN" dirty="0" smtClean="0"/>
              <a:t> landing page</a:t>
            </a:r>
            <a:endParaRPr lang="en-IN" dirty="0"/>
          </a:p>
        </p:txBody>
      </p:sp>
      <p:pic>
        <p:nvPicPr>
          <p:cNvPr id="7" name="Picture 6"/>
          <p:cNvPicPr>
            <a:picLocks noChangeAspect="1"/>
          </p:cNvPicPr>
          <p:nvPr/>
        </p:nvPicPr>
        <p:blipFill>
          <a:blip r:embed="rId5"/>
          <a:stretch>
            <a:fillRect/>
          </a:stretch>
        </p:blipFill>
        <p:spPr>
          <a:xfrm>
            <a:off x="813817" y="3092704"/>
            <a:ext cx="7883842" cy="2643378"/>
          </a:xfrm>
          <a:prstGeom prst="rect">
            <a:avLst/>
          </a:prstGeom>
        </p:spPr>
      </p:pic>
    </p:spTree>
    <p:extLst>
      <p:ext uri="{BB962C8B-B14F-4D97-AF65-F5344CB8AC3E}">
        <p14:creationId xmlns:p14="http://schemas.microsoft.com/office/powerpoint/2010/main" val="19616150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494" y="2572138"/>
            <a:ext cx="8122298" cy="1371600"/>
          </a:xfrm>
        </p:spPr>
        <p:txBody>
          <a:bodyPr/>
          <a:lstStyle/>
          <a:p>
            <a:pPr algn="ctr"/>
            <a:r>
              <a:rPr lang="en-US" sz="3600" b="1" dirty="0" smtClean="0">
                <a:solidFill>
                  <a:schemeClr val="accent5">
                    <a:lumMod val="75000"/>
                  </a:schemeClr>
                </a:solidFill>
              </a:rPr>
              <a:t>Estimating Requirement of Fund</a:t>
            </a:r>
            <a:endParaRPr lang="en-US" sz="3600" b="1" dirty="0">
              <a:solidFill>
                <a:schemeClr val="accent5">
                  <a:lumMod val="75000"/>
                </a:schemeClr>
              </a:solidFill>
            </a:endParaRPr>
          </a:p>
        </p:txBody>
      </p:sp>
      <p:sp>
        <p:nvSpPr>
          <p:cNvPr id="4" name="Slide Number Placeholder 3"/>
          <p:cNvSpPr>
            <a:spLocks noGrp="1"/>
          </p:cNvSpPr>
          <p:nvPr>
            <p:ph type="sldNum" sz="quarter" idx="15"/>
          </p:nvPr>
        </p:nvSpPr>
        <p:spPr/>
        <p:txBody>
          <a:bodyPr/>
          <a:lstStyle/>
          <a:p>
            <a:pPr>
              <a:defRPr/>
            </a:pPr>
            <a:fld id="{8439E6E2-5C11-479E-9BC0-3DC5AC1F9CDC}" type="slidenum">
              <a:rPr lang="en-US" smtClean="0"/>
              <a:pPr>
                <a:defRPr/>
              </a:pPr>
              <a:t>85</a:t>
            </a:fld>
            <a:endParaRPr lang="en-US" dirty="0"/>
          </a:p>
        </p:txBody>
      </p:sp>
    </p:spTree>
    <p:extLst>
      <p:ext uri="{BB962C8B-B14F-4D97-AF65-F5344CB8AC3E}">
        <p14:creationId xmlns:p14="http://schemas.microsoft.com/office/powerpoint/2010/main" val="17379227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448" y="188640"/>
            <a:ext cx="10770460" cy="5251107"/>
          </a:xfrm>
          <a:prstGeom prst="rect">
            <a:avLst/>
          </a:prstGeom>
          <a:ln w="381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p:cNvSpPr>
            <a:spLocks noGrp="1"/>
          </p:cNvSpPr>
          <p:nvPr>
            <p:ph type="title"/>
          </p:nvPr>
        </p:nvSpPr>
        <p:spPr>
          <a:xfrm>
            <a:off x="1981200" y="274638"/>
            <a:ext cx="8229600" cy="634082"/>
          </a:xfrm>
        </p:spPr>
        <p:style>
          <a:lnRef idx="2">
            <a:schemeClr val="accent1"/>
          </a:lnRef>
          <a:fillRef idx="1">
            <a:schemeClr val="lt1"/>
          </a:fillRef>
          <a:effectRef idx="0">
            <a:schemeClr val="accent1"/>
          </a:effectRef>
          <a:fontRef idx="minor">
            <a:schemeClr val="dk1"/>
          </a:fontRef>
        </p:style>
        <p:txBody>
          <a:bodyPr>
            <a:normAutofit/>
          </a:bodyPr>
          <a:lstStyle/>
          <a:p>
            <a:r>
              <a:rPr lang="en-US" dirty="0"/>
              <a:t>Project Cost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1771756"/>
              </p:ext>
            </p:extLst>
          </p:nvPr>
        </p:nvGraphicFramePr>
        <p:xfrm>
          <a:off x="487887" y="823617"/>
          <a:ext cx="9494313" cy="4459336"/>
        </p:xfrm>
        <a:graphic>
          <a:graphicData uri="http://schemas.openxmlformats.org/drawingml/2006/table">
            <a:tbl>
              <a:tblPr firstRow="1" bandRow="1">
                <a:tableStyleId>{5C22544A-7EE6-4342-B048-85BDC9FD1C3A}</a:tableStyleId>
              </a:tblPr>
              <a:tblGrid>
                <a:gridCol w="4248712">
                  <a:extLst>
                    <a:ext uri="{9D8B030D-6E8A-4147-A177-3AD203B41FA5}">
                      <a16:colId xmlns:a16="http://schemas.microsoft.com/office/drawing/2014/main" val="20000"/>
                    </a:ext>
                  </a:extLst>
                </a:gridCol>
                <a:gridCol w="1246111">
                  <a:extLst>
                    <a:ext uri="{9D8B030D-6E8A-4147-A177-3AD203B41FA5}">
                      <a16:colId xmlns:a16="http://schemas.microsoft.com/office/drawing/2014/main" val="20001"/>
                    </a:ext>
                  </a:extLst>
                </a:gridCol>
                <a:gridCol w="1329185">
                  <a:extLst>
                    <a:ext uri="{9D8B030D-6E8A-4147-A177-3AD203B41FA5}">
                      <a16:colId xmlns:a16="http://schemas.microsoft.com/office/drawing/2014/main" val="20002"/>
                    </a:ext>
                  </a:extLst>
                </a:gridCol>
                <a:gridCol w="1495334">
                  <a:extLst>
                    <a:ext uri="{9D8B030D-6E8A-4147-A177-3AD203B41FA5}">
                      <a16:colId xmlns:a16="http://schemas.microsoft.com/office/drawing/2014/main" val="20003"/>
                    </a:ext>
                  </a:extLst>
                </a:gridCol>
                <a:gridCol w="1174971">
                  <a:extLst>
                    <a:ext uri="{9D8B030D-6E8A-4147-A177-3AD203B41FA5}">
                      <a16:colId xmlns:a16="http://schemas.microsoft.com/office/drawing/2014/main" val="20004"/>
                    </a:ext>
                  </a:extLst>
                </a:gridCol>
              </a:tblGrid>
              <a:tr h="433234">
                <a:tc>
                  <a:txBody>
                    <a:bodyPr/>
                    <a:lstStyle/>
                    <a:p>
                      <a:r>
                        <a:rPr lang="en-US" b="1" dirty="0"/>
                        <a:t>Year</a:t>
                      </a:r>
                    </a:p>
                  </a:txBody>
                  <a:tcPr/>
                </a:tc>
                <a:tc>
                  <a:txBody>
                    <a:bodyPr/>
                    <a:lstStyle/>
                    <a:p>
                      <a:pPr algn="ctr"/>
                      <a:r>
                        <a:rPr lang="en-US" b="1" dirty="0"/>
                        <a:t>1</a:t>
                      </a:r>
                    </a:p>
                  </a:txBody>
                  <a:tcPr/>
                </a:tc>
                <a:tc>
                  <a:txBody>
                    <a:bodyPr/>
                    <a:lstStyle/>
                    <a:p>
                      <a:pPr algn="ctr"/>
                      <a:r>
                        <a:rPr lang="en-US" b="1" dirty="0"/>
                        <a:t>2</a:t>
                      </a:r>
                    </a:p>
                  </a:txBody>
                  <a:tcPr/>
                </a:tc>
                <a:tc>
                  <a:txBody>
                    <a:bodyPr/>
                    <a:lstStyle/>
                    <a:p>
                      <a:pPr algn="ctr"/>
                      <a:r>
                        <a:rPr lang="en-US" b="1" dirty="0"/>
                        <a:t>3</a:t>
                      </a:r>
                    </a:p>
                  </a:txBody>
                  <a:tcPr/>
                </a:tc>
                <a:tc>
                  <a:txBody>
                    <a:bodyPr/>
                    <a:lstStyle/>
                    <a:p>
                      <a:pPr algn="ctr"/>
                      <a:r>
                        <a:rPr lang="en-US" b="1" dirty="0"/>
                        <a:t>4</a:t>
                      </a:r>
                    </a:p>
                  </a:txBody>
                  <a:tcPr/>
                </a:tc>
                <a:extLst>
                  <a:ext uri="{0D108BD9-81ED-4DB2-BD59-A6C34878D82A}">
                    <a16:rowId xmlns:a16="http://schemas.microsoft.com/office/drawing/2014/main" val="10000"/>
                  </a:ext>
                </a:extLst>
              </a:tr>
              <a:tr h="433234">
                <a:tc>
                  <a:txBody>
                    <a:bodyPr/>
                    <a:lstStyle/>
                    <a:p>
                      <a:r>
                        <a:rPr lang="en-US" b="1" dirty="0"/>
                        <a:t>Investment</a:t>
                      </a:r>
                      <a:r>
                        <a:rPr lang="en-US" b="1" baseline="0" dirty="0"/>
                        <a:t> in land and building</a:t>
                      </a:r>
                      <a:endParaRPr lang="en-US" b="1" dirty="0"/>
                    </a:p>
                  </a:txBody>
                  <a:tcPr/>
                </a:tc>
                <a:tc>
                  <a:txBody>
                    <a:bodyPr/>
                    <a:lstStyle/>
                    <a:p>
                      <a:pPr algn="ctr"/>
                      <a:r>
                        <a:rPr lang="en-US" b="1" dirty="0"/>
                        <a:t>10</a:t>
                      </a:r>
                    </a:p>
                  </a:txBody>
                  <a:tcPr/>
                </a:tc>
                <a:tc>
                  <a:txBody>
                    <a:bodyPr/>
                    <a:lstStyle/>
                    <a:p>
                      <a:pPr algn="ctr"/>
                      <a:endParaRPr lang="en-US" b="1" dirty="0"/>
                    </a:p>
                  </a:txBody>
                  <a:tcPr/>
                </a:tc>
                <a:tc>
                  <a:txBody>
                    <a:bodyPr/>
                    <a:lstStyle/>
                    <a:p>
                      <a:pPr algn="ctr"/>
                      <a:endParaRPr lang="en-US" b="1"/>
                    </a:p>
                  </a:txBody>
                  <a:tcPr/>
                </a:tc>
                <a:tc>
                  <a:txBody>
                    <a:bodyPr/>
                    <a:lstStyle/>
                    <a:p>
                      <a:pPr algn="ctr"/>
                      <a:endParaRPr lang="en-US" b="1" dirty="0"/>
                    </a:p>
                  </a:txBody>
                  <a:tcPr/>
                </a:tc>
                <a:extLst>
                  <a:ext uri="{0D108BD9-81ED-4DB2-BD59-A6C34878D82A}">
                    <a16:rowId xmlns:a16="http://schemas.microsoft.com/office/drawing/2014/main" val="10001"/>
                  </a:ext>
                </a:extLst>
              </a:tr>
              <a:tr h="433234">
                <a:tc>
                  <a:txBody>
                    <a:bodyPr/>
                    <a:lstStyle/>
                    <a:p>
                      <a:r>
                        <a:rPr lang="en-US" b="1" dirty="0"/>
                        <a:t>Investment in machinery</a:t>
                      </a:r>
                    </a:p>
                  </a:txBody>
                  <a:tcPr/>
                </a:tc>
                <a:tc>
                  <a:txBody>
                    <a:bodyPr/>
                    <a:lstStyle/>
                    <a:p>
                      <a:pPr algn="ctr"/>
                      <a:r>
                        <a:rPr lang="en-US" b="1" dirty="0"/>
                        <a:t>100</a:t>
                      </a:r>
                    </a:p>
                  </a:txBody>
                  <a:tcPr/>
                </a:tc>
                <a:tc>
                  <a:txBody>
                    <a:bodyPr/>
                    <a:lstStyle/>
                    <a:p>
                      <a:pPr algn="ctr"/>
                      <a:endParaRPr lang="en-US" b="1" dirty="0"/>
                    </a:p>
                  </a:txBody>
                  <a:tcPr/>
                </a:tc>
                <a:tc>
                  <a:txBody>
                    <a:bodyPr/>
                    <a:lstStyle/>
                    <a:p>
                      <a:pPr algn="ctr"/>
                      <a:endParaRPr lang="en-US" b="1"/>
                    </a:p>
                  </a:txBody>
                  <a:tcPr/>
                </a:tc>
                <a:tc>
                  <a:txBody>
                    <a:bodyPr/>
                    <a:lstStyle/>
                    <a:p>
                      <a:pPr algn="ctr"/>
                      <a:endParaRPr lang="en-US" b="1" dirty="0"/>
                    </a:p>
                  </a:txBody>
                  <a:tcPr/>
                </a:tc>
                <a:extLst>
                  <a:ext uri="{0D108BD9-81ED-4DB2-BD59-A6C34878D82A}">
                    <a16:rowId xmlns:a16="http://schemas.microsoft.com/office/drawing/2014/main" val="10002"/>
                  </a:ext>
                </a:extLst>
              </a:tr>
              <a:tr h="766021">
                <a:tc>
                  <a:txBody>
                    <a:bodyPr/>
                    <a:lstStyle/>
                    <a:p>
                      <a:r>
                        <a:rPr lang="en-US" b="1" dirty="0"/>
                        <a:t>Other expenses such as electrical connection (transformer),</a:t>
                      </a:r>
                      <a:r>
                        <a:rPr lang="en-US" b="1" baseline="0" dirty="0"/>
                        <a:t> licenses, approach road, disposal arrangement</a:t>
                      </a:r>
                      <a:endParaRPr lang="en-US" b="1" dirty="0"/>
                    </a:p>
                  </a:txBody>
                  <a:tcPr/>
                </a:tc>
                <a:tc>
                  <a:txBody>
                    <a:bodyPr/>
                    <a:lstStyle/>
                    <a:p>
                      <a:pPr algn="ctr"/>
                      <a:r>
                        <a:rPr lang="en-US" b="1" dirty="0"/>
                        <a:t>20</a:t>
                      </a:r>
                    </a:p>
                  </a:txBody>
                  <a:tcPr/>
                </a:tc>
                <a:tc>
                  <a:txBody>
                    <a:bodyPr/>
                    <a:lstStyle/>
                    <a:p>
                      <a:pPr algn="ctr"/>
                      <a:endParaRPr lang="en-US" b="1" dirty="0"/>
                    </a:p>
                  </a:txBody>
                  <a:tcPr/>
                </a:tc>
                <a:tc>
                  <a:txBody>
                    <a:bodyPr/>
                    <a:lstStyle/>
                    <a:p>
                      <a:pPr algn="ctr"/>
                      <a:endParaRPr lang="en-US" b="1"/>
                    </a:p>
                  </a:txBody>
                  <a:tcPr/>
                </a:tc>
                <a:tc>
                  <a:txBody>
                    <a:bodyPr/>
                    <a:lstStyle/>
                    <a:p>
                      <a:pPr algn="ctr"/>
                      <a:endParaRPr lang="en-US" b="1" dirty="0"/>
                    </a:p>
                  </a:txBody>
                  <a:tcPr/>
                </a:tc>
                <a:extLst>
                  <a:ext uri="{0D108BD9-81ED-4DB2-BD59-A6C34878D82A}">
                    <a16:rowId xmlns:a16="http://schemas.microsoft.com/office/drawing/2014/main" val="10003"/>
                  </a:ext>
                </a:extLst>
              </a:tr>
              <a:tr h="279918">
                <a:tc>
                  <a:txBody>
                    <a:bodyPr/>
                    <a:lstStyle/>
                    <a:p>
                      <a:r>
                        <a:rPr lang="en-US" b="1" dirty="0"/>
                        <a:t>Investment in trial production</a:t>
                      </a:r>
                    </a:p>
                  </a:txBody>
                  <a:tcPr/>
                </a:tc>
                <a:tc>
                  <a:txBody>
                    <a:bodyPr/>
                    <a:lstStyle/>
                    <a:p>
                      <a:pPr algn="ctr"/>
                      <a:r>
                        <a:rPr lang="en-US" b="1" dirty="0"/>
                        <a:t>5</a:t>
                      </a:r>
                    </a:p>
                  </a:txBody>
                  <a:tcPr/>
                </a:tc>
                <a:tc>
                  <a:txBody>
                    <a:bodyPr/>
                    <a:lstStyle/>
                    <a:p>
                      <a:pPr algn="ctr"/>
                      <a:endParaRPr lang="en-US" b="1" dirty="0"/>
                    </a:p>
                  </a:txBody>
                  <a:tcPr/>
                </a:tc>
                <a:tc>
                  <a:txBody>
                    <a:bodyPr/>
                    <a:lstStyle/>
                    <a:p>
                      <a:pPr algn="ctr"/>
                      <a:endParaRPr lang="en-US" b="1" dirty="0"/>
                    </a:p>
                  </a:txBody>
                  <a:tcPr/>
                </a:tc>
                <a:tc>
                  <a:txBody>
                    <a:bodyPr/>
                    <a:lstStyle/>
                    <a:p>
                      <a:pPr algn="ctr"/>
                      <a:endParaRPr lang="en-US" b="1" dirty="0"/>
                    </a:p>
                  </a:txBody>
                  <a:tcPr/>
                </a:tc>
                <a:extLst>
                  <a:ext uri="{0D108BD9-81ED-4DB2-BD59-A6C34878D82A}">
                    <a16:rowId xmlns:a16="http://schemas.microsoft.com/office/drawing/2014/main" val="10004"/>
                  </a:ext>
                </a:extLst>
              </a:tr>
              <a:tr h="3132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Contingency </a:t>
                      </a:r>
                    </a:p>
                  </a:txBody>
                  <a:tcPr/>
                </a:tc>
                <a:tc>
                  <a:txBody>
                    <a:bodyPr/>
                    <a:lstStyle/>
                    <a:p>
                      <a:pPr algn="ctr"/>
                      <a:r>
                        <a:rPr lang="en-US" b="1" dirty="0"/>
                        <a:t>10</a:t>
                      </a:r>
                    </a:p>
                  </a:txBody>
                  <a:tcPr/>
                </a:tc>
                <a:tc>
                  <a:txBody>
                    <a:bodyPr/>
                    <a:lstStyle/>
                    <a:p>
                      <a:pPr algn="ctr"/>
                      <a:endParaRPr lang="en-US" b="1" dirty="0"/>
                    </a:p>
                  </a:txBody>
                  <a:tcPr/>
                </a:tc>
                <a:tc>
                  <a:txBody>
                    <a:bodyPr/>
                    <a:lstStyle/>
                    <a:p>
                      <a:pPr algn="ctr"/>
                      <a:endParaRPr lang="en-US" b="1" dirty="0"/>
                    </a:p>
                  </a:txBody>
                  <a:tcPr/>
                </a:tc>
                <a:tc>
                  <a:txBody>
                    <a:bodyPr/>
                    <a:lstStyle/>
                    <a:p>
                      <a:pPr algn="ctr"/>
                      <a:endParaRPr lang="en-US" b="1" dirty="0"/>
                    </a:p>
                  </a:txBody>
                  <a:tcPr/>
                </a:tc>
                <a:extLst>
                  <a:ext uri="{0D108BD9-81ED-4DB2-BD59-A6C34878D82A}">
                    <a16:rowId xmlns:a16="http://schemas.microsoft.com/office/drawing/2014/main" val="10005"/>
                  </a:ext>
                </a:extLst>
              </a:tr>
              <a:tr h="318520">
                <a:tc>
                  <a:txBody>
                    <a:bodyPr/>
                    <a:lstStyle/>
                    <a:p>
                      <a:r>
                        <a:rPr lang="en-US" b="1" dirty="0"/>
                        <a:t>Total investment in fixed assets</a:t>
                      </a:r>
                    </a:p>
                  </a:txBody>
                  <a:tcPr/>
                </a:tc>
                <a:tc>
                  <a:txBody>
                    <a:bodyPr/>
                    <a:lstStyle/>
                    <a:p>
                      <a:pPr algn="ctr"/>
                      <a:r>
                        <a:rPr lang="en-US" b="1" dirty="0">
                          <a:solidFill>
                            <a:schemeClr val="accent2">
                              <a:lumMod val="75000"/>
                            </a:schemeClr>
                          </a:solidFill>
                        </a:rPr>
                        <a:t>145</a:t>
                      </a:r>
                    </a:p>
                  </a:txBody>
                  <a:tcPr/>
                </a:tc>
                <a:tc>
                  <a:txBody>
                    <a:bodyPr/>
                    <a:lstStyle/>
                    <a:p>
                      <a:pPr algn="ctr"/>
                      <a:endParaRPr lang="en-US" b="1" dirty="0"/>
                    </a:p>
                  </a:txBody>
                  <a:tcPr/>
                </a:tc>
                <a:tc>
                  <a:txBody>
                    <a:bodyPr/>
                    <a:lstStyle/>
                    <a:p>
                      <a:pPr algn="ctr"/>
                      <a:endParaRPr lang="en-US" b="1" dirty="0"/>
                    </a:p>
                  </a:txBody>
                  <a:tcPr/>
                </a:tc>
                <a:tc>
                  <a:txBody>
                    <a:bodyPr/>
                    <a:lstStyle/>
                    <a:p>
                      <a:pPr algn="ctr"/>
                      <a:endParaRPr lang="en-US" b="1" dirty="0"/>
                    </a:p>
                  </a:txBody>
                  <a:tcPr/>
                </a:tc>
                <a:extLst>
                  <a:ext uri="{0D108BD9-81ED-4DB2-BD59-A6C34878D82A}">
                    <a16:rowId xmlns:a16="http://schemas.microsoft.com/office/drawing/2014/main" val="10006"/>
                  </a:ext>
                </a:extLst>
              </a:tr>
              <a:tr h="295833">
                <a:tc>
                  <a:txBody>
                    <a:bodyPr/>
                    <a:lstStyle/>
                    <a:p>
                      <a:r>
                        <a:rPr lang="en-US" b="1" dirty="0"/>
                        <a:t>Turnover</a:t>
                      </a:r>
                    </a:p>
                  </a:txBody>
                  <a:tcPr/>
                </a:tc>
                <a:tc>
                  <a:txBody>
                    <a:bodyPr/>
                    <a:lstStyle/>
                    <a:p>
                      <a:pPr algn="ctr"/>
                      <a:r>
                        <a:rPr lang="en-US" b="1" dirty="0"/>
                        <a:t>200</a:t>
                      </a:r>
                    </a:p>
                  </a:txBody>
                  <a:tcPr/>
                </a:tc>
                <a:tc>
                  <a:txBody>
                    <a:bodyPr/>
                    <a:lstStyle/>
                    <a:p>
                      <a:pPr algn="ctr"/>
                      <a:r>
                        <a:rPr lang="en-US" b="1" dirty="0"/>
                        <a:t>250</a:t>
                      </a:r>
                    </a:p>
                  </a:txBody>
                  <a:tcPr/>
                </a:tc>
                <a:tc>
                  <a:txBody>
                    <a:bodyPr/>
                    <a:lstStyle/>
                    <a:p>
                      <a:pPr algn="ctr"/>
                      <a:r>
                        <a:rPr lang="en-US" b="1" dirty="0"/>
                        <a:t>300</a:t>
                      </a:r>
                    </a:p>
                  </a:txBody>
                  <a:tcPr/>
                </a:tc>
                <a:tc>
                  <a:txBody>
                    <a:bodyPr/>
                    <a:lstStyle/>
                    <a:p>
                      <a:pPr algn="ctr"/>
                      <a:r>
                        <a:rPr lang="en-US" b="1" dirty="0"/>
                        <a:t>400</a:t>
                      </a:r>
                    </a:p>
                  </a:txBody>
                  <a:tcPr/>
                </a:tc>
                <a:extLst>
                  <a:ext uri="{0D108BD9-81ED-4DB2-BD59-A6C34878D82A}">
                    <a16:rowId xmlns:a16="http://schemas.microsoft.com/office/drawing/2014/main" val="10007"/>
                  </a:ext>
                </a:extLst>
              </a:tr>
              <a:tr h="316877">
                <a:tc>
                  <a:txBody>
                    <a:bodyPr/>
                    <a:lstStyle/>
                    <a:p>
                      <a:r>
                        <a:rPr lang="en-US" b="1" dirty="0"/>
                        <a:t>25% of turnover</a:t>
                      </a:r>
                    </a:p>
                  </a:txBody>
                  <a:tcPr/>
                </a:tc>
                <a:tc>
                  <a:txBody>
                    <a:bodyPr/>
                    <a:lstStyle/>
                    <a:p>
                      <a:pPr algn="ctr"/>
                      <a:r>
                        <a:rPr lang="en-US" b="1" dirty="0"/>
                        <a:t>50</a:t>
                      </a:r>
                    </a:p>
                  </a:txBody>
                  <a:tcPr/>
                </a:tc>
                <a:tc>
                  <a:txBody>
                    <a:bodyPr/>
                    <a:lstStyle/>
                    <a:p>
                      <a:pPr algn="ctr"/>
                      <a:r>
                        <a:rPr lang="en-US" b="1" dirty="0"/>
                        <a:t>62.5</a:t>
                      </a:r>
                    </a:p>
                  </a:txBody>
                  <a:tcPr/>
                </a:tc>
                <a:tc>
                  <a:txBody>
                    <a:bodyPr/>
                    <a:lstStyle/>
                    <a:p>
                      <a:pPr algn="ctr"/>
                      <a:r>
                        <a:rPr lang="en-US" b="1" dirty="0"/>
                        <a:t>75</a:t>
                      </a:r>
                    </a:p>
                  </a:txBody>
                  <a:tcPr/>
                </a:tc>
                <a:tc>
                  <a:txBody>
                    <a:bodyPr/>
                    <a:lstStyle/>
                    <a:p>
                      <a:pPr algn="ctr"/>
                      <a:r>
                        <a:rPr lang="en-US" b="1" dirty="0"/>
                        <a:t>100</a:t>
                      </a:r>
                    </a:p>
                  </a:txBody>
                  <a:tcPr/>
                </a:tc>
                <a:extLst>
                  <a:ext uri="{0D108BD9-81ED-4DB2-BD59-A6C34878D82A}">
                    <a16:rowId xmlns:a16="http://schemas.microsoft.com/office/drawing/2014/main" val="10008"/>
                  </a:ext>
                </a:extLst>
              </a:tr>
              <a:tr h="317241">
                <a:tc>
                  <a:txBody>
                    <a:bodyPr/>
                    <a:lstStyle/>
                    <a:p>
                      <a:r>
                        <a:rPr lang="en-US" b="1" dirty="0"/>
                        <a:t>Working capital </a:t>
                      </a:r>
                      <a:r>
                        <a:rPr lang="en-US" b="1" dirty="0" smtClean="0"/>
                        <a:t>requirement (Turnover method)</a:t>
                      </a:r>
                      <a:endParaRPr lang="en-US" b="1" dirty="0"/>
                    </a:p>
                  </a:txBody>
                  <a:tcPr/>
                </a:tc>
                <a:tc>
                  <a:txBody>
                    <a:bodyPr/>
                    <a:lstStyle/>
                    <a:p>
                      <a:pPr algn="ctr"/>
                      <a:r>
                        <a:rPr lang="en-US" b="1" dirty="0">
                          <a:solidFill>
                            <a:schemeClr val="accent3">
                              <a:lumMod val="50000"/>
                            </a:schemeClr>
                          </a:solidFill>
                        </a:rPr>
                        <a:t>50</a:t>
                      </a:r>
                    </a:p>
                  </a:txBody>
                  <a:tcPr/>
                </a:tc>
                <a:tc>
                  <a:txBody>
                    <a:bodyPr/>
                    <a:lstStyle/>
                    <a:p>
                      <a:pPr algn="ctr"/>
                      <a:r>
                        <a:rPr lang="en-US" b="1" dirty="0">
                          <a:solidFill>
                            <a:schemeClr val="accent3">
                              <a:lumMod val="50000"/>
                            </a:schemeClr>
                          </a:solidFill>
                        </a:rPr>
                        <a:t>62.5</a:t>
                      </a:r>
                    </a:p>
                  </a:txBody>
                  <a:tcPr/>
                </a:tc>
                <a:tc>
                  <a:txBody>
                    <a:bodyPr/>
                    <a:lstStyle/>
                    <a:p>
                      <a:pPr algn="ctr"/>
                      <a:r>
                        <a:rPr lang="en-US" b="1" dirty="0">
                          <a:solidFill>
                            <a:schemeClr val="accent3">
                              <a:lumMod val="50000"/>
                            </a:schemeClr>
                          </a:solidFill>
                        </a:rPr>
                        <a:t>75</a:t>
                      </a:r>
                    </a:p>
                  </a:txBody>
                  <a:tcPr/>
                </a:tc>
                <a:tc>
                  <a:txBody>
                    <a:bodyPr/>
                    <a:lstStyle/>
                    <a:p>
                      <a:pPr algn="ctr"/>
                      <a:r>
                        <a:rPr lang="en-US" b="1" dirty="0">
                          <a:solidFill>
                            <a:schemeClr val="accent3">
                              <a:lumMod val="50000"/>
                            </a:schemeClr>
                          </a:solidFill>
                        </a:rPr>
                        <a:t>100</a:t>
                      </a:r>
                    </a:p>
                  </a:txBody>
                  <a:tcPr/>
                </a:tc>
                <a:extLst>
                  <a:ext uri="{0D108BD9-81ED-4DB2-BD59-A6C34878D82A}">
                    <a16:rowId xmlns:a16="http://schemas.microsoft.com/office/drawing/2014/main" val="10009"/>
                  </a:ext>
                </a:extLst>
              </a:tr>
              <a:tr h="317241">
                <a:tc>
                  <a:txBody>
                    <a:bodyPr/>
                    <a:lstStyle/>
                    <a:p>
                      <a:r>
                        <a:rPr lang="en-US" b="1" dirty="0"/>
                        <a:t>Project cost</a:t>
                      </a:r>
                    </a:p>
                  </a:txBody>
                  <a:tcPr/>
                </a:tc>
                <a:tc>
                  <a:txBody>
                    <a:bodyPr/>
                    <a:lstStyle/>
                    <a:p>
                      <a:pPr algn="ctr"/>
                      <a:r>
                        <a:rPr lang="en-US" sz="2800" b="1" baseline="0" dirty="0">
                          <a:ln>
                            <a:solidFill>
                              <a:srgbClr val="FFC000"/>
                            </a:solidFill>
                          </a:ln>
                          <a:solidFill>
                            <a:schemeClr val="accent5">
                              <a:lumMod val="50000"/>
                            </a:schemeClr>
                          </a:solidFill>
                          <a:effectLst/>
                        </a:rPr>
                        <a:t>190</a:t>
                      </a:r>
                    </a:p>
                  </a:txBody>
                  <a:tcPr/>
                </a:tc>
                <a:tc>
                  <a:txBody>
                    <a:bodyPr/>
                    <a:lstStyle/>
                    <a:p>
                      <a:endParaRPr lang="en-US" b="1" dirty="0"/>
                    </a:p>
                  </a:txBody>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10"/>
                  </a:ext>
                </a:extLst>
              </a:tr>
            </a:tbl>
          </a:graphicData>
        </a:graphic>
      </p:graphicFrame>
      <p:sp>
        <p:nvSpPr>
          <p:cNvPr id="3" name="Right Brace 2"/>
          <p:cNvSpPr/>
          <p:nvPr/>
        </p:nvSpPr>
        <p:spPr>
          <a:xfrm>
            <a:off x="6672064" y="1484784"/>
            <a:ext cx="792088" cy="2294114"/>
          </a:xfrm>
          <a:prstGeom prst="rightBrace">
            <a:avLst/>
          </a:prstGeom>
          <a:ln w="63500" cmpd="dbl">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p:cNvSpPr/>
          <p:nvPr/>
        </p:nvSpPr>
        <p:spPr>
          <a:xfrm>
            <a:off x="5342656" y="3778898"/>
            <a:ext cx="396044" cy="870314"/>
          </a:xfrm>
          <a:prstGeom prst="rightBrace">
            <a:avLst/>
          </a:prstGeom>
          <a:ln w="63500" cmpd="dbl">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ular Callout 6"/>
          <p:cNvSpPr/>
          <p:nvPr/>
        </p:nvSpPr>
        <p:spPr>
          <a:xfrm>
            <a:off x="8040216" y="2276872"/>
            <a:ext cx="2016224" cy="936104"/>
          </a:xfrm>
          <a:prstGeom prst="wedgeRoundRectCallout">
            <a:avLst>
              <a:gd name="adj1" fmla="val -78369"/>
              <a:gd name="adj2" fmla="val 34873"/>
              <a:gd name="adj3" fmla="val 16667"/>
            </a:avLst>
          </a:prstGeom>
          <a:solidFill>
            <a:srgbClr val="00206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Fixed Capital</a:t>
            </a:r>
          </a:p>
        </p:txBody>
      </p:sp>
      <p:sp>
        <p:nvSpPr>
          <p:cNvPr id="8" name="Rounded Rectangular Callout 7"/>
          <p:cNvSpPr/>
          <p:nvPr/>
        </p:nvSpPr>
        <p:spPr>
          <a:xfrm>
            <a:off x="5289787" y="1861092"/>
            <a:ext cx="2016224" cy="936104"/>
          </a:xfrm>
          <a:prstGeom prst="wedgeRoundRectCallout">
            <a:avLst>
              <a:gd name="adj1" fmla="val -29184"/>
              <a:gd name="adj2" fmla="val 200389"/>
              <a:gd name="adj3" fmla="val 16667"/>
            </a:avLst>
          </a:prstGeom>
          <a:solidFill>
            <a:srgbClr val="00206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Capital</a:t>
            </a:r>
          </a:p>
        </p:txBody>
      </p:sp>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cxnSp>
        <p:nvCxnSpPr>
          <p:cNvPr id="11" name="Straight Connector 10"/>
          <p:cNvCxnSpPr/>
          <p:nvPr/>
        </p:nvCxnSpPr>
        <p:spPr>
          <a:xfrm>
            <a:off x="233265" y="3778898"/>
            <a:ext cx="9489233" cy="9331"/>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2610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15315"/>
            <a:ext cx="8229600" cy="706090"/>
          </a:xfrm>
        </p:spPr>
        <p:txBody>
          <a:bodyPr>
            <a:normAutofit/>
          </a:bodyPr>
          <a:lstStyle/>
          <a:p>
            <a:r>
              <a:rPr lang="en-US" dirty="0"/>
              <a:t>Working Capital (WC</a:t>
            </a:r>
            <a:r>
              <a:rPr lang="en-US" dirty="0" smtClean="0"/>
              <a:t>): Holding Period Method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92170420"/>
              </p:ext>
            </p:extLst>
          </p:nvPr>
        </p:nvGraphicFramePr>
        <p:xfrm>
          <a:off x="186612" y="962786"/>
          <a:ext cx="9143999" cy="4931444"/>
        </p:xfrm>
        <a:graphic>
          <a:graphicData uri="http://schemas.openxmlformats.org/drawingml/2006/table">
            <a:tbl>
              <a:tblPr firstRow="1" bandRow="1">
                <a:tableStyleId>{5C22544A-7EE6-4342-B048-85BDC9FD1C3A}</a:tableStyleId>
              </a:tblPr>
              <a:tblGrid>
                <a:gridCol w="1744824">
                  <a:extLst>
                    <a:ext uri="{9D8B030D-6E8A-4147-A177-3AD203B41FA5}">
                      <a16:colId xmlns:a16="http://schemas.microsoft.com/office/drawing/2014/main" val="20000"/>
                    </a:ext>
                  </a:extLst>
                </a:gridCol>
                <a:gridCol w="3946849">
                  <a:extLst>
                    <a:ext uri="{9D8B030D-6E8A-4147-A177-3AD203B41FA5}">
                      <a16:colId xmlns:a16="http://schemas.microsoft.com/office/drawing/2014/main" val="20001"/>
                    </a:ext>
                  </a:extLst>
                </a:gridCol>
                <a:gridCol w="1026368">
                  <a:extLst>
                    <a:ext uri="{9D8B030D-6E8A-4147-A177-3AD203B41FA5}">
                      <a16:colId xmlns:a16="http://schemas.microsoft.com/office/drawing/2014/main" val="20002"/>
                    </a:ext>
                  </a:extLst>
                </a:gridCol>
                <a:gridCol w="1296955">
                  <a:extLst>
                    <a:ext uri="{9D8B030D-6E8A-4147-A177-3AD203B41FA5}">
                      <a16:colId xmlns:a16="http://schemas.microsoft.com/office/drawing/2014/main" val="20003"/>
                    </a:ext>
                  </a:extLst>
                </a:gridCol>
                <a:gridCol w="1129003">
                  <a:extLst>
                    <a:ext uri="{9D8B030D-6E8A-4147-A177-3AD203B41FA5}">
                      <a16:colId xmlns:a16="http://schemas.microsoft.com/office/drawing/2014/main" val="20004"/>
                    </a:ext>
                  </a:extLst>
                </a:gridCol>
              </a:tblGrid>
              <a:tr h="881291">
                <a:tc>
                  <a:txBody>
                    <a:bodyPr/>
                    <a:lstStyle/>
                    <a:p>
                      <a:endParaRPr lang="en-US" b="1" dirty="0"/>
                    </a:p>
                  </a:txBody>
                  <a:tcPr/>
                </a:tc>
                <a:tc>
                  <a:txBody>
                    <a:bodyPr/>
                    <a:lstStyle/>
                    <a:p>
                      <a:endParaRPr lang="en-US" b="1" dirty="0"/>
                    </a:p>
                  </a:txBody>
                  <a:tcPr/>
                </a:tc>
                <a:tc>
                  <a:txBody>
                    <a:bodyPr/>
                    <a:lstStyle/>
                    <a:p>
                      <a:r>
                        <a:rPr lang="en-US" b="1" dirty="0"/>
                        <a:t>Annual</a:t>
                      </a:r>
                      <a:r>
                        <a:rPr lang="en-US" b="1" baseline="0" dirty="0"/>
                        <a:t> Cost</a:t>
                      </a:r>
                      <a:endParaRPr lang="en-US" b="1" dirty="0"/>
                    </a:p>
                  </a:txBody>
                  <a:tcPr/>
                </a:tc>
                <a:tc>
                  <a:txBody>
                    <a:bodyPr/>
                    <a:lstStyle/>
                    <a:p>
                      <a:r>
                        <a:rPr lang="en-US" b="1" dirty="0"/>
                        <a:t>Holding Period</a:t>
                      </a:r>
                    </a:p>
                  </a:txBody>
                  <a:tcPr/>
                </a:tc>
                <a:tc>
                  <a:txBody>
                    <a:bodyPr/>
                    <a:lstStyle/>
                    <a:p>
                      <a:r>
                        <a:rPr lang="en-US" b="1" dirty="0"/>
                        <a:t>Value thereof</a:t>
                      </a:r>
                    </a:p>
                  </a:txBody>
                  <a:tcPr/>
                </a:tc>
                <a:extLst>
                  <a:ext uri="{0D108BD9-81ED-4DB2-BD59-A6C34878D82A}">
                    <a16:rowId xmlns:a16="http://schemas.microsoft.com/office/drawing/2014/main" val="10000"/>
                  </a:ext>
                </a:extLst>
              </a:tr>
              <a:tr h="672130">
                <a:tc>
                  <a:txBody>
                    <a:bodyPr/>
                    <a:lstStyle/>
                    <a:p>
                      <a:r>
                        <a:rPr lang="en-US" sz="2000" b="1" dirty="0"/>
                        <a:t>Raw-Materials</a:t>
                      </a:r>
                    </a:p>
                  </a:txBody>
                  <a:tcPr/>
                </a:tc>
                <a:tc>
                  <a:txBody>
                    <a:bodyPr/>
                    <a:lstStyle/>
                    <a:p>
                      <a:r>
                        <a:rPr lang="en-US" sz="2000" b="1" dirty="0"/>
                        <a:t>Purchase cost</a:t>
                      </a:r>
                      <a:r>
                        <a:rPr lang="en-US" sz="2000" b="1" baseline="0" dirty="0"/>
                        <a:t> plus transportation.</a:t>
                      </a:r>
                      <a:endParaRPr lang="en-US" sz="2000" b="1" dirty="0"/>
                    </a:p>
                  </a:txBody>
                  <a:tcPr/>
                </a:tc>
                <a:tc>
                  <a:txBody>
                    <a:bodyPr/>
                    <a:lstStyle/>
                    <a:p>
                      <a:pPr algn="ctr"/>
                      <a:r>
                        <a:rPr lang="en-US" sz="2000" b="1" dirty="0"/>
                        <a:t>600</a:t>
                      </a:r>
                    </a:p>
                  </a:txBody>
                  <a:tcPr/>
                </a:tc>
                <a:tc>
                  <a:txBody>
                    <a:bodyPr/>
                    <a:lstStyle/>
                    <a:p>
                      <a:pPr algn="ctr"/>
                      <a:r>
                        <a:rPr lang="en-US" sz="2000" b="1" dirty="0"/>
                        <a:t>1 month</a:t>
                      </a:r>
                    </a:p>
                  </a:txBody>
                  <a:tcPr/>
                </a:tc>
                <a:tc>
                  <a:txBody>
                    <a:bodyPr/>
                    <a:lstStyle/>
                    <a:p>
                      <a:pPr algn="ctr"/>
                      <a:r>
                        <a:rPr lang="en-US" sz="2000" b="1" dirty="0"/>
                        <a:t>50</a:t>
                      </a:r>
                    </a:p>
                  </a:txBody>
                  <a:tcPr/>
                </a:tc>
                <a:extLst>
                  <a:ext uri="{0D108BD9-81ED-4DB2-BD59-A6C34878D82A}">
                    <a16:rowId xmlns:a16="http://schemas.microsoft.com/office/drawing/2014/main" val="10001"/>
                  </a:ext>
                </a:extLst>
              </a:tr>
              <a:tr h="672430">
                <a:tc>
                  <a:txBody>
                    <a:bodyPr/>
                    <a:lstStyle/>
                    <a:p>
                      <a:r>
                        <a:rPr lang="en-US" sz="2000" b="1" dirty="0"/>
                        <a:t>Goods</a:t>
                      </a:r>
                      <a:r>
                        <a:rPr lang="en-US" sz="2000" b="1" baseline="0" dirty="0"/>
                        <a:t>-in-Process</a:t>
                      </a:r>
                      <a:endParaRPr lang="en-US" sz="2000" b="1" dirty="0"/>
                    </a:p>
                  </a:txBody>
                  <a:tcPr/>
                </a:tc>
                <a:tc>
                  <a:txBody>
                    <a:bodyPr/>
                    <a:lstStyle/>
                    <a:p>
                      <a:r>
                        <a:rPr lang="en-US" sz="2000" b="1" dirty="0"/>
                        <a:t>Cost</a:t>
                      </a:r>
                      <a:r>
                        <a:rPr lang="en-US" sz="2000" b="1" baseline="0" dirty="0"/>
                        <a:t> of production: </a:t>
                      </a:r>
                      <a:r>
                        <a:rPr lang="en-US" sz="2000" b="1" dirty="0"/>
                        <a:t>Raw materials,</a:t>
                      </a:r>
                      <a:r>
                        <a:rPr lang="en-US" sz="2000" b="1" baseline="0" dirty="0"/>
                        <a:t> labor, </a:t>
                      </a:r>
                      <a:r>
                        <a:rPr lang="en-US" sz="2000" b="1" baseline="0" dirty="0" smtClean="0"/>
                        <a:t>interest </a:t>
                      </a:r>
                      <a:endParaRPr lang="en-US" sz="2000" b="1" dirty="0"/>
                    </a:p>
                  </a:txBody>
                  <a:tcPr/>
                </a:tc>
                <a:tc>
                  <a:txBody>
                    <a:bodyPr/>
                    <a:lstStyle/>
                    <a:p>
                      <a:pPr algn="ctr"/>
                      <a:r>
                        <a:rPr lang="en-US" sz="2000" b="1" dirty="0"/>
                        <a:t>720</a:t>
                      </a:r>
                    </a:p>
                  </a:txBody>
                  <a:tcPr/>
                </a:tc>
                <a:tc>
                  <a:txBody>
                    <a:bodyPr/>
                    <a:lstStyle/>
                    <a:p>
                      <a:pPr algn="ctr"/>
                      <a:r>
                        <a:rPr lang="en-US" sz="2000" b="1" dirty="0"/>
                        <a:t>0.5 m</a:t>
                      </a:r>
                    </a:p>
                  </a:txBody>
                  <a:tcPr/>
                </a:tc>
                <a:tc>
                  <a:txBody>
                    <a:bodyPr/>
                    <a:lstStyle/>
                    <a:p>
                      <a:pPr algn="ctr"/>
                      <a:r>
                        <a:rPr lang="en-US" sz="2000" b="1" dirty="0"/>
                        <a:t>30</a:t>
                      </a:r>
                    </a:p>
                  </a:txBody>
                  <a:tcPr/>
                </a:tc>
                <a:extLst>
                  <a:ext uri="{0D108BD9-81ED-4DB2-BD59-A6C34878D82A}">
                    <a16:rowId xmlns:a16="http://schemas.microsoft.com/office/drawing/2014/main" val="10002"/>
                  </a:ext>
                </a:extLst>
              </a:tr>
              <a:tr h="672130">
                <a:tc>
                  <a:txBody>
                    <a:bodyPr/>
                    <a:lstStyle/>
                    <a:p>
                      <a:r>
                        <a:rPr lang="en-US" sz="2000" b="1" dirty="0"/>
                        <a:t>Finished Goods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t>Cost of production:</a:t>
                      </a:r>
                      <a:r>
                        <a:rPr lang="en-US" sz="2000" b="1" baseline="0" dirty="0"/>
                        <a:t> </a:t>
                      </a:r>
                      <a:r>
                        <a:rPr lang="en-US" sz="2000" b="1" dirty="0"/>
                        <a:t>Raw materials,</a:t>
                      </a:r>
                      <a:r>
                        <a:rPr lang="en-US" sz="2000" b="1" baseline="0" dirty="0"/>
                        <a:t> labor, interest, </a:t>
                      </a:r>
                      <a:endParaRPr lang="en-US" sz="2000" b="1" dirty="0"/>
                    </a:p>
                  </a:txBody>
                  <a:tcPr/>
                </a:tc>
                <a:tc>
                  <a:txBody>
                    <a:bodyPr/>
                    <a:lstStyle/>
                    <a:p>
                      <a:pPr algn="ctr"/>
                      <a:r>
                        <a:rPr lang="en-US" sz="2000" b="1" dirty="0"/>
                        <a:t>840</a:t>
                      </a:r>
                    </a:p>
                  </a:txBody>
                  <a:tcPr/>
                </a:tc>
                <a:tc>
                  <a:txBody>
                    <a:bodyPr/>
                    <a:lstStyle/>
                    <a:p>
                      <a:pPr algn="ctr"/>
                      <a:r>
                        <a:rPr lang="en-US" sz="2000" b="1" dirty="0"/>
                        <a:t>1.5 m</a:t>
                      </a:r>
                    </a:p>
                  </a:txBody>
                  <a:tcPr/>
                </a:tc>
                <a:tc>
                  <a:txBody>
                    <a:bodyPr/>
                    <a:lstStyle/>
                    <a:p>
                      <a:pPr algn="ctr"/>
                      <a:r>
                        <a:rPr lang="en-US" sz="2000" b="1" dirty="0"/>
                        <a:t>105</a:t>
                      </a:r>
                    </a:p>
                  </a:txBody>
                  <a:tcPr/>
                </a:tc>
                <a:extLst>
                  <a:ext uri="{0D108BD9-81ED-4DB2-BD59-A6C34878D82A}">
                    <a16:rowId xmlns:a16="http://schemas.microsoft.com/office/drawing/2014/main" val="10003"/>
                  </a:ext>
                </a:extLst>
              </a:tr>
              <a:tr h="964360">
                <a:tc>
                  <a:txBody>
                    <a:bodyPr/>
                    <a:lstStyle/>
                    <a:p>
                      <a:r>
                        <a:rPr lang="en-US" sz="2000" b="1" dirty="0"/>
                        <a:t>Receivables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t>Cost of sales: Raw materials,</a:t>
                      </a:r>
                      <a:r>
                        <a:rPr lang="en-US" sz="2000" b="1" baseline="0" dirty="0"/>
                        <a:t> labor, interest, selling and administrative expenses.</a:t>
                      </a:r>
                      <a:endParaRPr lang="en-US" sz="2000" b="1" dirty="0"/>
                    </a:p>
                  </a:txBody>
                  <a:tcPr/>
                </a:tc>
                <a:tc>
                  <a:txBody>
                    <a:bodyPr/>
                    <a:lstStyle/>
                    <a:p>
                      <a:pPr algn="ctr"/>
                      <a:r>
                        <a:rPr lang="en-US" sz="2000" b="1" dirty="0"/>
                        <a:t>1200</a:t>
                      </a:r>
                    </a:p>
                  </a:txBody>
                  <a:tcPr/>
                </a:tc>
                <a:tc>
                  <a:txBody>
                    <a:bodyPr/>
                    <a:lstStyle/>
                    <a:p>
                      <a:pPr algn="ctr"/>
                      <a:r>
                        <a:rPr lang="en-US" sz="2000" b="1" dirty="0"/>
                        <a:t>2.5 m</a:t>
                      </a:r>
                    </a:p>
                  </a:txBody>
                  <a:tcPr/>
                </a:tc>
                <a:tc>
                  <a:txBody>
                    <a:bodyPr/>
                    <a:lstStyle/>
                    <a:p>
                      <a:pPr algn="ctr"/>
                      <a:r>
                        <a:rPr lang="en-US" sz="2000" b="1" dirty="0"/>
                        <a:t>250</a:t>
                      </a:r>
                    </a:p>
                  </a:txBody>
                  <a:tcPr/>
                </a:tc>
                <a:extLst>
                  <a:ext uri="{0D108BD9-81ED-4DB2-BD59-A6C34878D82A}">
                    <a16:rowId xmlns:a16="http://schemas.microsoft.com/office/drawing/2014/main" val="10004"/>
                  </a:ext>
                </a:extLst>
              </a:tr>
              <a:tr h="941193">
                <a:tc>
                  <a:txBody>
                    <a:bodyPr/>
                    <a:lstStyle/>
                    <a:p>
                      <a:r>
                        <a:rPr lang="en-US" sz="2000" b="1" dirty="0"/>
                        <a:t>Creditors</a:t>
                      </a:r>
                    </a:p>
                  </a:txBody>
                  <a:tcPr/>
                </a:tc>
                <a:tc>
                  <a:txBody>
                    <a:bodyPr/>
                    <a:lstStyle/>
                    <a:p>
                      <a:r>
                        <a:rPr lang="en-IN" sz="2000" b="1" dirty="0" smtClean="0"/>
                        <a:t>Total </a:t>
                      </a:r>
                      <a:r>
                        <a:rPr lang="en-IN" sz="2000" b="1" dirty="0"/>
                        <a:t>requirement of WC</a:t>
                      </a:r>
                      <a:endParaRPr lang="en-US" sz="2000" b="1" dirty="0"/>
                    </a:p>
                  </a:txBody>
                  <a:tcPr/>
                </a:tc>
                <a:tc>
                  <a:txBody>
                    <a:bodyPr/>
                    <a:lstStyle/>
                    <a:p>
                      <a:pPr algn="ctr"/>
                      <a:r>
                        <a:rPr lang="en-US" sz="2000" b="1" dirty="0"/>
                        <a:t>540</a:t>
                      </a:r>
                    </a:p>
                  </a:txBody>
                  <a:tcPr/>
                </a:tc>
                <a:tc>
                  <a:txBody>
                    <a:bodyPr/>
                    <a:lstStyle/>
                    <a:p>
                      <a:pPr algn="ctr"/>
                      <a:r>
                        <a:rPr lang="en-US" sz="2000" b="1" dirty="0"/>
                        <a:t>1 </a:t>
                      </a:r>
                      <a:r>
                        <a:rPr lang="en-US" sz="2000" b="1" dirty="0" smtClean="0"/>
                        <a:t>m</a:t>
                      </a:r>
                    </a:p>
                    <a:p>
                      <a:pPr algn="ctr"/>
                      <a:r>
                        <a:rPr lang="en-US" sz="2000" b="1" dirty="0" smtClean="0"/>
                        <a:t>Total</a:t>
                      </a:r>
                      <a:endParaRPr lang="en-US" sz="2000" b="1" dirty="0"/>
                    </a:p>
                  </a:txBody>
                  <a:tcPr/>
                </a:tc>
                <a:tc>
                  <a:txBody>
                    <a:bodyPr/>
                    <a:lstStyle/>
                    <a:p>
                      <a:pPr algn="ctr"/>
                      <a:r>
                        <a:rPr lang="en-US" sz="2000" b="1" dirty="0"/>
                        <a:t>(–) 45</a:t>
                      </a:r>
                    </a:p>
                    <a:p>
                      <a:pPr algn="ctr"/>
                      <a:r>
                        <a:rPr lang="en-IN" sz="2000" b="1" dirty="0" smtClean="0"/>
                        <a:t>370</a:t>
                      </a:r>
                      <a:endParaRPr lang="en-US" sz="2000" b="1" dirty="0"/>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spTree>
    <p:extLst>
      <p:ext uri="{BB962C8B-B14F-4D97-AF65-F5344CB8AC3E}">
        <p14:creationId xmlns:p14="http://schemas.microsoft.com/office/powerpoint/2010/main" val="36590015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en-US" dirty="0" smtClean="0"/>
              <a:t>Requirement of Fixed Capital Investment:</a:t>
            </a:r>
          </a:p>
          <a:p>
            <a:r>
              <a:rPr lang="en-US" dirty="0" smtClean="0"/>
              <a:t>Requirement of Working Capital Investment:</a:t>
            </a:r>
          </a:p>
          <a:p>
            <a:r>
              <a:rPr lang="en-US" dirty="0" smtClean="0"/>
              <a:t>Margin Money to be brought in by founders:</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spTree>
    <p:extLst>
      <p:ext uri="{BB962C8B-B14F-4D97-AF65-F5344CB8AC3E}">
        <p14:creationId xmlns:p14="http://schemas.microsoft.com/office/powerpoint/2010/main" val="330350865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Funding Through Equity</a:t>
            </a:r>
            <a:endParaRPr lang="en-IN" dirty="0"/>
          </a:p>
        </p:txBody>
      </p:sp>
      <p:sp>
        <p:nvSpPr>
          <p:cNvPr id="3" name="Content Placeholder 2"/>
          <p:cNvSpPr>
            <a:spLocks noGrp="1"/>
          </p:cNvSpPr>
          <p:nvPr>
            <p:ph idx="1"/>
          </p:nvPr>
        </p:nvSpPr>
        <p:spPr>
          <a:xfrm>
            <a:off x="1993392" y="1219201"/>
            <a:ext cx="8229600" cy="4525963"/>
          </a:xfrm>
        </p:spPr>
        <p:txBody>
          <a:bodyPr>
            <a:normAutofit/>
          </a:bodyPr>
          <a:lstStyle/>
          <a:p>
            <a:pPr marL="0" indent="0">
              <a:buNone/>
            </a:pPr>
            <a:r>
              <a:rPr lang="en-US" dirty="0"/>
              <a:t>Issues</a:t>
            </a:r>
          </a:p>
          <a:p>
            <a:r>
              <a:rPr lang="en-US" dirty="0"/>
              <a:t>Pros</a:t>
            </a:r>
          </a:p>
          <a:p>
            <a:pPr lvl="1"/>
            <a:r>
              <a:rPr lang="en-US" dirty="0"/>
              <a:t>No interest payment obligation. </a:t>
            </a:r>
            <a:r>
              <a:rPr lang="en-US" sz="1600" dirty="0"/>
              <a:t>[If you raise ₹100 of debt (loan from bank) you have to pay ₹15 of interest in a year: assuming rate of interest is @ 15%. Raise the same money through equity, you don’t have to pay any interest].</a:t>
            </a:r>
          </a:p>
          <a:p>
            <a:pPr lvl="1"/>
            <a:r>
              <a:rPr lang="en-US" dirty="0"/>
              <a:t>Comes with mentoring by the angels.</a:t>
            </a:r>
          </a:p>
          <a:p>
            <a:pPr lvl="1"/>
            <a:r>
              <a:rPr lang="en-US" dirty="0"/>
              <a:t>No repayment of the money received.</a:t>
            </a:r>
          </a:p>
          <a:p>
            <a:r>
              <a:rPr lang="en-US" dirty="0"/>
              <a:t>Cons</a:t>
            </a:r>
          </a:p>
          <a:p>
            <a:pPr lvl="1"/>
            <a:r>
              <a:rPr lang="en-US" dirty="0"/>
              <a:t>Dilution of holding by founders</a:t>
            </a:r>
          </a:p>
          <a:p>
            <a:pPr lvl="1"/>
            <a:r>
              <a:rPr lang="en-US" dirty="0"/>
              <a:t>Payment of dividend</a:t>
            </a:r>
          </a:p>
          <a:p>
            <a:pPr lvl="1"/>
            <a:r>
              <a:rPr lang="en-US" dirty="0"/>
              <a:t>There may be undesirable interference by investors.</a:t>
            </a:r>
          </a:p>
          <a:p>
            <a:endParaRPr lang="en-US" dirty="0"/>
          </a:p>
          <a:p>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spTree>
    <p:extLst>
      <p:ext uri="{BB962C8B-B14F-4D97-AF65-F5344CB8AC3E}">
        <p14:creationId xmlns:p14="http://schemas.microsoft.com/office/powerpoint/2010/main" val="3590331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8610600" y="6405760"/>
            <a:ext cx="2743200" cy="365125"/>
          </a:xfrm>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5" name="Picture 4"/>
          <p:cNvPicPr>
            <a:picLocks noChangeAspect="1"/>
          </p:cNvPicPr>
          <p:nvPr/>
        </p:nvPicPr>
        <p:blipFill>
          <a:blip r:embed="rId2"/>
          <a:stretch>
            <a:fillRect/>
          </a:stretch>
        </p:blipFill>
        <p:spPr>
          <a:xfrm>
            <a:off x="39947" y="1862538"/>
            <a:ext cx="4483129" cy="3080481"/>
          </a:xfrm>
          <a:prstGeom prst="rect">
            <a:avLst/>
          </a:prstGeom>
        </p:spPr>
      </p:pic>
      <p:sp>
        <p:nvSpPr>
          <p:cNvPr id="6" name="Rectangle 5"/>
          <p:cNvSpPr/>
          <p:nvPr/>
        </p:nvSpPr>
        <p:spPr>
          <a:xfrm>
            <a:off x="7029972" y="1426601"/>
            <a:ext cx="1389529" cy="1066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Banks</a:t>
            </a:r>
          </a:p>
          <a:p>
            <a:pPr algn="ctr"/>
            <a:r>
              <a:rPr lang="en-US" dirty="0"/>
              <a:t>Current account</a:t>
            </a:r>
          </a:p>
          <a:p>
            <a:pPr algn="ctr"/>
            <a:r>
              <a:rPr lang="en-US" dirty="0"/>
              <a:t>Short-term loan</a:t>
            </a:r>
            <a:endParaRPr lang="en-IN" dirty="0"/>
          </a:p>
        </p:txBody>
      </p:sp>
      <p:sp>
        <p:nvSpPr>
          <p:cNvPr id="7" name="Rectangle 6"/>
          <p:cNvSpPr/>
          <p:nvPr/>
        </p:nvSpPr>
        <p:spPr>
          <a:xfrm>
            <a:off x="7126847" y="2825906"/>
            <a:ext cx="1483754" cy="130642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Finished goods inventory</a:t>
            </a:r>
            <a:endParaRPr lang="en-IN" dirty="0"/>
          </a:p>
        </p:txBody>
      </p:sp>
      <p:sp>
        <p:nvSpPr>
          <p:cNvPr id="8" name="Rectangle 7"/>
          <p:cNvSpPr/>
          <p:nvPr/>
        </p:nvSpPr>
        <p:spPr>
          <a:xfrm>
            <a:off x="10143582" y="2905845"/>
            <a:ext cx="1389529" cy="1066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Retailers/ customers</a:t>
            </a:r>
            <a:endParaRPr lang="en-IN" dirty="0"/>
          </a:p>
        </p:txBody>
      </p:sp>
      <p:sp>
        <p:nvSpPr>
          <p:cNvPr id="9" name="Rectangle 8"/>
          <p:cNvSpPr/>
          <p:nvPr/>
        </p:nvSpPr>
        <p:spPr>
          <a:xfrm>
            <a:off x="4361137" y="2905845"/>
            <a:ext cx="1389529" cy="1066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Purchase of inputs (raw-materials)</a:t>
            </a:r>
            <a:endParaRPr lang="en-IN" dirty="0"/>
          </a:p>
        </p:txBody>
      </p:sp>
      <p:sp>
        <p:nvSpPr>
          <p:cNvPr id="10" name="Rectangle 9"/>
          <p:cNvSpPr/>
          <p:nvPr/>
        </p:nvSpPr>
        <p:spPr>
          <a:xfrm>
            <a:off x="2705195" y="4903263"/>
            <a:ext cx="1389529" cy="1066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Bank </a:t>
            </a:r>
          </a:p>
          <a:p>
            <a:pPr algn="ctr"/>
            <a:r>
              <a:rPr lang="en-US" dirty="0"/>
              <a:t>Long-term loan</a:t>
            </a:r>
            <a:endParaRPr lang="en-IN" dirty="0"/>
          </a:p>
        </p:txBody>
      </p:sp>
      <p:sp>
        <p:nvSpPr>
          <p:cNvPr id="11" name="Rectangle 10"/>
          <p:cNvSpPr/>
          <p:nvPr/>
        </p:nvSpPr>
        <p:spPr>
          <a:xfrm>
            <a:off x="5818670" y="2869376"/>
            <a:ext cx="1280029" cy="121948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 floor</a:t>
            </a:r>
          </a:p>
          <a:p>
            <a:pPr algn="ctr"/>
            <a:r>
              <a:rPr lang="en-US" dirty="0"/>
              <a:t>Goods under process</a:t>
            </a:r>
            <a:endParaRPr lang="en-IN" dirty="0"/>
          </a:p>
        </p:txBody>
      </p:sp>
      <p:sp>
        <p:nvSpPr>
          <p:cNvPr id="12" name="Rectangle 11"/>
          <p:cNvSpPr/>
          <p:nvPr/>
        </p:nvSpPr>
        <p:spPr>
          <a:xfrm>
            <a:off x="8682327" y="2923834"/>
            <a:ext cx="1389529" cy="1066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Dealers/ Distributors</a:t>
            </a:r>
            <a:endParaRPr lang="en-IN" dirty="0"/>
          </a:p>
        </p:txBody>
      </p:sp>
      <p:cxnSp>
        <p:nvCxnSpPr>
          <p:cNvPr id="14" name="Straight Arrow Connector 13"/>
          <p:cNvCxnSpPr>
            <a:stCxn id="6" idx="1"/>
            <a:endCxn id="9" idx="0"/>
          </p:cNvCxnSpPr>
          <p:nvPr/>
        </p:nvCxnSpPr>
        <p:spPr>
          <a:xfrm flipH="1">
            <a:off x="5055902" y="1960001"/>
            <a:ext cx="1974070" cy="945844"/>
          </a:xfrm>
          <a:prstGeom prst="straightConnector1">
            <a:avLst/>
          </a:prstGeom>
          <a:ln>
            <a:tailEnd type="arrow" w="lg" len="lg"/>
          </a:ln>
        </p:spPr>
        <p:style>
          <a:lnRef idx="2">
            <a:schemeClr val="accent6"/>
          </a:lnRef>
          <a:fillRef idx="0">
            <a:schemeClr val="accent6"/>
          </a:fillRef>
          <a:effectRef idx="1">
            <a:schemeClr val="accent6"/>
          </a:effectRef>
          <a:fontRef idx="minor">
            <a:schemeClr val="tx1"/>
          </a:fontRef>
        </p:style>
      </p:cxnSp>
      <p:cxnSp>
        <p:nvCxnSpPr>
          <p:cNvPr id="16" name="Straight Arrow Connector 15"/>
          <p:cNvCxnSpPr>
            <a:stCxn id="6" idx="2"/>
            <a:endCxn id="7" idx="0"/>
          </p:cNvCxnSpPr>
          <p:nvPr/>
        </p:nvCxnSpPr>
        <p:spPr>
          <a:xfrm>
            <a:off x="7724737" y="2493401"/>
            <a:ext cx="143987" cy="332505"/>
          </a:xfrm>
          <a:prstGeom prst="straightConnector1">
            <a:avLst/>
          </a:prstGeom>
          <a:ln>
            <a:tailEnd type="arrow" w="lg" len="lg"/>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a:stCxn id="6" idx="1"/>
            <a:endCxn id="11" idx="0"/>
          </p:cNvCxnSpPr>
          <p:nvPr/>
        </p:nvCxnSpPr>
        <p:spPr>
          <a:xfrm flipH="1">
            <a:off x="6458685" y="1960001"/>
            <a:ext cx="571287" cy="909375"/>
          </a:xfrm>
          <a:prstGeom prst="straightConnector1">
            <a:avLst/>
          </a:prstGeom>
          <a:ln>
            <a:tailEnd type="arrow" w="lg" len="lg"/>
          </a:ln>
        </p:spPr>
        <p:style>
          <a:lnRef idx="2">
            <a:schemeClr val="accent6"/>
          </a:lnRef>
          <a:fillRef idx="0">
            <a:schemeClr val="accent6"/>
          </a:fillRef>
          <a:effectRef idx="1">
            <a:schemeClr val="accent6"/>
          </a:effectRef>
          <a:fontRef idx="minor">
            <a:schemeClr val="tx1"/>
          </a:fontRef>
        </p:style>
      </p:cxnSp>
      <p:cxnSp>
        <p:nvCxnSpPr>
          <p:cNvPr id="26" name="Straight Arrow Connector 25"/>
          <p:cNvCxnSpPr>
            <a:stCxn id="12" idx="0"/>
            <a:endCxn id="6" idx="3"/>
          </p:cNvCxnSpPr>
          <p:nvPr/>
        </p:nvCxnSpPr>
        <p:spPr>
          <a:xfrm flipH="1" flipV="1">
            <a:off x="8419501" y="1960001"/>
            <a:ext cx="957591" cy="963833"/>
          </a:xfrm>
          <a:prstGeom prst="straightConnector1">
            <a:avLst/>
          </a:prstGeom>
          <a:ln cmpd="dbl">
            <a:tailEnd type="arrow" w="lg" len="lg"/>
          </a:ln>
        </p:spPr>
        <p:style>
          <a:lnRef idx="2">
            <a:schemeClr val="accent6"/>
          </a:lnRef>
          <a:fillRef idx="0">
            <a:schemeClr val="accent6"/>
          </a:fillRef>
          <a:effectRef idx="1">
            <a:schemeClr val="accent6"/>
          </a:effectRef>
          <a:fontRef idx="minor">
            <a:schemeClr val="tx1"/>
          </a:fontRef>
        </p:style>
      </p:cxnSp>
      <p:cxnSp>
        <p:nvCxnSpPr>
          <p:cNvPr id="28" name="Elbow Connector 27"/>
          <p:cNvCxnSpPr>
            <a:stCxn id="9" idx="2"/>
            <a:endCxn id="11" idx="2"/>
          </p:cNvCxnSpPr>
          <p:nvPr/>
        </p:nvCxnSpPr>
        <p:spPr>
          <a:xfrm rot="16200000" flipH="1">
            <a:off x="5699186" y="3329360"/>
            <a:ext cx="116214" cy="1402783"/>
          </a:xfrm>
          <a:prstGeom prst="bentConnector3">
            <a:avLst>
              <a:gd name="adj1" fmla="val 296706"/>
            </a:avLst>
          </a:prstGeom>
          <a:ln>
            <a:tailEnd type="arrow" w="lg" len="lg"/>
          </a:ln>
        </p:spPr>
        <p:style>
          <a:lnRef idx="2">
            <a:schemeClr val="accent5"/>
          </a:lnRef>
          <a:fillRef idx="0">
            <a:schemeClr val="accent5"/>
          </a:fillRef>
          <a:effectRef idx="1">
            <a:schemeClr val="accent5"/>
          </a:effectRef>
          <a:fontRef idx="minor">
            <a:schemeClr val="tx1"/>
          </a:fontRef>
        </p:style>
      </p:cxnSp>
      <p:cxnSp>
        <p:nvCxnSpPr>
          <p:cNvPr id="31" name="Elbow Connector 30"/>
          <p:cNvCxnSpPr>
            <a:endCxn id="7" idx="2"/>
          </p:cNvCxnSpPr>
          <p:nvPr/>
        </p:nvCxnSpPr>
        <p:spPr>
          <a:xfrm flipV="1">
            <a:off x="6458683" y="4132327"/>
            <a:ext cx="1410041" cy="412444"/>
          </a:xfrm>
          <a:prstGeom prst="bentConnector2">
            <a:avLst/>
          </a:prstGeom>
          <a:ln>
            <a:tailEnd type="arrow" w="lg" len="lg"/>
          </a:ln>
        </p:spPr>
        <p:style>
          <a:lnRef idx="2">
            <a:schemeClr val="accent5"/>
          </a:lnRef>
          <a:fillRef idx="0">
            <a:schemeClr val="accent5"/>
          </a:fillRef>
          <a:effectRef idx="1">
            <a:schemeClr val="accent5"/>
          </a:effectRef>
          <a:fontRef idx="minor">
            <a:schemeClr val="tx1"/>
          </a:fontRef>
        </p:style>
      </p:cxnSp>
      <p:cxnSp>
        <p:nvCxnSpPr>
          <p:cNvPr id="36" name="Elbow Connector 35"/>
          <p:cNvCxnSpPr>
            <a:endCxn id="12" idx="2"/>
          </p:cNvCxnSpPr>
          <p:nvPr/>
        </p:nvCxnSpPr>
        <p:spPr>
          <a:xfrm flipV="1">
            <a:off x="7892280" y="3990634"/>
            <a:ext cx="1484812" cy="670818"/>
          </a:xfrm>
          <a:prstGeom prst="bentConnector2">
            <a:avLst/>
          </a:prstGeom>
          <a:ln>
            <a:tailEnd type="arrow" w="lg" len="lg"/>
          </a:ln>
        </p:spPr>
        <p:style>
          <a:lnRef idx="2">
            <a:schemeClr val="accent5"/>
          </a:lnRef>
          <a:fillRef idx="0">
            <a:schemeClr val="accent5"/>
          </a:fillRef>
          <a:effectRef idx="1">
            <a:schemeClr val="accent5"/>
          </a:effectRef>
          <a:fontRef idx="minor">
            <a:schemeClr val="tx1"/>
          </a:fontRef>
        </p:style>
      </p:cxnSp>
      <p:cxnSp>
        <p:nvCxnSpPr>
          <p:cNvPr id="37" name="Elbow Connector 36"/>
          <p:cNvCxnSpPr>
            <a:endCxn id="8" idx="2"/>
          </p:cNvCxnSpPr>
          <p:nvPr/>
        </p:nvCxnSpPr>
        <p:spPr>
          <a:xfrm flipV="1">
            <a:off x="9377091" y="3972645"/>
            <a:ext cx="1461256" cy="771962"/>
          </a:xfrm>
          <a:prstGeom prst="bentConnector2">
            <a:avLst/>
          </a:prstGeom>
          <a:ln>
            <a:tailEnd type="arrow" w="lg" len="lg"/>
          </a:ln>
        </p:spPr>
        <p:style>
          <a:lnRef idx="2">
            <a:schemeClr val="accent5"/>
          </a:lnRef>
          <a:fillRef idx="0">
            <a:schemeClr val="accent5"/>
          </a:fillRef>
          <a:effectRef idx="1">
            <a:schemeClr val="accent5"/>
          </a:effectRef>
          <a:fontRef idx="minor">
            <a:schemeClr val="tx1"/>
          </a:fontRef>
        </p:style>
      </p:cxnSp>
      <p:cxnSp>
        <p:nvCxnSpPr>
          <p:cNvPr id="42" name="Elbow Connector 41"/>
          <p:cNvCxnSpPr>
            <a:stCxn id="8" idx="0"/>
            <a:endCxn id="6" idx="3"/>
          </p:cNvCxnSpPr>
          <p:nvPr/>
        </p:nvCxnSpPr>
        <p:spPr>
          <a:xfrm rot="16200000" flipV="1">
            <a:off x="9156002" y="1223500"/>
            <a:ext cx="945844" cy="2418846"/>
          </a:xfrm>
          <a:prstGeom prst="bentConnector2">
            <a:avLst/>
          </a:prstGeom>
          <a:ln cmpd="dbl">
            <a:tailEnd type="arrow" w="lg" len="lg"/>
          </a:ln>
        </p:spPr>
        <p:style>
          <a:lnRef idx="2">
            <a:schemeClr val="accent6"/>
          </a:lnRef>
          <a:fillRef idx="0">
            <a:schemeClr val="accent6"/>
          </a:fillRef>
          <a:effectRef idx="1">
            <a:schemeClr val="accent6"/>
          </a:effectRef>
          <a:fontRef idx="minor">
            <a:schemeClr val="tx1"/>
          </a:fontRef>
        </p:style>
      </p:cxnSp>
      <p:sp>
        <p:nvSpPr>
          <p:cNvPr id="45" name="Rectangle 44"/>
          <p:cNvSpPr/>
          <p:nvPr/>
        </p:nvSpPr>
        <p:spPr>
          <a:xfrm>
            <a:off x="4628114" y="4901073"/>
            <a:ext cx="5260915" cy="10668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Accounting – Financial statements</a:t>
            </a:r>
          </a:p>
          <a:p>
            <a:pPr algn="ctr"/>
            <a:r>
              <a:rPr lang="en-US" dirty="0" smtClean="0"/>
              <a:t>Inventory management, manage cash flow, arrange fund in time</a:t>
            </a:r>
          </a:p>
          <a:p>
            <a:pPr algn="ctr"/>
            <a:r>
              <a:rPr lang="en-US" dirty="0" smtClean="0"/>
              <a:t>Human resource – recruitment, integration, reward/remuneration, career development, payroll. </a:t>
            </a:r>
          </a:p>
          <a:p>
            <a:pPr algn="ctr"/>
            <a:endParaRPr lang="en-IN" dirty="0"/>
          </a:p>
        </p:txBody>
      </p:sp>
      <p:cxnSp>
        <p:nvCxnSpPr>
          <p:cNvPr id="47" name="Straight Arrow Connector 46"/>
          <p:cNvCxnSpPr>
            <a:stCxn id="45" idx="1"/>
            <a:endCxn id="10" idx="3"/>
          </p:cNvCxnSpPr>
          <p:nvPr/>
        </p:nvCxnSpPr>
        <p:spPr>
          <a:xfrm flipH="1">
            <a:off x="4094724" y="5434473"/>
            <a:ext cx="533390" cy="2190"/>
          </a:xfrm>
          <a:prstGeom prst="straightConnector1">
            <a:avLst/>
          </a:prstGeom>
          <a:ln>
            <a:tailEnd type="arrow" w="lg" len="lg"/>
          </a:ln>
        </p:spPr>
        <p:style>
          <a:lnRef idx="2">
            <a:schemeClr val="accent6"/>
          </a:lnRef>
          <a:fillRef idx="0">
            <a:schemeClr val="accent6"/>
          </a:fillRef>
          <a:effectRef idx="1">
            <a:schemeClr val="accent6"/>
          </a:effectRef>
          <a:fontRef idx="minor">
            <a:schemeClr val="tx1"/>
          </a:fontRef>
        </p:style>
      </p:cxnSp>
      <p:cxnSp>
        <p:nvCxnSpPr>
          <p:cNvPr id="49" name="Straight Arrow Connector 48"/>
          <p:cNvCxnSpPr/>
          <p:nvPr/>
        </p:nvCxnSpPr>
        <p:spPr>
          <a:xfrm flipV="1">
            <a:off x="2981739" y="576470"/>
            <a:ext cx="2836931" cy="19878"/>
          </a:xfrm>
          <a:prstGeom prst="straightConnector1">
            <a:avLst/>
          </a:prstGeom>
          <a:ln>
            <a:tailEnd type="arrow" w="lg" len="lg"/>
          </a:ln>
        </p:spPr>
        <p:style>
          <a:lnRef idx="2">
            <a:schemeClr val="accent6"/>
          </a:lnRef>
          <a:fillRef idx="0">
            <a:schemeClr val="accent6"/>
          </a:fillRef>
          <a:effectRef idx="1">
            <a:schemeClr val="accent6"/>
          </a:effectRef>
          <a:fontRef idx="minor">
            <a:schemeClr val="tx1"/>
          </a:fontRef>
        </p:style>
      </p:cxnSp>
      <p:cxnSp>
        <p:nvCxnSpPr>
          <p:cNvPr id="50" name="Straight Arrow Connector 49"/>
          <p:cNvCxnSpPr/>
          <p:nvPr/>
        </p:nvCxnSpPr>
        <p:spPr>
          <a:xfrm flipV="1">
            <a:off x="2959910" y="924171"/>
            <a:ext cx="2836931" cy="19878"/>
          </a:xfrm>
          <a:prstGeom prst="straightConnector1">
            <a:avLst/>
          </a:prstGeom>
          <a:ln>
            <a:tailEnd type="arrow" w="lg" len="lg"/>
          </a:ln>
        </p:spPr>
        <p:style>
          <a:lnRef idx="2">
            <a:schemeClr val="accent5"/>
          </a:lnRef>
          <a:fillRef idx="0">
            <a:schemeClr val="accent5"/>
          </a:fillRef>
          <a:effectRef idx="1">
            <a:schemeClr val="accent5"/>
          </a:effectRef>
          <a:fontRef idx="minor">
            <a:schemeClr val="tx1"/>
          </a:fontRef>
        </p:style>
      </p:cxnSp>
      <p:sp>
        <p:nvSpPr>
          <p:cNvPr id="51" name="TextBox 50"/>
          <p:cNvSpPr txBox="1"/>
          <p:nvPr/>
        </p:nvSpPr>
        <p:spPr>
          <a:xfrm>
            <a:off x="5913783" y="447261"/>
            <a:ext cx="2505718" cy="307777"/>
          </a:xfrm>
          <a:prstGeom prst="rect">
            <a:avLst/>
          </a:prstGeom>
          <a:noFill/>
        </p:spPr>
        <p:txBody>
          <a:bodyPr wrap="square" rtlCol="0">
            <a:spAutoFit/>
          </a:bodyPr>
          <a:lstStyle/>
          <a:p>
            <a:r>
              <a:rPr lang="en-US" dirty="0" smtClean="0"/>
              <a:t>Movement of funds</a:t>
            </a:r>
            <a:endParaRPr lang="en-IN" dirty="0"/>
          </a:p>
        </p:txBody>
      </p:sp>
      <p:sp>
        <p:nvSpPr>
          <p:cNvPr id="52" name="TextBox 51"/>
          <p:cNvSpPr txBox="1"/>
          <p:nvPr/>
        </p:nvSpPr>
        <p:spPr>
          <a:xfrm>
            <a:off x="5913783" y="807035"/>
            <a:ext cx="2505718" cy="307777"/>
          </a:xfrm>
          <a:prstGeom prst="rect">
            <a:avLst/>
          </a:prstGeom>
          <a:noFill/>
        </p:spPr>
        <p:txBody>
          <a:bodyPr wrap="square" rtlCol="0">
            <a:spAutoFit/>
          </a:bodyPr>
          <a:lstStyle/>
          <a:p>
            <a:r>
              <a:rPr lang="en-US" dirty="0" smtClean="0"/>
              <a:t>Movement of goods</a:t>
            </a:r>
            <a:endParaRPr lang="en-IN" dirty="0"/>
          </a:p>
        </p:txBody>
      </p:sp>
      <p:sp>
        <p:nvSpPr>
          <p:cNvPr id="2" name="Rectangle 1"/>
          <p:cNvSpPr/>
          <p:nvPr/>
        </p:nvSpPr>
        <p:spPr>
          <a:xfrm>
            <a:off x="4361137" y="912910"/>
            <a:ext cx="7592724" cy="3907568"/>
          </a:xfrm>
          <a:prstGeom prst="rect">
            <a:avLst/>
          </a:prstGeom>
          <a:solidFill>
            <a:schemeClr val="accent1">
              <a:alpha val="6000"/>
            </a:schemeClr>
          </a:solidFill>
          <a:ln w="444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587831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rmAutofit/>
          </a:bodyPr>
          <a:lstStyle/>
          <a:p>
            <a:pPr>
              <a:buSzPts val="1800"/>
            </a:pPr>
            <a:r>
              <a:rPr lang="en-US" sz="3200" b="1" dirty="0">
                <a:solidFill>
                  <a:schemeClr val="accent5">
                    <a:lumMod val="75000"/>
                  </a:schemeClr>
                </a:solidFill>
              </a:rPr>
              <a:t>Sources of Equity</a:t>
            </a:r>
          </a:p>
        </p:txBody>
      </p:sp>
      <p:sp>
        <p:nvSpPr>
          <p:cNvPr id="3" name="Content Placeholder 2"/>
          <p:cNvSpPr>
            <a:spLocks noGrp="1"/>
          </p:cNvSpPr>
          <p:nvPr>
            <p:ph sz="quarter" idx="13"/>
          </p:nvPr>
        </p:nvSpPr>
        <p:spPr>
          <a:noFill/>
          <a:ln>
            <a:solidFill>
              <a:schemeClr val="tx1"/>
            </a:solidFill>
          </a:ln>
        </p:spPr>
        <p:txBody>
          <a:bodyPr spcFirstLastPara="1" wrap="square" lIns="91425" tIns="45700" rIns="91425" bIns="45700" anchor="t" anchorCtr="0">
            <a:normAutofit fontScale="77500" lnSpcReduction="20000"/>
          </a:bodyPr>
          <a:lstStyle/>
          <a:p>
            <a:pPr indent="-342900">
              <a:buSzPts val="1800"/>
            </a:pPr>
            <a:r>
              <a:rPr lang="en-US" b="1" dirty="0">
                <a:solidFill>
                  <a:schemeClr val="accent5">
                    <a:lumMod val="50000"/>
                  </a:schemeClr>
                </a:solidFill>
              </a:rPr>
              <a:t>Founders’ contributions to business are mostly in the form of equity., though at times, founders can lend money to the company as unsecured loan or preference capital. </a:t>
            </a:r>
          </a:p>
          <a:p>
            <a:pPr indent="-342900">
              <a:buSzPts val="1800"/>
            </a:pPr>
            <a:r>
              <a:rPr lang="en-US" b="1" dirty="0">
                <a:solidFill>
                  <a:schemeClr val="accent5">
                    <a:lumMod val="50000"/>
                  </a:schemeClr>
                </a:solidFill>
              </a:rPr>
              <a:t>Incubator</a:t>
            </a:r>
          </a:p>
          <a:p>
            <a:pPr indent="-342900">
              <a:buSzPts val="1800"/>
            </a:pPr>
            <a:r>
              <a:rPr lang="en-US" b="1" dirty="0">
                <a:solidFill>
                  <a:schemeClr val="accent5">
                    <a:lumMod val="50000"/>
                  </a:schemeClr>
                </a:solidFill>
              </a:rPr>
              <a:t>Accelerator </a:t>
            </a:r>
          </a:p>
          <a:p>
            <a:pPr indent="-342900">
              <a:buSzPts val="1800"/>
            </a:pPr>
            <a:r>
              <a:rPr lang="en-US" b="1" dirty="0">
                <a:solidFill>
                  <a:schemeClr val="accent5">
                    <a:lumMod val="50000"/>
                  </a:schemeClr>
                </a:solidFill>
              </a:rPr>
              <a:t>High Net-Worth Individual</a:t>
            </a:r>
          </a:p>
          <a:p>
            <a:pPr indent="-342900">
              <a:buSzPts val="1800"/>
            </a:pPr>
            <a:r>
              <a:rPr lang="en-IN" b="1" dirty="0">
                <a:solidFill>
                  <a:schemeClr val="accent5">
                    <a:lumMod val="50000"/>
                  </a:schemeClr>
                </a:solidFill>
              </a:rPr>
              <a:t>Impact investors</a:t>
            </a:r>
            <a:endParaRPr lang="en-US" b="1" dirty="0">
              <a:solidFill>
                <a:schemeClr val="accent5">
                  <a:lumMod val="50000"/>
                </a:schemeClr>
              </a:solidFill>
            </a:endParaRPr>
          </a:p>
          <a:p>
            <a:pPr indent="-342900">
              <a:buSzPts val="1800"/>
            </a:pPr>
            <a:r>
              <a:rPr lang="en-US" b="1" dirty="0">
                <a:solidFill>
                  <a:schemeClr val="accent5">
                    <a:lumMod val="50000"/>
                  </a:schemeClr>
                </a:solidFill>
              </a:rPr>
              <a:t>Business Angels</a:t>
            </a:r>
          </a:p>
          <a:p>
            <a:pPr indent="-342900">
              <a:buSzPts val="1800"/>
            </a:pPr>
            <a:r>
              <a:rPr lang="en-US" b="1" dirty="0">
                <a:solidFill>
                  <a:schemeClr val="accent5">
                    <a:lumMod val="50000"/>
                  </a:schemeClr>
                </a:solidFill>
              </a:rPr>
              <a:t>Venture Capital Funds</a:t>
            </a:r>
          </a:p>
          <a:p>
            <a:pPr indent="-342900">
              <a:buSzPts val="1800"/>
            </a:pPr>
            <a:r>
              <a:rPr lang="en-US" b="1" dirty="0">
                <a:solidFill>
                  <a:schemeClr val="accent5">
                    <a:lumMod val="50000"/>
                  </a:schemeClr>
                </a:solidFill>
              </a:rPr>
              <a:t>Private Equity Fund</a:t>
            </a:r>
          </a:p>
        </p:txBody>
      </p:sp>
      <p:sp>
        <p:nvSpPr>
          <p:cNvPr id="5" name="Slide Number Placeholder 4"/>
          <p:cNvSpPr>
            <a:spLocks noGrp="1"/>
          </p:cNvSpPr>
          <p:nvPr>
            <p:ph type="sldNum" sz="quarter" idx="15"/>
          </p:nvPr>
        </p:nvSpPr>
        <p:spPr/>
        <p:txBody>
          <a:bodyPr/>
          <a:lstStyle/>
          <a:p>
            <a:pPr>
              <a:defRPr/>
            </a:pPr>
            <a:fld id="{8439E6E2-5C11-479E-9BC0-3DC5AC1F9CDC}" type="slidenum">
              <a:rPr lang="en-US" smtClean="0"/>
              <a:pPr>
                <a:defRPr/>
              </a:pPr>
              <a:t>90</a:t>
            </a:fld>
            <a:endParaRPr lang="en-US" dirty="0"/>
          </a:p>
        </p:txBody>
      </p:sp>
    </p:spTree>
    <p:extLst>
      <p:ext uri="{BB962C8B-B14F-4D97-AF65-F5344CB8AC3E}">
        <p14:creationId xmlns:p14="http://schemas.microsoft.com/office/powerpoint/2010/main" val="17355738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5">
                <a:lumMod val="50000"/>
              </a:schemeClr>
            </a:solidFill>
          </a:ln>
        </p:spPr>
        <p:txBody>
          <a:bodyPr/>
          <a:lstStyle/>
          <a:p>
            <a:r>
              <a:rPr lang="en-US" dirty="0"/>
              <a:t>Project Report</a:t>
            </a:r>
          </a:p>
        </p:txBody>
      </p:sp>
      <p:sp>
        <p:nvSpPr>
          <p:cNvPr id="3" name="Content Placeholder 2"/>
          <p:cNvSpPr>
            <a:spLocks noGrp="1"/>
          </p:cNvSpPr>
          <p:nvPr>
            <p:ph idx="1"/>
          </p:nvPr>
        </p:nvSpPr>
        <p:spPr>
          <a:ln>
            <a:solidFill>
              <a:schemeClr val="accent5">
                <a:lumMod val="50000"/>
              </a:schemeClr>
            </a:solidFill>
          </a:ln>
        </p:spPr>
        <p:txBody>
          <a:bodyPr/>
          <a:lstStyle/>
          <a:p>
            <a:r>
              <a:rPr lang="en-US" dirty="0"/>
              <a:t>Need for fund (create long term and short term assets to maintain business operation)</a:t>
            </a:r>
          </a:p>
          <a:p>
            <a:r>
              <a:rPr lang="en-US" dirty="0"/>
              <a:t>Sources of financing (equity, debt, and grants)</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spTree>
    <p:extLst>
      <p:ext uri="{BB962C8B-B14F-4D97-AF65-F5344CB8AC3E}">
        <p14:creationId xmlns:p14="http://schemas.microsoft.com/office/powerpoint/2010/main" val="177711237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730932" y="2553087"/>
            <a:ext cx="9080939" cy="2862322"/>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Business Angel – Angel Investor</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Venture Capital </a:t>
            </a:r>
            <a:r>
              <a:rPr lang="en-US" sz="2400" b="1" dirty="0" smtClean="0">
                <a:solidFill>
                  <a:schemeClr val="dk1"/>
                </a:solidFill>
                <a:latin typeface="Calibri"/>
                <a:ea typeface="Calibri"/>
                <a:cs typeface="Calibri"/>
                <a:sym typeface="Calibri"/>
              </a:rPr>
              <a:t>fund – VC </a:t>
            </a:r>
            <a:endParaRPr lang="en-US" sz="2400" b="1" dirty="0">
              <a:solidFill>
                <a:schemeClr val="dk1"/>
              </a:solidFill>
              <a:latin typeface="Calibri"/>
              <a:ea typeface="Calibri"/>
              <a:cs typeface="Calibri"/>
              <a:sym typeface="Calibri"/>
            </a:endParaRP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Structuring a deal</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grpSp>
        <p:nvGrpSpPr>
          <p:cNvPr id="4" name="Group 3"/>
          <p:cNvGrpSpPr/>
          <p:nvPr/>
        </p:nvGrpSpPr>
        <p:grpSpPr>
          <a:xfrm>
            <a:off x="0" y="0"/>
            <a:ext cx="5239689" cy="728806"/>
            <a:chOff x="0" y="0"/>
            <a:chExt cx="5239689" cy="564776"/>
          </a:xfrm>
        </p:grpSpPr>
        <p:sp>
          <p:nvSpPr>
            <p:cNvPr id="5" name="Freeform 4"/>
            <p:cNvSpPr/>
            <p:nvPr/>
          </p:nvSpPr>
          <p:spPr>
            <a:xfrm>
              <a:off x="480234"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99C2E7"/>
            </a:solidFill>
            <a:ln>
              <a:solidFill>
                <a:srgbClr val="99C2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5"/>
            <p:cNvSpPr/>
            <p:nvPr/>
          </p:nvSpPr>
          <p:spPr>
            <a:xfrm>
              <a:off x="239561"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2F7FC7"/>
            </a:solidFill>
            <a:ln>
              <a:solidFill>
                <a:srgbClr val="2F7F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a:off x="0"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1C4B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6479444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Angels or </a:t>
            </a:r>
            <a:r>
              <a:rPr lang="en-US" dirty="0"/>
              <a:t>Angel Investors: Who Are Angel Investors?</a:t>
            </a:r>
            <a:endParaRPr lang="en-IN" dirty="0"/>
          </a:p>
        </p:txBody>
      </p:sp>
      <p:sp>
        <p:nvSpPr>
          <p:cNvPr id="3" name="Text Placeholder 2"/>
          <p:cNvSpPr>
            <a:spLocks noGrp="1"/>
          </p:cNvSpPr>
          <p:nvPr>
            <p:ph type="body" idx="1"/>
          </p:nvPr>
        </p:nvSpPr>
        <p:spPr>
          <a:xfrm>
            <a:off x="293451" y="1300331"/>
            <a:ext cx="10515600" cy="4351338"/>
          </a:xfrm>
        </p:spPr>
        <p:txBody>
          <a:bodyPr/>
          <a:lstStyle/>
          <a:p>
            <a:r>
              <a:rPr lang="en-US" dirty="0"/>
              <a:t>An angel investor is an individual who </a:t>
            </a:r>
            <a:r>
              <a:rPr lang="en-US" dirty="0" smtClean="0"/>
              <a:t>has surplus fund and provides </a:t>
            </a:r>
            <a:r>
              <a:rPr lang="en-US" dirty="0"/>
              <a:t>capital </a:t>
            </a:r>
            <a:r>
              <a:rPr lang="en-US" dirty="0" smtClean="0"/>
              <a:t>to an early stage startup in exchange for part ownership</a:t>
            </a:r>
            <a:r>
              <a:rPr lang="en-US" dirty="0"/>
              <a:t>. </a:t>
            </a:r>
            <a:r>
              <a:rPr lang="en-US" dirty="0" smtClean="0"/>
              <a:t>Invests </a:t>
            </a:r>
            <a:r>
              <a:rPr lang="en-US" dirty="0"/>
              <a:t>personal capital in start‐ups</a:t>
            </a:r>
            <a:endParaRPr lang="en-US" dirty="0" smtClean="0"/>
          </a:p>
          <a:p>
            <a:r>
              <a:rPr lang="en-US" dirty="0" smtClean="0"/>
              <a:t>Angels usually support at the early stage when the risk of failure is higher compared to more matured stage. </a:t>
            </a:r>
          </a:p>
          <a:p>
            <a:r>
              <a:rPr lang="en-US" dirty="0" smtClean="0"/>
              <a:t>Usually they are experienced in particular domain or new venture creation in general and have a good perspective of the likely success of a venture.</a:t>
            </a:r>
          </a:p>
          <a:p>
            <a:r>
              <a:rPr lang="en-US" dirty="0" smtClean="0"/>
              <a:t>They take calculated risks, mentor the ventures closely, take all necessary actions for it to succeed.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spTree>
    <p:extLst>
      <p:ext uri="{BB962C8B-B14F-4D97-AF65-F5344CB8AC3E}">
        <p14:creationId xmlns:p14="http://schemas.microsoft.com/office/powerpoint/2010/main" val="20459893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97376"/>
            <a:ext cx="8229600" cy="706090"/>
          </a:xfrm>
          <a:noFill/>
          <a:ln>
            <a:noFill/>
          </a:ln>
        </p:spPr>
        <p:txBody>
          <a:bodyPr spcFirstLastPara="1" wrap="square" lIns="91425" tIns="45700" rIns="91425" bIns="45700" anchor="ctr" anchorCtr="0">
            <a:noAutofit/>
          </a:bodyPr>
          <a:lstStyle/>
          <a:p>
            <a:r>
              <a:rPr lang="en-US" dirty="0"/>
              <a:t>Who Are Angel Investors?</a:t>
            </a:r>
          </a:p>
        </p:txBody>
      </p:sp>
      <p:sp>
        <p:nvSpPr>
          <p:cNvPr id="3" name="Content Placeholder 2"/>
          <p:cNvSpPr>
            <a:spLocks noGrp="1"/>
          </p:cNvSpPr>
          <p:nvPr>
            <p:ph idx="1"/>
          </p:nvPr>
        </p:nvSpPr>
        <p:spPr>
          <a:xfrm>
            <a:off x="269130" y="1203466"/>
            <a:ext cx="9886547" cy="5346322"/>
          </a:xfrm>
          <a:noFill/>
          <a:ln>
            <a:noFill/>
          </a:ln>
        </p:spPr>
        <p:txBody>
          <a:bodyPr spcFirstLastPara="1" wrap="square" lIns="91425" tIns="45700" rIns="91425" bIns="45700" anchor="t" anchorCtr="0">
            <a:noAutofit/>
          </a:bodyPr>
          <a:lstStyle/>
          <a:p>
            <a:r>
              <a:rPr lang="en-IN" dirty="0"/>
              <a:t>Business Angels are individuals, invest personal capital in </a:t>
            </a:r>
            <a:r>
              <a:rPr lang="en-IN" dirty="0" smtClean="0"/>
              <a:t>start‐ups</a:t>
            </a:r>
          </a:p>
          <a:p>
            <a:r>
              <a:rPr lang="en-IN" dirty="0" smtClean="0"/>
              <a:t>The </a:t>
            </a:r>
            <a:r>
              <a:rPr lang="en-IN" dirty="0"/>
              <a:t>prototypical business angel …</a:t>
            </a:r>
          </a:p>
          <a:p>
            <a:pPr marL="571500" lvl="1" indent="0">
              <a:buNone/>
            </a:pPr>
            <a:r>
              <a:rPr lang="en-IN" dirty="0" smtClean="0"/>
              <a:t>is </a:t>
            </a:r>
            <a:r>
              <a:rPr lang="en-IN" dirty="0"/>
              <a:t>in the middle age; has high income and wealth; is well‐educated;</a:t>
            </a:r>
          </a:p>
          <a:p>
            <a:pPr marL="571500" lvl="1" indent="0">
              <a:buNone/>
            </a:pPr>
            <a:r>
              <a:rPr lang="en-IN" dirty="0" smtClean="0"/>
              <a:t>has </a:t>
            </a:r>
            <a:r>
              <a:rPr lang="en-IN" dirty="0"/>
              <a:t>succeeded as an entrepreneur;</a:t>
            </a:r>
          </a:p>
          <a:p>
            <a:pPr marL="571500" lvl="1" indent="0">
              <a:buNone/>
            </a:pPr>
            <a:r>
              <a:rPr lang="en-IN" dirty="0" smtClean="0"/>
              <a:t>is </a:t>
            </a:r>
            <a:r>
              <a:rPr lang="en-IN" dirty="0"/>
              <a:t>interested in the start‐up process.</a:t>
            </a:r>
          </a:p>
          <a:p>
            <a:r>
              <a:rPr lang="en-IN" sz="2600" dirty="0"/>
              <a:t>Business angels are valuable because of their willingness to make relatively small investments, giving equity funding to a start‐up </a:t>
            </a:r>
            <a:r>
              <a:rPr lang="en-IN" sz="2600" dirty="0" smtClean="0"/>
              <a:t>needing </a:t>
            </a:r>
            <a:r>
              <a:rPr lang="en-IN" sz="2600" dirty="0"/>
              <a:t>about </a:t>
            </a:r>
            <a:r>
              <a:rPr lang="en-US" sz="2600" dirty="0"/>
              <a:t>₹</a:t>
            </a:r>
            <a:r>
              <a:rPr lang="en-IN" sz="2600" dirty="0"/>
              <a:t> 2.00 million to </a:t>
            </a:r>
            <a:r>
              <a:rPr lang="en-US" sz="2600" dirty="0"/>
              <a:t>₹  </a:t>
            </a:r>
            <a:r>
              <a:rPr lang="en-IN" sz="2600" dirty="0"/>
              <a:t>10.00 million.</a:t>
            </a:r>
          </a:p>
          <a:p>
            <a:r>
              <a:rPr lang="en-IN" sz="2600" dirty="0"/>
              <a:t>Venture capitalists usually fund above </a:t>
            </a:r>
            <a:r>
              <a:rPr lang="en-US" sz="2600" dirty="0"/>
              <a:t>₹ </a:t>
            </a:r>
            <a:r>
              <a:rPr lang="en-IN" sz="2600" dirty="0"/>
              <a:t>50.00 million per unit.</a:t>
            </a:r>
            <a:endParaRPr lang="en-US" sz="2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spTree>
    <p:extLst>
      <p:ext uri="{BB962C8B-B14F-4D97-AF65-F5344CB8AC3E}">
        <p14:creationId xmlns:p14="http://schemas.microsoft.com/office/powerpoint/2010/main" val="97784876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196175" y="1690688"/>
            <a:ext cx="10515600" cy="4351338"/>
          </a:xfrm>
        </p:spPr>
        <p:txBody>
          <a:bodyPr/>
          <a:lstStyle/>
          <a:p>
            <a:r>
              <a:rPr lang="en-US" dirty="0" smtClean="0"/>
              <a:t>In recent time, angels also work in group or in network / consortium to neutralize risks. </a:t>
            </a:r>
          </a:p>
          <a:p>
            <a:r>
              <a:rPr lang="en-US" dirty="0" smtClean="0"/>
              <a:t>Individual members may bring in key skills and connections.</a:t>
            </a:r>
          </a:p>
          <a:p>
            <a:r>
              <a:rPr lang="en-US" dirty="0" smtClean="0"/>
              <a:t>In </a:t>
            </a:r>
            <a:r>
              <a:rPr lang="en-US" dirty="0"/>
              <a:t>the last 50 years the number of angel investors has greatly </a:t>
            </a:r>
            <a:r>
              <a:rPr lang="en-US" dirty="0" smtClean="0"/>
              <a:t>increased.</a:t>
            </a:r>
            <a:endParaRPr lang="en-US" dirty="0"/>
          </a:p>
          <a:p>
            <a:r>
              <a:rPr lang="en-US" dirty="0" smtClean="0"/>
              <a:t>There is no set upper limit that an angel would like commit per venture. </a:t>
            </a:r>
            <a:endParaRPr lang="en-IN" dirty="0"/>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spTree>
    <p:extLst>
      <p:ext uri="{BB962C8B-B14F-4D97-AF65-F5344CB8AC3E}">
        <p14:creationId xmlns:p14="http://schemas.microsoft.com/office/powerpoint/2010/main" val="14001379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59335" y="556482"/>
            <a:ext cx="3715967" cy="848234"/>
          </a:xfrm>
        </p:spPr>
        <p:txBody>
          <a:bodyPr/>
          <a:lstStyle/>
          <a:p>
            <a:r>
              <a:rPr lang="en-US" dirty="0" smtClean="0">
                <a:solidFill>
                  <a:schemeClr val="accent5">
                    <a:lumMod val="75000"/>
                  </a:schemeClr>
                </a:solidFill>
              </a:rPr>
              <a:t>Angel Investors</a:t>
            </a:r>
            <a:endParaRPr lang="en-IN" dirty="0">
              <a:solidFill>
                <a:schemeClr val="accent5">
                  <a:lumMod val="75000"/>
                </a:schemeClr>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519" y="2440022"/>
            <a:ext cx="2279210" cy="2279210"/>
          </a:xfrm>
          <a:prstGeom prst="rect">
            <a:avLst/>
          </a:prstGeom>
        </p:spPr>
      </p:pic>
      <p:sp>
        <p:nvSpPr>
          <p:cNvPr id="7" name="TextBox 6"/>
          <p:cNvSpPr txBox="1"/>
          <p:nvPr/>
        </p:nvSpPr>
        <p:spPr>
          <a:xfrm>
            <a:off x="657568" y="2569211"/>
            <a:ext cx="2403590" cy="400110"/>
          </a:xfrm>
          <a:prstGeom prst="rect">
            <a:avLst/>
          </a:prstGeom>
          <a:noFill/>
        </p:spPr>
        <p:txBody>
          <a:bodyPr wrap="square" rtlCol="0">
            <a:spAutoFit/>
          </a:bodyPr>
          <a:lstStyle/>
          <a:p>
            <a:pPr algn="r"/>
            <a:r>
              <a:rPr lang="en-US" sz="2000" b="1" dirty="0" smtClean="0"/>
              <a:t>Have surplus fund</a:t>
            </a:r>
            <a:endParaRPr lang="en-IN" sz="2000" b="1" dirty="0"/>
          </a:p>
        </p:txBody>
      </p:sp>
      <p:sp>
        <p:nvSpPr>
          <p:cNvPr id="8" name="TextBox 7"/>
          <p:cNvSpPr txBox="1"/>
          <p:nvPr/>
        </p:nvSpPr>
        <p:spPr>
          <a:xfrm>
            <a:off x="1384164" y="3386591"/>
            <a:ext cx="1690992" cy="707886"/>
          </a:xfrm>
          <a:prstGeom prst="rect">
            <a:avLst/>
          </a:prstGeom>
          <a:noFill/>
        </p:spPr>
        <p:txBody>
          <a:bodyPr wrap="square" rtlCol="0">
            <a:spAutoFit/>
          </a:bodyPr>
          <a:lstStyle/>
          <a:p>
            <a:pPr algn="r"/>
            <a:r>
              <a:rPr lang="en-US" sz="2000" b="1" dirty="0" smtClean="0"/>
              <a:t>Experts in some field</a:t>
            </a:r>
            <a:endParaRPr lang="en-IN" sz="2000" b="1" dirty="0"/>
          </a:p>
        </p:txBody>
      </p:sp>
      <p:sp>
        <p:nvSpPr>
          <p:cNvPr id="9" name="TextBox 8"/>
          <p:cNvSpPr txBox="1"/>
          <p:nvPr/>
        </p:nvSpPr>
        <p:spPr>
          <a:xfrm>
            <a:off x="918229" y="4526511"/>
            <a:ext cx="2624848" cy="1015663"/>
          </a:xfrm>
          <a:prstGeom prst="rect">
            <a:avLst/>
          </a:prstGeom>
          <a:noFill/>
        </p:spPr>
        <p:txBody>
          <a:bodyPr wrap="square" rtlCol="0">
            <a:spAutoFit/>
          </a:bodyPr>
          <a:lstStyle/>
          <a:p>
            <a:pPr algn="r"/>
            <a:r>
              <a:rPr lang="en-US" sz="2000" b="1" dirty="0" smtClean="0"/>
              <a:t>Want to enjoy the excitement of venture creation</a:t>
            </a:r>
            <a:endParaRPr lang="en-IN" sz="2000" b="1" dirty="0"/>
          </a:p>
        </p:txBody>
      </p:sp>
      <p:sp>
        <p:nvSpPr>
          <p:cNvPr id="10" name="TextBox 9"/>
          <p:cNvSpPr txBox="1"/>
          <p:nvPr/>
        </p:nvSpPr>
        <p:spPr>
          <a:xfrm>
            <a:off x="6374049" y="1283876"/>
            <a:ext cx="2662947" cy="707886"/>
          </a:xfrm>
          <a:prstGeom prst="rect">
            <a:avLst/>
          </a:prstGeom>
          <a:noFill/>
        </p:spPr>
        <p:txBody>
          <a:bodyPr wrap="square" rtlCol="0">
            <a:spAutoFit/>
          </a:bodyPr>
          <a:lstStyle/>
          <a:p>
            <a:r>
              <a:rPr lang="en-US" sz="2000" b="1" dirty="0" smtClean="0"/>
              <a:t>Identify potentially winning startup</a:t>
            </a:r>
            <a:endParaRPr lang="en-IN" sz="2000" b="1" dirty="0"/>
          </a:p>
        </p:txBody>
      </p:sp>
      <p:sp>
        <p:nvSpPr>
          <p:cNvPr id="11" name="TextBox 10"/>
          <p:cNvSpPr txBox="1"/>
          <p:nvPr/>
        </p:nvSpPr>
        <p:spPr>
          <a:xfrm>
            <a:off x="6736659" y="2045756"/>
            <a:ext cx="2662947" cy="400110"/>
          </a:xfrm>
          <a:prstGeom prst="rect">
            <a:avLst/>
          </a:prstGeom>
          <a:noFill/>
        </p:spPr>
        <p:txBody>
          <a:bodyPr wrap="square" rtlCol="0">
            <a:spAutoFit/>
          </a:bodyPr>
          <a:lstStyle/>
          <a:p>
            <a:r>
              <a:rPr lang="en-US" sz="2000" b="1" dirty="0" smtClean="0"/>
              <a:t>Closely mentor </a:t>
            </a:r>
            <a:endParaRPr lang="en-IN" sz="2000" b="1" dirty="0"/>
          </a:p>
        </p:txBody>
      </p:sp>
      <p:sp>
        <p:nvSpPr>
          <p:cNvPr id="12" name="TextBox 11"/>
          <p:cNvSpPr txBox="1"/>
          <p:nvPr/>
        </p:nvSpPr>
        <p:spPr>
          <a:xfrm>
            <a:off x="6941749" y="3663390"/>
            <a:ext cx="3337701" cy="400110"/>
          </a:xfrm>
          <a:prstGeom prst="rect">
            <a:avLst/>
          </a:prstGeom>
          <a:noFill/>
        </p:spPr>
        <p:txBody>
          <a:bodyPr wrap="square" rtlCol="0">
            <a:spAutoFit/>
          </a:bodyPr>
          <a:lstStyle/>
          <a:p>
            <a:r>
              <a:rPr lang="en-US" sz="2000" b="1" dirty="0" smtClean="0"/>
              <a:t>Connect with market </a:t>
            </a:r>
            <a:endParaRPr lang="en-IN" sz="2000" b="1" dirty="0"/>
          </a:p>
        </p:txBody>
      </p:sp>
      <p:sp>
        <p:nvSpPr>
          <p:cNvPr id="13" name="TextBox 12"/>
          <p:cNvSpPr txBox="1"/>
          <p:nvPr/>
        </p:nvSpPr>
        <p:spPr>
          <a:xfrm>
            <a:off x="6374048" y="4680400"/>
            <a:ext cx="2662947" cy="707886"/>
          </a:xfrm>
          <a:prstGeom prst="rect">
            <a:avLst/>
          </a:prstGeom>
          <a:noFill/>
        </p:spPr>
        <p:txBody>
          <a:bodyPr wrap="square" rtlCol="0">
            <a:spAutoFit/>
          </a:bodyPr>
          <a:lstStyle/>
          <a:p>
            <a:r>
              <a:rPr lang="en-US" sz="2000" b="1" dirty="0" smtClean="0"/>
              <a:t>Connect with other investors</a:t>
            </a:r>
            <a:endParaRPr lang="en-IN" sz="2000" b="1" dirty="0"/>
          </a:p>
        </p:txBody>
      </p:sp>
      <p:sp>
        <p:nvSpPr>
          <p:cNvPr id="14" name="Oval 13"/>
          <p:cNvSpPr/>
          <p:nvPr/>
        </p:nvSpPr>
        <p:spPr>
          <a:xfrm>
            <a:off x="2977171" y="1268845"/>
            <a:ext cx="4095345" cy="4095345"/>
          </a:xfrm>
          <a:prstGeom prst="ellipse">
            <a:avLst/>
          </a:prstGeom>
          <a:solidFill>
            <a:schemeClr val="accent1">
              <a:lumMod val="60000"/>
              <a:lumOff val="40000"/>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1261961" y="1226223"/>
            <a:ext cx="2497374" cy="707886"/>
          </a:xfrm>
          <a:prstGeom prst="rect">
            <a:avLst/>
          </a:prstGeom>
          <a:noFill/>
        </p:spPr>
        <p:txBody>
          <a:bodyPr wrap="square" rtlCol="0">
            <a:spAutoFit/>
          </a:bodyPr>
          <a:lstStyle/>
          <a:p>
            <a:pPr algn="r"/>
            <a:r>
              <a:rPr lang="en-US" sz="2000" b="1" dirty="0" smtClean="0"/>
              <a:t>Usually successful entrepreneurs</a:t>
            </a:r>
            <a:endParaRPr lang="en-IN" sz="2000" b="1" dirty="0"/>
          </a:p>
        </p:txBody>
      </p:sp>
      <p:sp>
        <p:nvSpPr>
          <p:cNvPr id="16" name="TextBox 15"/>
          <p:cNvSpPr txBox="1"/>
          <p:nvPr/>
        </p:nvSpPr>
        <p:spPr>
          <a:xfrm>
            <a:off x="4022234" y="5281059"/>
            <a:ext cx="2662947" cy="707886"/>
          </a:xfrm>
          <a:prstGeom prst="rect">
            <a:avLst/>
          </a:prstGeom>
          <a:noFill/>
        </p:spPr>
        <p:txBody>
          <a:bodyPr wrap="square" rtlCol="0">
            <a:spAutoFit/>
          </a:bodyPr>
          <a:lstStyle/>
          <a:p>
            <a:r>
              <a:rPr lang="en-US" sz="2000" b="1" dirty="0" smtClean="0"/>
              <a:t>Ready to absorb high calculated risk</a:t>
            </a:r>
            <a:endParaRPr lang="en-IN" sz="2000" b="1" dirty="0"/>
          </a:p>
        </p:txBody>
      </p:sp>
      <p:sp>
        <p:nvSpPr>
          <p:cNvPr id="17" name="TextBox 16"/>
          <p:cNvSpPr txBox="1"/>
          <p:nvPr/>
        </p:nvSpPr>
        <p:spPr>
          <a:xfrm>
            <a:off x="7025092" y="2526389"/>
            <a:ext cx="2984670" cy="707886"/>
          </a:xfrm>
          <a:prstGeom prst="rect">
            <a:avLst/>
          </a:prstGeom>
          <a:noFill/>
        </p:spPr>
        <p:txBody>
          <a:bodyPr wrap="square" rtlCol="0">
            <a:spAutoFit/>
          </a:bodyPr>
          <a:lstStyle/>
          <a:p>
            <a:r>
              <a:rPr lang="en-US" sz="2000" b="1" dirty="0" smtClean="0"/>
              <a:t>Supplement required key </a:t>
            </a:r>
            <a:r>
              <a:rPr lang="en-US" sz="2000" b="1" dirty="0" err="1" smtClean="0"/>
              <a:t>skilla</a:t>
            </a:r>
            <a:r>
              <a:rPr lang="en-US" sz="2000" b="1" dirty="0" smtClean="0"/>
              <a:t> </a:t>
            </a:r>
            <a:endParaRPr lang="en-IN" sz="2000" b="1" dirty="0"/>
          </a:p>
        </p:txBody>
      </p:sp>
      <p:cxnSp>
        <p:nvCxnSpPr>
          <p:cNvPr id="19" name="Straight Connector 18"/>
          <p:cNvCxnSpPr>
            <a:stCxn id="14" idx="1"/>
          </p:cNvCxnSpPr>
          <p:nvPr/>
        </p:nvCxnSpPr>
        <p:spPr>
          <a:xfrm flipH="1">
            <a:off x="1001590" y="1868594"/>
            <a:ext cx="2575330" cy="36412"/>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837234" y="2947250"/>
            <a:ext cx="2139938" cy="23110"/>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962087" y="4057788"/>
            <a:ext cx="2113070" cy="36689"/>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604055" y="2001984"/>
            <a:ext cx="2900450" cy="11664"/>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859661" y="2428379"/>
            <a:ext cx="2752800" cy="11643"/>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072516" y="3234275"/>
            <a:ext cx="2583504" cy="0"/>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025092" y="4022685"/>
            <a:ext cx="2539945" cy="0"/>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374048" y="5388286"/>
            <a:ext cx="2539945" cy="0"/>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1596504" y="5635002"/>
            <a:ext cx="1964480" cy="13259"/>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022234" y="5981090"/>
            <a:ext cx="2059725" cy="0"/>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4" idx="3"/>
          </p:cNvCxnSpPr>
          <p:nvPr/>
        </p:nvCxnSpPr>
        <p:spPr>
          <a:xfrm>
            <a:off x="3576920" y="4764441"/>
            <a:ext cx="0" cy="870561"/>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022233" y="5116749"/>
            <a:ext cx="1" cy="872196"/>
          </a:xfrm>
          <a:prstGeom prst="line">
            <a:avLst/>
          </a:prstGeom>
          <a:ln w="25400">
            <a:solidFill>
              <a:schemeClr val="tx1">
                <a:lumMod val="50000"/>
                <a:lumOff val="50000"/>
              </a:schemeClr>
            </a:solidFill>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2654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84113"/>
            <a:ext cx="11504207" cy="639762"/>
          </a:xfrm>
        </p:spPr>
        <p:txBody>
          <a:bodyPr>
            <a:normAutofit fontScale="90000"/>
          </a:bodyPr>
          <a:lstStyle/>
          <a:p>
            <a:pPr algn="l"/>
            <a:r>
              <a:rPr lang="en-US" dirty="0"/>
              <a:t>Factors to consider while raising money: When and How Much to Raise?</a:t>
            </a:r>
          </a:p>
        </p:txBody>
      </p:sp>
      <p:sp>
        <p:nvSpPr>
          <p:cNvPr id="3" name="Content Placeholder 2"/>
          <p:cNvSpPr>
            <a:spLocks noGrp="1"/>
          </p:cNvSpPr>
          <p:nvPr>
            <p:ph idx="1"/>
          </p:nvPr>
        </p:nvSpPr>
        <p:spPr>
          <a:xfrm>
            <a:off x="0" y="1123875"/>
            <a:ext cx="10507128" cy="4332514"/>
          </a:xfrm>
          <a:ln>
            <a:solidFill>
              <a:schemeClr val="tx1"/>
            </a:solidFill>
          </a:ln>
        </p:spPr>
        <p:txBody>
          <a:bodyPr>
            <a:noAutofit/>
          </a:bodyPr>
          <a:lstStyle/>
          <a:p>
            <a:r>
              <a:rPr lang="en-US" dirty="0"/>
              <a:t>Conventional wisdom has it that entrepreneur should bootstrap and leverage every strand of non-diluting funding source to increase value in the business before raising fund from angels. </a:t>
            </a:r>
          </a:p>
          <a:p>
            <a:r>
              <a:rPr lang="en-US" dirty="0"/>
              <a:t>But understand the values that BA can bring. </a:t>
            </a:r>
            <a:r>
              <a:rPr lang="en-US" dirty="0" smtClean="0"/>
              <a:t>The knowledge, experience, and connection with market &amp; other investors.</a:t>
            </a:r>
            <a:endParaRPr lang="en-US" dirty="0"/>
          </a:p>
          <a:p>
            <a:r>
              <a:rPr lang="en-US" dirty="0"/>
              <a:t>Look for seed fund (seed round) to cover beta testing of prototype (public test) and generate the first </a:t>
            </a:r>
            <a:r>
              <a:rPr lang="en-US" dirty="0" smtClean="0"/>
              <a:t>MVP.</a:t>
            </a:r>
            <a:endParaRPr lang="en-US" dirty="0"/>
          </a:p>
          <a:p>
            <a:r>
              <a:rPr lang="en-US" dirty="0"/>
              <a:t>Amount in one round should be enough to take the  venture to the </a:t>
            </a:r>
            <a:r>
              <a:rPr lang="en-US" dirty="0" smtClean="0"/>
              <a:t>next </a:t>
            </a:r>
            <a:r>
              <a:rPr lang="en-US" dirty="0"/>
              <a:t>milestone. High-growth venture may raise more money to </a:t>
            </a:r>
            <a:r>
              <a:rPr lang="en-US" dirty="0" smtClean="0"/>
              <a:t>avoid delay </a:t>
            </a:r>
            <a:r>
              <a:rPr lang="en-US" dirty="0"/>
              <a:t>in processing next round of funding.</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spTree>
    <p:extLst>
      <p:ext uri="{BB962C8B-B14F-4D97-AF65-F5344CB8AC3E}">
        <p14:creationId xmlns:p14="http://schemas.microsoft.com/office/powerpoint/2010/main" val="15985157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rot="623765">
            <a:off x="8242857" y="2054250"/>
            <a:ext cx="1526713" cy="1526713"/>
          </a:xfrm>
          <a:prstGeom prst="rect">
            <a:avLst/>
          </a:prstGeom>
          <a:solidFill>
            <a:srgbClr val="FFC000">
              <a:alpha val="20000"/>
            </a:srgbClr>
          </a:solidFill>
          <a:ln>
            <a:solidFill>
              <a:srgbClr val="3B7DD8">
                <a:alpha val="13000"/>
              </a:srgbClr>
            </a:solidFill>
          </a:ln>
          <a:effectLst>
            <a:glow rad="63500">
              <a:srgbClr val="FFC000">
                <a:alpha val="19000"/>
              </a:srgbClr>
            </a:glow>
          </a:effectLst>
          <a:scene3d>
            <a:camera prst="isometricOffAxis1Top">
              <a:rot lat="18250380" lon="18844636" rev="3078067"/>
            </a:camera>
            <a:lightRig rig="threePt" dir="t"/>
          </a:scene3d>
          <a:sp3d extrusionH="1587500" prstMaterial="metal">
            <a:bevelT w="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p:cNvSpPr/>
          <p:nvPr/>
        </p:nvSpPr>
        <p:spPr>
          <a:xfrm>
            <a:off x="-2135" y="390615"/>
            <a:ext cx="12192000" cy="5621589"/>
          </a:xfrm>
          <a:prstGeom prst="rect">
            <a:avLst/>
          </a:prstGeom>
          <a:solidFill>
            <a:schemeClr val="tx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rot="623765">
            <a:off x="6820018" y="2075510"/>
            <a:ext cx="1526713" cy="1526713"/>
          </a:xfrm>
          <a:prstGeom prst="rect">
            <a:avLst/>
          </a:prstGeom>
          <a:solidFill>
            <a:srgbClr val="BFD6F6"/>
          </a:solidFill>
          <a:ln>
            <a:solidFill>
              <a:srgbClr val="3B7DD8"/>
            </a:solidFill>
          </a:ln>
          <a:scene3d>
            <a:camera prst="isometricOffAxis1Top">
              <a:rot lat="18250380" lon="18844636" rev="3078067"/>
            </a:camera>
            <a:lightRig rig="threePt" dir="t"/>
          </a:scene3d>
          <a:sp3d extrusionH="1587500" prstMaterial="metal">
            <a:bevelT w="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rot="623765">
            <a:off x="5336418" y="2363482"/>
            <a:ext cx="1526713" cy="1526713"/>
          </a:xfrm>
          <a:prstGeom prst="rect">
            <a:avLst/>
          </a:prstGeom>
          <a:solidFill>
            <a:srgbClr val="8DBDFF"/>
          </a:solidFill>
          <a:ln>
            <a:solidFill>
              <a:srgbClr val="4A91F2"/>
            </a:solidFill>
          </a:ln>
          <a:scene3d>
            <a:camera prst="isometricOffAxis1Top">
              <a:rot lat="18250381" lon="18844637" rev="3078070"/>
            </a:camera>
            <a:lightRig rig="threePt" dir="t"/>
          </a:scene3d>
          <a:sp3d extrusionH="1270000" prstMaterial="metal">
            <a:bevelT w="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rot="623765">
            <a:off x="3896858" y="2672735"/>
            <a:ext cx="1526713" cy="1526713"/>
          </a:xfrm>
          <a:prstGeom prst="rect">
            <a:avLst/>
          </a:prstGeom>
          <a:solidFill>
            <a:srgbClr val="64A1F4"/>
          </a:solidFill>
          <a:ln>
            <a:solidFill>
              <a:srgbClr val="64A1F4"/>
            </a:solidFill>
          </a:ln>
          <a:scene3d>
            <a:camera prst="isometricOffAxis1Top">
              <a:rot lat="18270000" lon="18870000" rev="3066000"/>
            </a:camera>
            <a:lightRig rig="threePt" dir="t"/>
          </a:scene3d>
          <a:sp3d extrusionH="952500" prstMaterial="metal">
            <a:bevelT w="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594894" y="1755229"/>
            <a:ext cx="1418240" cy="119650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lumMod val="65000"/>
                    <a:lumOff val="35000"/>
                  </a:schemeClr>
                </a:solidFill>
              </a:rPr>
              <a:t>Deal Origination</a:t>
            </a:r>
            <a:endParaRPr lang="en-IN" sz="1800" dirty="0">
              <a:solidFill>
                <a:schemeClr val="tx1">
                  <a:lumMod val="65000"/>
                  <a:lumOff val="35000"/>
                </a:schemeClr>
              </a:solidFill>
            </a:endParaRPr>
          </a:p>
        </p:txBody>
      </p:sp>
      <p:sp>
        <p:nvSpPr>
          <p:cNvPr id="26" name="Rectangle 25"/>
          <p:cNvSpPr/>
          <p:nvPr/>
        </p:nvSpPr>
        <p:spPr>
          <a:xfrm>
            <a:off x="2081614" y="1487757"/>
            <a:ext cx="1418240" cy="119650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lumMod val="65000"/>
                    <a:lumOff val="35000"/>
                  </a:schemeClr>
                </a:solidFill>
              </a:rPr>
              <a:t>Deal Screening</a:t>
            </a:r>
            <a:endParaRPr lang="en-IN" sz="1800" b="1" dirty="0">
              <a:solidFill>
                <a:schemeClr val="tx1">
                  <a:lumMod val="65000"/>
                  <a:lumOff val="35000"/>
                </a:schemeClr>
              </a:solidFill>
            </a:endParaRPr>
          </a:p>
        </p:txBody>
      </p:sp>
      <p:sp>
        <p:nvSpPr>
          <p:cNvPr id="27" name="Rectangle 26"/>
          <p:cNvSpPr/>
          <p:nvPr/>
        </p:nvSpPr>
        <p:spPr>
          <a:xfrm>
            <a:off x="3588224" y="1156978"/>
            <a:ext cx="1418240" cy="119650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lumMod val="65000"/>
                    <a:lumOff val="35000"/>
                  </a:schemeClr>
                </a:solidFill>
              </a:rPr>
              <a:t>Deal Evaluation</a:t>
            </a:r>
            <a:endParaRPr lang="en-IN" sz="1800" b="1" dirty="0">
              <a:solidFill>
                <a:schemeClr val="tx1">
                  <a:lumMod val="65000"/>
                  <a:lumOff val="35000"/>
                </a:schemeClr>
              </a:solidFill>
            </a:endParaRPr>
          </a:p>
        </p:txBody>
      </p:sp>
      <p:sp>
        <p:nvSpPr>
          <p:cNvPr id="28" name="Rectangle 27"/>
          <p:cNvSpPr/>
          <p:nvPr/>
        </p:nvSpPr>
        <p:spPr>
          <a:xfrm>
            <a:off x="5071835" y="889506"/>
            <a:ext cx="1418240" cy="119650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lumMod val="65000"/>
                    <a:lumOff val="35000"/>
                  </a:schemeClr>
                </a:solidFill>
              </a:rPr>
              <a:t>Deal Structuring</a:t>
            </a:r>
          </a:p>
          <a:p>
            <a:pPr algn="ctr"/>
            <a:endParaRPr lang="en-IN" sz="1800" b="1" dirty="0">
              <a:solidFill>
                <a:schemeClr val="tx1">
                  <a:lumMod val="65000"/>
                  <a:lumOff val="35000"/>
                </a:schemeClr>
              </a:solidFill>
            </a:endParaRPr>
          </a:p>
        </p:txBody>
      </p:sp>
      <p:sp>
        <p:nvSpPr>
          <p:cNvPr id="30" name="TextBox 29"/>
          <p:cNvSpPr txBox="1"/>
          <p:nvPr/>
        </p:nvSpPr>
        <p:spPr>
          <a:xfrm>
            <a:off x="1638410" y="5055058"/>
            <a:ext cx="845882" cy="707886"/>
          </a:xfrm>
          <a:prstGeom prst="rect">
            <a:avLst/>
          </a:prstGeom>
          <a:noFill/>
        </p:spPr>
        <p:txBody>
          <a:bodyPr wrap="square" rtlCol="0">
            <a:spAutoFit/>
          </a:bodyPr>
          <a:lstStyle/>
          <a:p>
            <a:r>
              <a:rPr lang="en-US" sz="4000" b="1" dirty="0" smtClean="0">
                <a:latin typeface="Arial Narrow" panose="020B0606020202030204" pitchFamily="34" charset="0"/>
              </a:rPr>
              <a:t>01</a:t>
            </a:r>
            <a:endParaRPr lang="en-IN" sz="4000" b="1" dirty="0">
              <a:latin typeface="Arial Narrow" panose="020B0606020202030204" pitchFamily="34" charset="0"/>
            </a:endParaRPr>
          </a:p>
        </p:txBody>
      </p:sp>
      <p:sp>
        <p:nvSpPr>
          <p:cNvPr id="31" name="Rectangle 30"/>
          <p:cNvSpPr/>
          <p:nvPr/>
        </p:nvSpPr>
        <p:spPr>
          <a:xfrm rot="623765">
            <a:off x="2438894" y="2981988"/>
            <a:ext cx="1526713" cy="1526713"/>
          </a:xfrm>
          <a:prstGeom prst="rect">
            <a:avLst/>
          </a:prstGeom>
          <a:solidFill>
            <a:srgbClr val="4A91F2"/>
          </a:solidFill>
          <a:ln>
            <a:solidFill>
              <a:srgbClr val="8DBDFF"/>
            </a:solidFill>
          </a:ln>
          <a:scene3d>
            <a:camera prst="isometricOffAxis1Top">
              <a:rot lat="18270000" lon="18870000" rev="3066000"/>
            </a:camera>
            <a:lightRig rig="threePt" dir="t"/>
          </a:scene3d>
          <a:sp3d extrusionH="635000" prstMaterial="metal">
            <a:bevelT w="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rot="623765">
            <a:off x="973698" y="3295381"/>
            <a:ext cx="1526713" cy="1526713"/>
          </a:xfrm>
          <a:prstGeom prst="rect">
            <a:avLst/>
          </a:prstGeom>
          <a:solidFill>
            <a:srgbClr val="3B7DD8"/>
          </a:solidFill>
          <a:ln>
            <a:solidFill>
              <a:srgbClr val="BFD6F6"/>
            </a:solidFill>
          </a:ln>
          <a:scene3d>
            <a:camera prst="isometricOffAxis1Top">
              <a:rot lat="18270000" lon="18870000" rev="3066000"/>
            </a:camera>
            <a:lightRig rig="threePt" dir="t"/>
          </a:scene3d>
          <a:sp3d extrusionH="317500" prstMaterial="metal">
            <a:bevelT w="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6555446" y="586251"/>
            <a:ext cx="1587031" cy="119650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lumMod val="65000"/>
                    <a:lumOff val="35000"/>
                  </a:schemeClr>
                </a:solidFill>
              </a:rPr>
              <a:t>Deal Negotiation &amp; </a:t>
            </a:r>
            <a:r>
              <a:rPr lang="en-US" sz="1800" b="1" dirty="0" smtClean="0">
                <a:solidFill>
                  <a:schemeClr val="tx1">
                    <a:lumMod val="65000"/>
                    <a:lumOff val="35000"/>
                  </a:schemeClr>
                </a:solidFill>
              </a:rPr>
              <a:t>Agreement</a:t>
            </a:r>
            <a:endParaRPr lang="en-IN" sz="1800" b="1" dirty="0">
              <a:solidFill>
                <a:schemeClr val="tx1">
                  <a:lumMod val="65000"/>
                  <a:lumOff val="35000"/>
                </a:schemeClr>
              </a:solidFill>
            </a:endParaRPr>
          </a:p>
        </p:txBody>
      </p:sp>
      <p:sp>
        <p:nvSpPr>
          <p:cNvPr id="39" name="TextBox 38"/>
          <p:cNvSpPr txBox="1"/>
          <p:nvPr/>
        </p:nvSpPr>
        <p:spPr>
          <a:xfrm>
            <a:off x="2983664" y="5055058"/>
            <a:ext cx="845882" cy="707886"/>
          </a:xfrm>
          <a:prstGeom prst="rect">
            <a:avLst/>
          </a:prstGeom>
          <a:noFill/>
        </p:spPr>
        <p:txBody>
          <a:bodyPr wrap="square" rtlCol="0">
            <a:spAutoFit/>
          </a:bodyPr>
          <a:lstStyle/>
          <a:p>
            <a:r>
              <a:rPr lang="en-US" sz="4000" b="1" dirty="0" smtClean="0">
                <a:latin typeface="Arial Narrow" panose="020B0606020202030204" pitchFamily="34" charset="0"/>
              </a:rPr>
              <a:t>02</a:t>
            </a:r>
            <a:endParaRPr lang="en-IN" sz="4000" b="1" dirty="0">
              <a:latin typeface="Arial Narrow" panose="020B0606020202030204" pitchFamily="34" charset="0"/>
            </a:endParaRPr>
          </a:p>
        </p:txBody>
      </p:sp>
      <p:sp>
        <p:nvSpPr>
          <p:cNvPr id="40" name="TextBox 39"/>
          <p:cNvSpPr txBox="1"/>
          <p:nvPr/>
        </p:nvSpPr>
        <p:spPr>
          <a:xfrm>
            <a:off x="4410264" y="5055058"/>
            <a:ext cx="845882" cy="707886"/>
          </a:xfrm>
          <a:prstGeom prst="rect">
            <a:avLst/>
          </a:prstGeom>
          <a:noFill/>
        </p:spPr>
        <p:txBody>
          <a:bodyPr wrap="square" rtlCol="0">
            <a:spAutoFit/>
          </a:bodyPr>
          <a:lstStyle/>
          <a:p>
            <a:r>
              <a:rPr lang="en-US" sz="4000" b="1" dirty="0" smtClean="0">
                <a:latin typeface="Arial Narrow" panose="020B0606020202030204" pitchFamily="34" charset="0"/>
              </a:rPr>
              <a:t>03</a:t>
            </a:r>
            <a:endParaRPr lang="en-IN" sz="4000" b="1" dirty="0">
              <a:latin typeface="Arial Narrow" panose="020B0606020202030204" pitchFamily="34" charset="0"/>
            </a:endParaRPr>
          </a:p>
        </p:txBody>
      </p:sp>
      <p:sp>
        <p:nvSpPr>
          <p:cNvPr id="41" name="TextBox 40"/>
          <p:cNvSpPr txBox="1"/>
          <p:nvPr/>
        </p:nvSpPr>
        <p:spPr>
          <a:xfrm>
            <a:off x="5836864" y="5055058"/>
            <a:ext cx="845882" cy="707886"/>
          </a:xfrm>
          <a:prstGeom prst="rect">
            <a:avLst/>
          </a:prstGeom>
          <a:noFill/>
        </p:spPr>
        <p:txBody>
          <a:bodyPr wrap="square" rtlCol="0">
            <a:spAutoFit/>
          </a:bodyPr>
          <a:lstStyle/>
          <a:p>
            <a:r>
              <a:rPr lang="en-US" sz="4000" b="1" dirty="0" smtClean="0">
                <a:latin typeface="Arial Narrow" panose="020B0606020202030204" pitchFamily="34" charset="0"/>
              </a:rPr>
              <a:t>04</a:t>
            </a:r>
            <a:endParaRPr lang="en-IN" sz="4000" b="1" dirty="0">
              <a:latin typeface="Arial Narrow" panose="020B0606020202030204" pitchFamily="34" charset="0"/>
            </a:endParaRPr>
          </a:p>
        </p:txBody>
      </p:sp>
      <p:sp>
        <p:nvSpPr>
          <p:cNvPr id="42" name="TextBox 41"/>
          <p:cNvSpPr txBox="1"/>
          <p:nvPr/>
        </p:nvSpPr>
        <p:spPr>
          <a:xfrm>
            <a:off x="7263465" y="5055058"/>
            <a:ext cx="845882" cy="707886"/>
          </a:xfrm>
          <a:prstGeom prst="rect">
            <a:avLst/>
          </a:prstGeom>
          <a:noFill/>
        </p:spPr>
        <p:txBody>
          <a:bodyPr wrap="square" rtlCol="0">
            <a:spAutoFit/>
          </a:bodyPr>
          <a:lstStyle/>
          <a:p>
            <a:r>
              <a:rPr lang="en-US" sz="4000" b="1" dirty="0" smtClean="0">
                <a:latin typeface="Arial Narrow" panose="020B0606020202030204" pitchFamily="34" charset="0"/>
              </a:rPr>
              <a:t>05</a:t>
            </a:r>
            <a:endParaRPr lang="en-IN" sz="4000" b="1" dirty="0">
              <a:latin typeface="Arial Narrow" panose="020B0606020202030204" pitchFamily="34" charset="0"/>
            </a:endParaRP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692" y="2197205"/>
            <a:ext cx="1090496" cy="1090496"/>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084" y="2044188"/>
            <a:ext cx="1006657" cy="1006657"/>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4108" y="2877526"/>
            <a:ext cx="1054733" cy="1054733"/>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8215" y="3305347"/>
            <a:ext cx="1029644" cy="1029644"/>
          </a:xfrm>
          <a:prstGeom prst="rect">
            <a:avLst/>
          </a:prstGeom>
        </p:spPr>
      </p:pic>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60790" y="2683092"/>
            <a:ext cx="1120516" cy="1120516"/>
          </a:xfrm>
          <a:prstGeom prst="rect">
            <a:avLst/>
          </a:prstGeom>
        </p:spPr>
      </p:pic>
      <p:sp>
        <p:nvSpPr>
          <p:cNvPr id="50" name="Title 1"/>
          <p:cNvSpPr txBox="1">
            <a:spLocks/>
          </p:cNvSpPr>
          <p:nvPr/>
        </p:nvSpPr>
        <p:spPr>
          <a:xfrm>
            <a:off x="171359" y="390615"/>
            <a:ext cx="5377430" cy="644460"/>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smtClean="0"/>
              <a:t>Investment Negotiation Stages:</a:t>
            </a:r>
            <a:endParaRPr lang="en-US" sz="2400" dirty="0"/>
          </a:p>
        </p:txBody>
      </p:sp>
      <p:sp>
        <p:nvSpPr>
          <p:cNvPr id="51" name="Rectangle 50"/>
          <p:cNvSpPr/>
          <p:nvPr/>
        </p:nvSpPr>
        <p:spPr>
          <a:xfrm>
            <a:off x="8125386" y="317621"/>
            <a:ext cx="4123258" cy="1323439"/>
          </a:xfrm>
          <a:prstGeom prst="rect">
            <a:avLst/>
          </a:prstGeom>
        </p:spPr>
        <p:txBody>
          <a:bodyPr wrap="square">
            <a:spAutoFit/>
          </a:bodyPr>
          <a:lstStyle/>
          <a:p>
            <a:r>
              <a:rPr lang="en-US" sz="2000" b="1" dirty="0"/>
              <a:t>Business Angel (BA) and Venture Capitalist (VC) share similar stages to close an investment round</a:t>
            </a:r>
          </a:p>
        </p:txBody>
      </p:sp>
      <p:cxnSp>
        <p:nvCxnSpPr>
          <p:cNvPr id="55" name="Straight Connector 54"/>
          <p:cNvCxnSpPr/>
          <p:nvPr/>
        </p:nvCxnSpPr>
        <p:spPr>
          <a:xfrm flipV="1">
            <a:off x="1980004" y="4795736"/>
            <a:ext cx="0" cy="259322"/>
          </a:xfrm>
          <a:prstGeom prst="line">
            <a:avLst/>
          </a:prstGeom>
          <a:ln w="41275">
            <a:solidFill>
              <a:schemeClr val="tx1">
                <a:lumMod val="50000"/>
                <a:lumOff val="50000"/>
              </a:schemeClr>
            </a:solidFill>
            <a:headEnd type="oval" w="lg" len="lg"/>
            <a:tailEnd type="triangle" w="med" len="sm"/>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3322421" y="4831322"/>
            <a:ext cx="0" cy="259322"/>
          </a:xfrm>
          <a:prstGeom prst="line">
            <a:avLst/>
          </a:prstGeom>
          <a:ln w="41275">
            <a:solidFill>
              <a:schemeClr val="tx1">
                <a:lumMod val="50000"/>
                <a:lumOff val="50000"/>
              </a:schemeClr>
            </a:solidFill>
            <a:headEnd type="oval" w="lg" len="lg"/>
            <a:tailEnd type="triangle" w="med" len="sm"/>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694685" y="4817651"/>
            <a:ext cx="0" cy="259322"/>
          </a:xfrm>
          <a:prstGeom prst="line">
            <a:avLst/>
          </a:prstGeom>
          <a:ln w="41275">
            <a:solidFill>
              <a:schemeClr val="tx1">
                <a:lumMod val="50000"/>
                <a:lumOff val="50000"/>
              </a:schemeClr>
            </a:solidFill>
            <a:headEnd type="oval" w="lg" len="lg"/>
            <a:tailEnd type="triangle" w="med" len="sm"/>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095999" y="4781942"/>
            <a:ext cx="0" cy="259322"/>
          </a:xfrm>
          <a:prstGeom prst="line">
            <a:avLst/>
          </a:prstGeom>
          <a:ln w="41275">
            <a:solidFill>
              <a:schemeClr val="tx1">
                <a:lumMod val="50000"/>
                <a:lumOff val="50000"/>
              </a:schemeClr>
            </a:solidFill>
            <a:headEnd type="oval" w="lg" len="lg"/>
            <a:tailEnd type="triangle" w="med" len="sm"/>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7565412" y="4785143"/>
            <a:ext cx="0" cy="259322"/>
          </a:xfrm>
          <a:prstGeom prst="line">
            <a:avLst/>
          </a:prstGeom>
          <a:ln w="41275">
            <a:solidFill>
              <a:schemeClr val="tx1">
                <a:lumMod val="50000"/>
                <a:lumOff val="50000"/>
              </a:schemeClr>
            </a:solidFill>
            <a:headEnd type="oval" w="lg" len="lg"/>
            <a:tailEnd type="triangle" w="med" len="sm"/>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3370" y="1422500"/>
            <a:ext cx="1631527" cy="1631527"/>
          </a:xfrm>
          <a:prstGeom prst="rect">
            <a:avLst/>
          </a:prstGeom>
        </p:spPr>
      </p:pic>
      <p:sp>
        <p:nvSpPr>
          <p:cNvPr id="63" name="Oval 62"/>
          <p:cNvSpPr/>
          <p:nvPr/>
        </p:nvSpPr>
        <p:spPr>
          <a:xfrm>
            <a:off x="1584423" y="5038430"/>
            <a:ext cx="739254" cy="73925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2956686" y="5076973"/>
            <a:ext cx="739254" cy="73925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5727816" y="5038430"/>
            <a:ext cx="739254" cy="73925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7213747" y="5023690"/>
            <a:ext cx="739254" cy="73925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4299102" y="5087546"/>
            <a:ext cx="739254" cy="739254"/>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78227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72" y="535021"/>
            <a:ext cx="11058728" cy="821650"/>
          </a:xfrm>
        </p:spPr>
        <p:txBody>
          <a:bodyPr>
            <a:normAutofit/>
          </a:bodyPr>
          <a:lstStyle/>
          <a:p>
            <a:r>
              <a:rPr lang="en-US" dirty="0"/>
              <a:t>Common Reasons for Rejection of Investment Proposal by Angel</a:t>
            </a:r>
          </a:p>
        </p:txBody>
      </p:sp>
      <p:sp>
        <p:nvSpPr>
          <p:cNvPr id="3" name="Content Placeholder 2"/>
          <p:cNvSpPr>
            <a:spLocks noGrp="1"/>
          </p:cNvSpPr>
          <p:nvPr>
            <p:ph idx="1"/>
          </p:nvPr>
        </p:nvSpPr>
        <p:spPr>
          <a:xfrm>
            <a:off x="176719" y="1154416"/>
            <a:ext cx="10515600" cy="4351338"/>
          </a:xfrm>
          <a:ln>
            <a:noFill/>
          </a:ln>
        </p:spPr>
        <p:txBody>
          <a:bodyPr>
            <a:normAutofit/>
          </a:bodyPr>
          <a:lstStyle/>
          <a:p>
            <a:r>
              <a:rPr lang="en-US" dirty="0"/>
              <a:t>Business located outside the geographical reach of BA investors.</a:t>
            </a:r>
          </a:p>
          <a:p>
            <a:r>
              <a:rPr lang="en-US" dirty="0"/>
              <a:t>Stage and type of venture: for example, long pre-revenue  and product development phase.</a:t>
            </a:r>
          </a:p>
          <a:p>
            <a:r>
              <a:rPr lang="en-US" dirty="0"/>
              <a:t>Unattractive sector or market: for example, low margins and high volatility (retail, hotels, restaurants, property); highly competitive or high technical risks or both (e.g. consumer goods, telecom, clean tech, drug </a:t>
            </a:r>
            <a:r>
              <a:rPr lang="en-US" dirty="0" smtClean="0"/>
              <a:t>development, computer hardware). </a:t>
            </a:r>
            <a:endParaRPr lang="en-US" dirty="0"/>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spTree>
    <p:extLst>
      <p:ext uri="{BB962C8B-B14F-4D97-AF65-F5344CB8AC3E}">
        <p14:creationId xmlns:p14="http://schemas.microsoft.com/office/powerpoint/2010/main" val="11071154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0083B3-D253-46DF-BBA6-7645AC9A7644}"/>
</file>

<file path=customXml/itemProps2.xml><?xml version="1.0" encoding="utf-8"?>
<ds:datastoreItem xmlns:ds="http://schemas.openxmlformats.org/officeDocument/2006/customXml" ds:itemID="{921F73B1-9FE4-4C51-9959-0C727E05EC11}"/>
</file>

<file path=customXml/itemProps3.xml><?xml version="1.0" encoding="utf-8"?>
<ds:datastoreItem xmlns:ds="http://schemas.openxmlformats.org/officeDocument/2006/customXml" ds:itemID="{FD82D6C5-FFD7-4637-BB2C-3AA9288B9EFA}"/>
</file>

<file path=docProps/app.xml><?xml version="1.0" encoding="utf-8"?>
<Properties xmlns="http://schemas.openxmlformats.org/officeDocument/2006/extended-properties" xmlns:vt="http://schemas.openxmlformats.org/officeDocument/2006/docPropsVTypes">
  <Template/>
  <TotalTime>14083</TotalTime>
  <Words>11152</Words>
  <Application>Microsoft Office PowerPoint</Application>
  <PresentationFormat>Widescreen</PresentationFormat>
  <Paragraphs>1645</Paragraphs>
  <Slides>160</Slides>
  <Notes>141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160</vt:i4>
      </vt:variant>
    </vt:vector>
  </HeadingPairs>
  <TitlesOfParts>
    <vt:vector size="175" baseType="lpstr">
      <vt:lpstr>Arial</vt:lpstr>
      <vt:lpstr>Arial</vt:lpstr>
      <vt:lpstr>Arial Narrow</vt:lpstr>
      <vt:lpstr>Calibri</vt:lpstr>
      <vt:lpstr>Castellar</vt:lpstr>
      <vt:lpstr>Courier New</vt:lpstr>
      <vt:lpstr>Engravers MT</vt:lpstr>
      <vt:lpstr>Georgia</vt:lpstr>
      <vt:lpstr>Lato Black</vt:lpstr>
      <vt:lpstr>Noto Sans Symbols</vt:lpstr>
      <vt:lpstr>Roboto</vt:lpstr>
      <vt:lpstr>Times New Roman</vt:lpstr>
      <vt:lpstr>Wingdings</vt:lpstr>
      <vt:lpstr>Office Theme</vt:lpstr>
      <vt:lpstr>Worksheet</vt:lpstr>
      <vt:lpstr>Foundations of Entrepreneurship</vt:lpstr>
      <vt:lpstr>Funding New Ventures</vt:lpstr>
      <vt:lpstr>PowerPoint Presentation</vt:lpstr>
      <vt:lpstr>PowerPoint Presentation</vt:lpstr>
      <vt:lpstr>PowerPoint Presentation</vt:lpstr>
      <vt:lpstr>Shiv Nadar</vt:lpstr>
      <vt:lpstr>Capital is the “lifeblood” of a new venture.</vt:lpstr>
      <vt:lpstr>PowerPoint Presentation</vt:lpstr>
      <vt:lpstr>PowerPoint Presentation</vt:lpstr>
      <vt:lpstr>Funding Decisions are Very Tricky</vt:lpstr>
      <vt:lpstr>PowerPoint Presentation</vt:lpstr>
      <vt:lpstr>Forms of Capital</vt:lpstr>
      <vt:lpstr>Expenses before going to market:</vt:lpstr>
      <vt:lpstr>For what purposes a startup requires money?</vt:lpstr>
      <vt:lpstr>Sources and Uses of Capital Balance Sheet</vt:lpstr>
      <vt:lpstr>PowerPoint Presentation</vt:lpstr>
      <vt:lpstr>PowerPoint Presentation</vt:lpstr>
      <vt:lpstr>Authorized, Fully and Partly Paid-up Capital</vt:lpstr>
      <vt:lpstr>Equity Holding</vt:lpstr>
      <vt:lpstr>Equity Holding</vt:lpstr>
      <vt:lpstr>Equity Holding</vt:lpstr>
      <vt:lpstr>An Investor Can Invest in Equity, Preference Shares, Debt, Grant. Seniority of Creditors</vt:lpstr>
      <vt:lpstr>Raising money is an essential part of early stage entrepreneurial ventures</vt:lpstr>
      <vt:lpstr>Startups Need Risk Capital at the Early Stage</vt:lpstr>
      <vt:lpstr>How Much Money You Need?</vt:lpstr>
      <vt:lpstr>Progress &amp; Valuation</vt:lpstr>
      <vt:lpstr>Progress &amp; Valuation</vt:lpstr>
      <vt:lpstr>Progress &amp; Valuation</vt:lpstr>
      <vt:lpstr>Progress &amp; Valuation</vt:lpstr>
      <vt:lpstr>Progress &amp; Valuation</vt:lpstr>
      <vt:lpstr>Progress &amp; Valuation</vt:lpstr>
      <vt:lpstr>Progress &amp; Valuation</vt:lpstr>
      <vt:lpstr>Progress &amp; Valuation</vt:lpstr>
      <vt:lpstr>PowerPoint Presentation</vt:lpstr>
      <vt:lpstr>Security: In Two Contexts</vt:lpstr>
      <vt:lpstr>PowerPoint Presentation</vt:lpstr>
      <vt:lpstr>Seniority Ranking of Corporate Liabilities</vt:lpstr>
      <vt:lpstr>Types and Sources of Funds</vt:lpstr>
      <vt:lpstr>Seniority of Sources (Nature) of Funds/  Seniority of Liabilities</vt:lpstr>
      <vt:lpstr>Example</vt:lpstr>
      <vt:lpstr>How to Fund Your Startup?</vt:lpstr>
      <vt:lpstr>PowerPoint Presentation</vt:lpstr>
      <vt:lpstr>PowerPoint Presentation</vt:lpstr>
      <vt:lpstr>Loan or Debt</vt:lpstr>
      <vt:lpstr>Funding Requirement and Structure Change with Stages of Life-Cycle of the Enterprise</vt:lpstr>
      <vt:lpstr>What Is Dilution</vt:lpstr>
      <vt:lpstr>As you gain traction, risk reduces and valuation goes up </vt:lpstr>
      <vt:lpstr>Understand Dilution Suppose you raise ₹ 1 million from angel investor in exchange for equity. Likely dilution of equity for raising this sum at different stages of your start up?</vt:lpstr>
      <vt:lpstr>Dilution and Speed of Development To obtain investment or not to obtain investment</vt:lpstr>
      <vt:lpstr>PowerPoint Presentation</vt:lpstr>
      <vt:lpstr>When you can say you are ready to raise fund?</vt:lpstr>
      <vt:lpstr>The Making Of BYJU'S: The World’s Most Valuable Edtech Company</vt:lpstr>
      <vt:lpstr>Understand Debt, Equity, &amp; Preference Shares</vt:lpstr>
      <vt:lpstr>Investors Prefer to Invest in Preference Shares or Convertible Debt</vt:lpstr>
      <vt:lpstr>Salient Distinctions between Preference Shares and Common Equity Shares</vt:lpstr>
      <vt:lpstr>PowerPoint Presentation</vt:lpstr>
      <vt:lpstr>PowerPoint Presentation</vt:lpstr>
      <vt:lpstr>Bootstrapping</vt:lpstr>
      <vt:lpstr>Bootstrapping</vt:lpstr>
      <vt:lpstr>PowerPoint Presentation</vt:lpstr>
      <vt:lpstr>Crowdfunding</vt:lpstr>
      <vt:lpstr>Crowdfunding</vt:lpstr>
      <vt:lpstr>Crowdfunding</vt:lpstr>
      <vt:lpstr>Crowdfunding – Fund Raising Through a Online Platform</vt:lpstr>
      <vt:lpstr>Reward-Based Crowdfunding</vt:lpstr>
      <vt:lpstr>Other Types of Crowdfunding</vt:lpstr>
      <vt:lpstr>PowerPoint Presentation</vt:lpstr>
      <vt:lpstr>PowerPoint Presentation</vt:lpstr>
      <vt:lpstr>Crowdfunding/ Crowdsourcing of Capital</vt:lpstr>
      <vt:lpstr>Advantages  &amp; Disadvantages  of crowdfunding </vt:lpstr>
      <vt:lpstr>Crowdfunding in India</vt:lpstr>
      <vt:lpstr>Microfinance</vt:lpstr>
      <vt:lpstr>Incubation</vt:lpstr>
      <vt:lpstr>Incubation</vt:lpstr>
      <vt:lpstr>Incubation and Incubators</vt:lpstr>
      <vt:lpstr>Incubators</vt:lpstr>
      <vt:lpstr>Accelerator</vt:lpstr>
      <vt:lpstr>Accelerator</vt:lpstr>
      <vt:lpstr>Accelerator</vt:lpstr>
      <vt:lpstr>Accelerator</vt:lpstr>
      <vt:lpstr>Established Accelerators are Highly Demanded: </vt:lpstr>
      <vt:lpstr>Accelerator</vt:lpstr>
      <vt:lpstr>https://www.surgeahead.com/ landing page</vt:lpstr>
      <vt:lpstr>https://www.surgeahead.com/ landing page</vt:lpstr>
      <vt:lpstr>Estimating Requirement of Fund</vt:lpstr>
      <vt:lpstr>Project Cost</vt:lpstr>
      <vt:lpstr>Working Capital (WC): Holding Period Method</vt:lpstr>
      <vt:lpstr>PowerPoint Presentation</vt:lpstr>
      <vt:lpstr>Funding Through Equity</vt:lpstr>
      <vt:lpstr>Sources of Equity</vt:lpstr>
      <vt:lpstr>Project Report</vt:lpstr>
      <vt:lpstr>PowerPoint Presentation</vt:lpstr>
      <vt:lpstr>Business Angels or Angel Investors: Who Are Angel Investors?</vt:lpstr>
      <vt:lpstr>Who Are Angel Investors?</vt:lpstr>
      <vt:lpstr>PowerPoint Presentation</vt:lpstr>
      <vt:lpstr>Angel Investors</vt:lpstr>
      <vt:lpstr>Factors to consider while raising money: When and How Much to Raise?</vt:lpstr>
      <vt:lpstr>PowerPoint Presentation</vt:lpstr>
      <vt:lpstr>Common Reasons for Rejection of Investment Proposal by Angel</vt:lpstr>
      <vt:lpstr>Other Common Reasons for Rejection</vt:lpstr>
      <vt:lpstr>De-Risking The Deal!  Preserve equity by de-risking the deal</vt:lpstr>
      <vt:lpstr>Deal Structuring </vt:lpstr>
      <vt:lpstr>PowerPoint Presentation</vt:lpstr>
      <vt:lpstr>Term Sheet</vt:lpstr>
      <vt:lpstr>Due Diligence</vt:lpstr>
      <vt:lpstr>Due Diligence – Art and Science</vt:lpstr>
      <vt:lpstr>What are They Looking for?</vt:lpstr>
      <vt:lpstr>Define Venture Capitalist and Venture Capital</vt:lpstr>
      <vt:lpstr>Angels and VCs</vt:lpstr>
      <vt:lpstr>Preference Shares</vt:lpstr>
      <vt:lpstr>Pre-money And Post-Money Valuation</vt:lpstr>
      <vt:lpstr>Distribution of Money in the Case of Exit</vt:lpstr>
      <vt:lpstr>Two Features of Preference Shares</vt:lpstr>
      <vt:lpstr>Liquidation Preference</vt:lpstr>
      <vt:lpstr>Participating Preference Shares </vt:lpstr>
      <vt:lpstr>Participating Preference Shares with assumed 1x liquidation preference</vt:lpstr>
      <vt:lpstr>Example cont’d.</vt:lpstr>
      <vt:lpstr>Anti-dilution Clause</vt:lpstr>
      <vt:lpstr>Anti-dilution Provision</vt:lpstr>
      <vt:lpstr>Other Preference</vt:lpstr>
      <vt:lpstr>An Example of Preferred Shares</vt:lpstr>
      <vt:lpstr>Another Example of Preferred Shares: Further clarified.</vt:lpstr>
      <vt:lpstr>An Example of Preferred Shares Further clarification… contd.</vt:lpstr>
      <vt:lpstr>An Example of Preferred Shares Further clarification … contd.</vt:lpstr>
      <vt:lpstr>… contd. Case IV: Suppose the VC has a 2X ‘participatory liquidity preference’ in the above case:</vt:lpstr>
      <vt:lpstr>In the above example, let us change only the value at which the company is sold and see how the money is distributed:</vt:lpstr>
      <vt:lpstr>Increase the value further and see the shares of proceeds</vt:lpstr>
      <vt:lpstr>PowerPoint Presentation</vt:lpstr>
      <vt:lpstr>PowerPoint Presentation</vt:lpstr>
      <vt:lpstr>Convertibles</vt:lpstr>
      <vt:lpstr>Example</vt:lpstr>
      <vt:lpstr>Convertible Debt Advantages and Disadvantages of Investee Company</vt:lpstr>
      <vt:lpstr>Convertible Debt with Cap</vt:lpstr>
      <vt:lpstr>Supports from the Government through Various Schemes</vt:lpstr>
      <vt:lpstr>Startup in India</vt:lpstr>
      <vt:lpstr>Definition of Startup for Availing Government Schemes</vt:lpstr>
      <vt:lpstr>PowerPoint Presentation</vt:lpstr>
      <vt:lpstr>Government Supports for Prototyping</vt:lpstr>
      <vt:lpstr>PRISM</vt:lpstr>
      <vt:lpstr>PRISM</vt:lpstr>
      <vt:lpstr>PRISM</vt:lpstr>
      <vt:lpstr>PACE - Patent Acquisition and Collaborative Research and Technology Development - DSIR</vt:lpstr>
      <vt:lpstr>SRIJAN by TIFAC &amp; SIDBI</vt:lpstr>
      <vt:lpstr>SRIJAN</vt:lpstr>
      <vt:lpstr>PowerPoint Presentation</vt:lpstr>
      <vt:lpstr>Funds for Prototyping</vt:lpstr>
      <vt:lpstr>PowerPoint Presentation</vt:lpstr>
      <vt:lpstr>SBIRI of Biotechnology Industry Research Assistance Council (BIRAC) under DBT</vt:lpstr>
      <vt:lpstr>Biotechnology Industry Research Assistance Council (BIRAC) </vt:lpstr>
      <vt:lpstr>More Government Schemes</vt:lpstr>
      <vt:lpstr>PowerPoint Presentation</vt:lpstr>
      <vt:lpstr>A number of other government startup loans and schemes for entrepreneurs in India have been introduced in the past few years. Here is a list of some of the most popular and notable government schemes that offer business loans for startups And MSMEs in India.</vt:lpstr>
      <vt:lpstr>SIDBI Make in India Soft Loan Fund for MSMEs (SMILE)</vt:lpstr>
      <vt:lpstr>PowerPoint Presentation</vt:lpstr>
      <vt:lpstr>PowerPoint Presentation</vt:lpstr>
      <vt:lpstr>PowerPoint Presentation</vt:lpstr>
      <vt:lpstr>Tax exemption under section 80 IAC</vt:lpstr>
      <vt:lpstr>Some Does and Donts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Kumar Mondal</dc:creator>
  <cp:lastModifiedBy>Prof. Manoj Mondal</cp:lastModifiedBy>
  <cp:revision>221</cp:revision>
  <dcterms:modified xsi:type="dcterms:W3CDTF">2021-03-18T05:01:55Z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